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64" r:id="rId5"/>
    <p:sldId id="259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C26B9-989A-4E89-861D-9EB3A92E1DF6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2803A-16D2-4BF6-8EBE-34C853FD3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easyengl.ucoz.ru/_ld/138/319174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 r="81185"/>
          <a:stretch>
            <a:fillRect/>
          </a:stretch>
        </p:blipFill>
        <p:spPr bwMode="auto">
          <a:xfrm>
            <a:off x="323528" y="332656"/>
            <a:ext cx="143373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476673"/>
            <a:ext cx="7704856" cy="2520279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Перетворення графіків функцій</a:t>
            </a:r>
            <a:b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 клас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3645024"/>
            <a:ext cx="5256584" cy="1993776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Вчитель математики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Сокиринської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ЗОШ І – ІІІ ст.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Ососок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В. М</a:t>
            </a:r>
            <a:r>
              <a:rPr lang="uk-UA" dirty="0" smtClean="0">
                <a:solidFill>
                  <a:srgbClr val="002060"/>
                </a:solidFill>
              </a:rPr>
              <a:t>.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Графіки функцій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 = -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𝑓(x) 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і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y = 𝑓(x) 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симетричні відносно осі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x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5616624" cy="454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2987824" y="4365104"/>
            <a:ext cx="0" cy="100811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572000" y="3861048"/>
            <a:ext cx="0" cy="20162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7236296" y="3356992"/>
            <a:ext cx="0" cy="302433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6633"/>
            <a:ext cx="8280920" cy="1080119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Побудова графіка функції  y = |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𝑓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)|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196752"/>
            <a:ext cx="7848872" cy="1224136"/>
          </a:xfrm>
        </p:spPr>
        <p:txBody>
          <a:bodyPr>
            <a:normAutofit fontScale="92500"/>
          </a:bodyPr>
          <a:lstStyle/>
          <a:p>
            <a:pPr algn="l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Для побудови графіка функції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 = |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𝑓(x)| </a:t>
            </a: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достатньо побудувати графік функції 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y = 𝑓(x) </a:t>
            </a: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і ту його частину, яка лежить нижче осі х, симетрично відобразити відносно цієї осі.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276872"/>
            <a:ext cx="626469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Шаблоны презентаций &quot;Школьные&quot; (в архиве — пять цветовых решений)"/>
          <p:cNvPicPr/>
          <p:nvPr/>
        </p:nvPicPr>
        <p:blipFill>
          <a:blip r:embed="rId2" cstate="print"/>
          <a:srcRect r="219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75240" cy="1080120"/>
          </a:xfrm>
        </p:spPr>
        <p:txBody>
          <a:bodyPr>
            <a:noAutofit/>
          </a:bodyPr>
          <a:lstStyle/>
          <a:p>
            <a:pPr algn="ctr"/>
            <a:r>
              <a:rPr lang="uk-UA" sz="3200" i="1" dirty="0" smtClean="0">
                <a:solidFill>
                  <a:srgbClr val="C00000"/>
                </a:solidFill>
              </a:rPr>
              <a:t>Засвоєння нових знань на практиці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4248472" cy="46910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(Усно). Який із графіків на малюнку  відповідає функції:</a:t>
            </a:r>
          </a:p>
          <a:p>
            <a:pPr marL="457200" indent="-457200"/>
            <a:endParaRPr lang="uk-UA" sz="2400" dirty="0" smtClean="0"/>
          </a:p>
          <a:p>
            <a:pPr marL="457200" indent="-457200"/>
            <a:r>
              <a:rPr lang="uk-UA" sz="2800" dirty="0" smtClean="0"/>
              <a:t>          А) y = </a:t>
            </a:r>
            <a:r>
              <a:rPr lang="uk-UA" sz="2800" dirty="0" smtClean="0">
                <a:latin typeface="Cambria Math"/>
                <a:ea typeface="Cambria Math"/>
              </a:rPr>
              <a:t>√</a:t>
            </a:r>
            <a:r>
              <a:rPr lang="uk-UA" sz="2800" dirty="0" smtClean="0"/>
              <a:t>х – 4</a:t>
            </a:r>
          </a:p>
          <a:p>
            <a:pPr marL="457200" indent="-457200"/>
            <a:r>
              <a:rPr lang="ru-RU" sz="2800" dirty="0" smtClean="0"/>
              <a:t>          Б) </a:t>
            </a:r>
            <a:r>
              <a:rPr lang="uk-UA" sz="2800" dirty="0" smtClean="0"/>
              <a:t>y =</a:t>
            </a:r>
            <a:r>
              <a:rPr lang="uk-UA" sz="2800" dirty="0" smtClean="0">
                <a:latin typeface="Cambria Math"/>
                <a:ea typeface="Cambria Math"/>
              </a:rPr>
              <a:t> √</a:t>
            </a:r>
            <a:r>
              <a:rPr lang="uk-UA" sz="2800" dirty="0" smtClean="0"/>
              <a:t>х + 2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          В) </a:t>
            </a:r>
            <a:r>
              <a:rPr lang="uk-UA" sz="2800" dirty="0" smtClean="0"/>
              <a:t>y =</a:t>
            </a:r>
            <a:r>
              <a:rPr lang="uk-UA" sz="2800" dirty="0" smtClean="0">
                <a:latin typeface="Cambria Math"/>
                <a:ea typeface="Cambria Math"/>
              </a:rPr>
              <a:t> √х</a:t>
            </a:r>
            <a:r>
              <a:rPr lang="uk-UA" sz="2800" dirty="0" smtClean="0"/>
              <a:t> – 4;</a:t>
            </a:r>
            <a:endParaRPr lang="ru-RU" sz="2800" dirty="0" smtClean="0"/>
          </a:p>
          <a:p>
            <a:pPr marL="457200" indent="-457200"/>
            <a:r>
              <a:rPr lang="ru-RU" sz="2800" dirty="0" smtClean="0"/>
              <a:t>          Г) </a:t>
            </a:r>
            <a:r>
              <a:rPr lang="uk-UA" sz="2800" dirty="0" smtClean="0"/>
              <a:t>y = </a:t>
            </a:r>
            <a:r>
              <a:rPr lang="uk-UA" sz="2800" dirty="0" smtClean="0">
                <a:latin typeface="Cambria Math"/>
                <a:ea typeface="Cambria Math"/>
              </a:rPr>
              <a:t>√х </a:t>
            </a:r>
            <a:r>
              <a:rPr lang="uk-UA" sz="2800" dirty="0" smtClean="0"/>
              <a:t>+ 2  ?  </a:t>
            </a:r>
            <a:endParaRPr lang="en-US" sz="2800" dirty="0" smtClean="0"/>
          </a:p>
          <a:p>
            <a:pPr marL="457200" indent="-457200"/>
            <a:r>
              <a:rPr lang="uk-UA" sz="2000" dirty="0" smtClean="0">
                <a:solidFill>
                  <a:srgbClr val="C00000"/>
                </a:solidFill>
              </a:rPr>
              <a:t>Відповідь: А – </a:t>
            </a:r>
            <a:r>
              <a:rPr lang="en-US" sz="2000" dirty="0" smtClean="0">
                <a:solidFill>
                  <a:srgbClr val="C00000"/>
                </a:solidFill>
              </a:rPr>
              <a:t>h, </a:t>
            </a:r>
            <a:r>
              <a:rPr lang="uk-UA" sz="2000" dirty="0" smtClean="0">
                <a:solidFill>
                  <a:srgbClr val="C00000"/>
                </a:solidFill>
              </a:rPr>
              <a:t>Б – </a:t>
            </a:r>
            <a:r>
              <a:rPr lang="en-US" sz="2000" dirty="0" smtClean="0">
                <a:solidFill>
                  <a:srgbClr val="C00000"/>
                </a:solidFill>
              </a:rPr>
              <a:t>q</a:t>
            </a:r>
            <a:r>
              <a:rPr lang="en-US" sz="1800" dirty="0" smtClean="0">
                <a:solidFill>
                  <a:srgbClr val="C00000"/>
                </a:solidFill>
              </a:rPr>
              <a:t>,</a:t>
            </a:r>
            <a:r>
              <a:rPr lang="uk-UA" sz="1800" dirty="0" smtClean="0">
                <a:solidFill>
                  <a:srgbClr val="C00000"/>
                </a:solidFill>
              </a:rPr>
              <a:t> В – </a:t>
            </a:r>
            <a:r>
              <a:rPr lang="en-US" sz="1800" dirty="0" smtClean="0">
                <a:solidFill>
                  <a:srgbClr val="C00000"/>
                </a:solidFill>
              </a:rPr>
              <a:t>p,</a:t>
            </a:r>
            <a:r>
              <a:rPr lang="uk-UA" sz="1800" dirty="0" smtClean="0">
                <a:solidFill>
                  <a:srgbClr val="C00000"/>
                </a:solidFill>
              </a:rPr>
              <a:t> Г – </a:t>
            </a:r>
            <a:r>
              <a:rPr lang="en-US" sz="1800" dirty="0" smtClean="0">
                <a:solidFill>
                  <a:srgbClr val="C00000"/>
                </a:solidFill>
              </a:rPr>
              <a:t>f.</a:t>
            </a:r>
            <a:endParaRPr lang="ru-RU" sz="1800" dirty="0" smtClean="0">
              <a:solidFill>
                <a:srgbClr val="C00000"/>
              </a:solidFill>
            </a:endParaRPr>
          </a:p>
          <a:p>
            <a:pPr marL="457200" indent="-457200"/>
            <a:endParaRPr lang="ru-RU" sz="2000" dirty="0" smtClean="0"/>
          </a:p>
          <a:p>
            <a:pPr marL="457200" indent="-457200"/>
            <a:endParaRPr lang="ru-RU" sz="2000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340768"/>
            <a:ext cx="478802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267744" y="3140968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267744" y="3645024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Шаблоны презентаций &quot;Школьные&quot; (в архиве — пять цветовых решений)"/>
          <p:cNvPicPr/>
          <p:nvPr/>
        </p:nvPicPr>
        <p:blipFill>
          <a:blip r:embed="rId2" cstate="print"/>
          <a:srcRect r="219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04664"/>
            <a:ext cx="7772400" cy="1224135"/>
          </a:xfrm>
        </p:spPr>
        <p:txBody>
          <a:bodyPr>
            <a:normAutofit/>
          </a:bodyPr>
          <a:lstStyle/>
          <a:p>
            <a:pPr algn="ctr"/>
            <a:r>
              <a:rPr lang="uk-UA" sz="2700" i="1" dirty="0" smtClean="0">
                <a:solidFill>
                  <a:srgbClr val="C00000"/>
                </a:solidFill>
              </a:rPr>
              <a:t>Засвоєння нових знань на практиці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836712"/>
            <a:ext cx="3744416" cy="6021287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малюнку зображено графік функції 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2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Перенести його в зошит і в тій самій системі координат схематично побудувати олівцями різного кольору графіки функцій:</a:t>
            </a:r>
            <a:endPara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А)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+ 3;                                          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Б)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1;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В)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2) </a:t>
            </a:r>
            <a:r>
              <a:rPr lang="uk-UA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Г)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+3)</a:t>
            </a:r>
            <a:r>
              <a:rPr lang="uk-UA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.  </a:t>
            </a:r>
          </a:p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196752"/>
            <a:ext cx="309634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Шаблоны презентаций &quot;Школьные&quot; (в архиве — пять цветовых решений)"/>
          <p:cNvPicPr/>
          <p:nvPr/>
        </p:nvPicPr>
        <p:blipFill>
          <a:blip r:embed="rId2" cstate="print"/>
          <a:srcRect r="219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152128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Засвоєння нових знань на практиці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24744"/>
            <a:ext cx="5040560" cy="5472608"/>
          </a:xfrm>
        </p:spPr>
        <p:txBody>
          <a:bodyPr>
            <a:normAutofit/>
          </a:bodyPr>
          <a:lstStyle/>
          <a:p>
            <a:pPr algn="l"/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Дано параболу  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Написати рівняння параболи, яку можна отримати з даної перенесенням :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на 3 одиниці вгору;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б) на 4 одиниці вниз;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в) на 2 одиниці вліво;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г) на 5 одиниць вправо;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д) на 2 одиниці вправо і на 3 одиниці вгору;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е) на 3 одиниці вліво і на 4 одиниці  вниз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Відповідь: а) </a:t>
            </a:r>
            <a:r>
              <a:rPr lang="en-US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 = x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²+3;</a:t>
            </a:r>
          </a:p>
          <a:p>
            <a:pPr algn="l"/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                   </a:t>
            </a:r>
            <a:r>
              <a:rPr lang="ru-RU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б)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y = x²-4;</a:t>
            </a:r>
          </a:p>
          <a:p>
            <a:pPr algn="l"/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      </a:t>
            </a:r>
            <a:r>
              <a:rPr lang="uk-UA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            в)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y =(x + 2)²;</a:t>
            </a:r>
          </a:p>
          <a:p>
            <a:pPr algn="l"/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                   </a:t>
            </a:r>
            <a:r>
              <a:rPr lang="ru-RU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г)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y = (x – 5)²;</a:t>
            </a:r>
          </a:p>
          <a:p>
            <a:pPr algn="l"/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                   </a:t>
            </a:r>
            <a:r>
              <a:rPr lang="uk-UA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д)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y = (x – 2)²+3;</a:t>
            </a:r>
          </a:p>
          <a:p>
            <a:pPr algn="l"/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                    </a:t>
            </a:r>
            <a:r>
              <a:rPr lang="uk-UA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е) </a:t>
            </a:r>
            <a:r>
              <a:rPr lang="en-US" sz="18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y = (x + 3)² - 4. 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916832"/>
            <a:ext cx="385192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Шаблоны презентаций &quot;Зелёные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787208" cy="1944216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sz="3200" i="1" dirty="0" smtClean="0">
                <a:solidFill>
                  <a:srgbClr val="C00000"/>
                </a:solidFill>
              </a:rPr>
              <a:t/>
            </a:r>
            <a:br>
              <a:rPr lang="uk-UA" sz="3200" i="1" dirty="0" smtClean="0">
                <a:solidFill>
                  <a:srgbClr val="C00000"/>
                </a:solidFill>
              </a:rPr>
            </a:br>
            <a:r>
              <a:rPr lang="uk-UA" sz="3200" i="1" dirty="0" smtClean="0">
                <a:solidFill>
                  <a:srgbClr val="C00000"/>
                </a:solidFill>
              </a:rPr>
              <a:t/>
            </a:r>
            <a:br>
              <a:rPr lang="uk-UA" sz="3200" i="1" dirty="0" smtClean="0">
                <a:solidFill>
                  <a:srgbClr val="C00000"/>
                </a:solidFill>
              </a:rPr>
            </a:br>
            <a:r>
              <a:rPr lang="uk-UA" sz="3200" i="1" dirty="0" smtClean="0">
                <a:solidFill>
                  <a:srgbClr val="C00000"/>
                </a:solidFill>
              </a:rPr>
              <a:t/>
            </a:r>
            <a:br>
              <a:rPr lang="uk-UA" sz="3200" i="1" dirty="0" smtClean="0">
                <a:solidFill>
                  <a:srgbClr val="C00000"/>
                </a:solidFill>
              </a:rPr>
            </a:br>
            <a:r>
              <a:rPr lang="uk-UA" sz="3200" i="1" dirty="0" smtClean="0">
                <a:solidFill>
                  <a:srgbClr val="C00000"/>
                </a:solidFill>
              </a:rPr>
              <a:t/>
            </a:r>
            <a:br>
              <a:rPr lang="uk-UA" sz="3200" i="1" dirty="0" smtClean="0">
                <a:solidFill>
                  <a:srgbClr val="C00000"/>
                </a:solidFill>
              </a:rPr>
            </a:br>
            <a:r>
              <a:rPr lang="uk-UA" sz="3200" i="1" dirty="0" smtClean="0">
                <a:solidFill>
                  <a:srgbClr val="C00000"/>
                </a:solidFill>
              </a:rPr>
              <a:t>Засвоєння нових знань на практиці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uk-UA" sz="27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Тест </a:t>
            </a:r>
            <a:r>
              <a:rPr lang="uk-UA" sz="2700" b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–контроль</a:t>
            </a:r>
            <a:r>
              <a:rPr lang="uk-UA" sz="27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7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Встановити відповідність між формулами функцій та перетвореннями графіків.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420888"/>
            <a:ext cx="5111750" cy="36724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А) розтягли від осі абсцис в 2 рази;</a:t>
            </a: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Б) перемістили вздовж осі абсцис вправо на 2 одиниці;</a:t>
            </a: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В) перемістили вздовж осі ординат на 2 одиниці;</a:t>
            </a: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Г) стиснули до осі абсцис в 2 рази;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Д) симетрично відобразили відносно осі абсцис.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988840"/>
            <a:ext cx="3008313" cy="4536504"/>
          </a:xfrm>
        </p:spPr>
        <p:txBody>
          <a:bodyPr>
            <a:norm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dirty="0" err="1" smtClean="0">
                <a:latin typeface="Times New Roman" pitchFamily="18" charset="0"/>
                <a:ea typeface="Cambria Math"/>
                <a:cs typeface="Times New Roman" pitchFamily="18" charset="0"/>
              </a:rPr>
              <a:t>√х</a:t>
            </a:r>
            <a:r>
              <a:rPr lang="ru-RU" sz="28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– 2;</a:t>
            </a:r>
          </a:p>
          <a:p>
            <a:pPr marL="457200" indent="-457200">
              <a:buAutoNum type="arabicParenR" startAt="2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+ 2;</a:t>
            </a:r>
          </a:p>
          <a:p>
            <a:pPr marL="457200" indent="-457200">
              <a:buAutoNum type="arabicParenR" startAt="2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AutoNum type="arabicParenR" startAt="2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- </a:t>
            </a:r>
            <a:r>
              <a:rPr lang="ru-RU" sz="2800" dirty="0" err="1" smtClean="0">
                <a:latin typeface="Times New Roman" pitchFamily="18" charset="0"/>
                <a:ea typeface="Cambria Math"/>
                <a:cs typeface="Times New Roman" pitchFamily="18" charset="0"/>
              </a:rPr>
              <a:t>√х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/>
              <a:t>.</a:t>
            </a:r>
            <a:endParaRPr lang="en-US" sz="2000" dirty="0" smtClean="0"/>
          </a:p>
          <a:p>
            <a:pPr marL="457200" indent="-45720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1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ідповідь</a:t>
            </a:r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1) – Б;</a:t>
            </a:r>
          </a:p>
          <a:p>
            <a:pPr marL="457200" indent="-457200"/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2) – В;</a:t>
            </a:r>
          </a:p>
          <a:p>
            <a:pPr marL="457200" indent="-457200"/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3) – А;</a:t>
            </a:r>
          </a:p>
          <a:p>
            <a:pPr marL="457200" indent="-457200"/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4) – Д.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63688" y="2420888"/>
            <a:ext cx="6480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979712" y="4005064"/>
            <a:ext cx="2160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pedsovet.su/_ld/343/7609599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8578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Домашнє завдання: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підручник  О. С.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Істер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Вивчити  §10; 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виконати №393; №398;  № 404.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5361" name="Слайд" r:id="rId3" imgW="4570403" imgH="3427333" progId="PowerPoint.Slide.12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7416824" cy="1512167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уроку: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Найпростіші     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перетворення </a:t>
            </a:r>
            <a:r>
              <a:rPr lang="uk-UA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графіків функцій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712968" cy="4752528"/>
          </a:xfrm>
        </p:spPr>
        <p:txBody>
          <a:bodyPr>
            <a:noAutofit/>
          </a:bodyPr>
          <a:lstStyle/>
          <a:p>
            <a:pPr algn="l"/>
            <a:r>
              <a:rPr lang="uk-UA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 </a:t>
            </a:r>
            <a:r>
              <a:rPr lang="uk-UA" sz="2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уроку:  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формувати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розуміння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учнями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змісту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перетворення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графіка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формувати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практичні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уміння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виконувати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найпростіші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перетворення графіків функцій за допомогою  таких геометричних перетворень як паралельне перенесення, симетрія,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стиснення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розтягування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навчитися  будувати  графіки  функцій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програмі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Geo</a:t>
            </a:r>
            <a:r>
              <a:rPr lang="en-US" sz="2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Gebra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 Сформувати первинні уміння «читати» графіки функцій (тобто за готовими графіками задавати рівняння функцій).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Розвивати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навики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самостійної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роботи,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дослідницькі  навики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формування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вмінь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аналізувати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порівнювати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узагальнювати  вивчені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факти.</a:t>
            </a:r>
            <a:b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Виховувати  охайність записів та  виконання побудови графіків функцій,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пізнавальний   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інтерес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 математики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спостережливість</a:t>
            </a:r>
            <a: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соціальну компетентність, взаємодопомогу,  відповідальне ставлення до навчання.</a:t>
            </a:r>
            <a:br>
              <a:rPr lang="uk-U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Шаблоны презентаций &quot;Зелёные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47248" cy="1139726"/>
          </a:xfrm>
        </p:spPr>
        <p:txBody>
          <a:bodyPr>
            <a:normAutofit fontScale="90000"/>
          </a:bodyPr>
          <a:lstStyle/>
          <a:p>
            <a:pPr lvl="0"/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Побудова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графіка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функції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uk-UA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𝑓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2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±</a:t>
            </a:r>
            <a:r>
              <a:rPr lang="en-US" sz="32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n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 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200" dirty="0" smtClean="0">
                <a:solidFill>
                  <a:srgbClr val="C00000"/>
                </a:solidFill>
                <a:latin typeface="Cambria Math"/>
                <a:ea typeface="Cambria Math"/>
                <a:cs typeface="Times New Roman" pitchFamily="18" charset="0"/>
              </a:rPr>
              <a:t>&gt;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0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67546" y="2132854"/>
          <a:ext cx="8424934" cy="447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191"/>
                <a:gridCol w="1389355"/>
                <a:gridCol w="1312168"/>
                <a:gridCol w="1234982"/>
                <a:gridCol w="1312168"/>
                <a:gridCol w="1246070"/>
              </a:tblGrid>
              <a:tr h="1044117"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</a:t>
                      </a:r>
                      <a:r>
                        <a:rPr lang="uk-UA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</a:p>
                    <a:p>
                      <a:r>
                        <a:rPr lang="en-US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4117">
                <a:tc>
                  <a:txBody>
                    <a:bodyPr/>
                    <a:lstStyle/>
                    <a:p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y=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√</a:t>
                      </a:r>
                      <a:r>
                        <a:rPr lang="uk-UA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endParaRPr lang="ru-RU" sz="2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4117">
                <a:tc>
                  <a:txBody>
                    <a:bodyPr/>
                    <a:lstStyle/>
                    <a:p>
                      <a:r>
                        <a:rPr lang="uk-UA" dirty="0" smtClean="0"/>
                        <a:t>   </a:t>
                      </a:r>
                      <a:r>
                        <a:rPr lang="uk-UA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√</a:t>
                      </a:r>
                      <a:r>
                        <a:rPr lang="uk-UA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  - 2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4117">
                <a:tc>
                  <a:txBody>
                    <a:bodyPr/>
                    <a:lstStyle/>
                    <a:p>
                      <a:r>
                        <a:rPr lang="uk-U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√</a:t>
                      </a:r>
                      <a:r>
                        <a:rPr lang="uk-UA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  +</a:t>
                      </a:r>
                      <a:r>
                        <a:rPr lang="uk-UA" sz="2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124744"/>
            <a:ext cx="8496944" cy="864096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</a:rPr>
              <a:t>Побудувати в одній системі координат графіки </a:t>
            </a:r>
          </a:p>
          <a:p>
            <a:pPr algn="ctr"/>
            <a:r>
              <a:rPr lang="uk-UA" sz="2400" b="1" i="1" dirty="0" smtClean="0">
                <a:solidFill>
                  <a:srgbClr val="002060"/>
                </a:solidFill>
              </a:rPr>
              <a:t>       функцій  y = </a:t>
            </a:r>
            <a:r>
              <a:rPr lang="uk-UA" sz="24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√</a:t>
            </a:r>
            <a:r>
              <a:rPr lang="uk-UA" sz="2400" b="1" i="1" dirty="0" smtClean="0">
                <a:solidFill>
                  <a:srgbClr val="002060"/>
                </a:solidFill>
              </a:rPr>
              <a:t> х</a:t>
            </a:r>
            <a:r>
              <a:rPr lang="ru-RU" sz="2400" b="1" i="1" dirty="0" smtClean="0">
                <a:solidFill>
                  <a:srgbClr val="002060"/>
                </a:solidFill>
              </a:rPr>
              <a:t>, </a:t>
            </a:r>
            <a:r>
              <a:rPr lang="en-US" sz="2400" b="1" i="1" dirty="0" smtClean="0">
                <a:solidFill>
                  <a:srgbClr val="002060"/>
                </a:solidFill>
              </a:rPr>
              <a:t>y</a:t>
            </a:r>
            <a:r>
              <a:rPr lang="uk-UA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=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  <a:latin typeface="Cambria Math"/>
                <a:ea typeface="Cambria Math"/>
              </a:rPr>
              <a:t>√</a:t>
            </a:r>
            <a:r>
              <a:rPr lang="uk-UA" sz="2400" b="1" i="1" dirty="0" smtClean="0">
                <a:solidFill>
                  <a:srgbClr val="002060"/>
                </a:solidFill>
              </a:rPr>
              <a:t>х </a:t>
            </a:r>
            <a:r>
              <a:rPr lang="ru-RU" sz="2400" b="1" i="1" dirty="0" smtClean="0">
                <a:solidFill>
                  <a:srgbClr val="002060"/>
                </a:solidFill>
              </a:rPr>
              <a:t>- 2 та </a:t>
            </a:r>
            <a:r>
              <a:rPr lang="en-US" sz="2400" b="1" i="1" dirty="0" smtClean="0">
                <a:solidFill>
                  <a:srgbClr val="002060"/>
                </a:solidFill>
              </a:rPr>
              <a:t>y</a:t>
            </a:r>
            <a:r>
              <a:rPr lang="uk-UA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= </a:t>
            </a:r>
            <a:r>
              <a:rPr lang="ru-RU" sz="2400" b="1" i="1" dirty="0" err="1" smtClean="0">
                <a:solidFill>
                  <a:srgbClr val="002060"/>
                </a:solidFill>
                <a:latin typeface="Cambria Math"/>
                <a:ea typeface="Cambria Math"/>
              </a:rPr>
              <a:t>√</a:t>
            </a:r>
            <a:r>
              <a:rPr lang="uk-UA" sz="2400" b="1" i="1" dirty="0" smtClean="0">
                <a:solidFill>
                  <a:srgbClr val="002060"/>
                </a:solidFill>
              </a:rPr>
              <a:t>х</a:t>
            </a:r>
            <a:r>
              <a:rPr lang="ru-RU" sz="2400" b="1" i="1" dirty="0" smtClean="0">
                <a:solidFill>
                  <a:srgbClr val="002060"/>
                </a:solidFill>
              </a:rPr>
              <a:t> + 3.</a:t>
            </a:r>
          </a:p>
          <a:p>
            <a:endParaRPr lang="ru-RU" sz="20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67544" y="2132856"/>
            <a:ext cx="1944216" cy="100811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Шаблоны презентаций &quot;Зелёные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2578298"/>
          </a:xfrm>
        </p:spPr>
        <p:txBody>
          <a:bodyPr>
            <a:normAutofit fontScale="90000"/>
          </a:bodyPr>
          <a:lstStyle/>
          <a:p>
            <a:pPr algn="l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Для побудови графіка функції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𝑓(x) + n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де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n&gt;0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достатньо графік функції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y = 𝑓(x)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перенести вздовж </a:t>
            </a:r>
            <a:b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осі у на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n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одиниць угору.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Для побудови графіка функції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𝑓(x) – n,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де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n&gt;0,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достатньо графік функції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y = 𝑓(x)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перенести вздовж</a:t>
            </a:r>
            <a:b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осі у на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n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одиниць униз.</a:t>
            </a:r>
            <a:r>
              <a:rPr lang="uk-UA" sz="2800" dirty="0" smtClean="0">
                <a:latin typeface="Cambria Math"/>
                <a:ea typeface="Cambria Math"/>
              </a:rPr>
              <a:t/>
            </a:r>
            <a:br>
              <a:rPr lang="uk-UA" sz="2800" dirty="0" smtClean="0">
                <a:latin typeface="Cambria Math"/>
                <a:ea typeface="Cambria Math"/>
              </a:rPr>
            </a:br>
            <a:endParaRPr lang="ru-RU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636912"/>
            <a:ext cx="54006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3635896" y="4005064"/>
            <a:ext cx="0" cy="13681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139952" y="3645024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635896" y="5373216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139952" y="4941168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724128" y="3212976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724128" y="4509120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Шаблоны презентаций &quot;Зелёные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Побудова графіка функції y=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𝑓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(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x±m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)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де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m&gt;0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Побудувати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графіки функцій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y=x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2)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 та 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+ 1)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068960"/>
            <a:ext cx="8280920" cy="34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1224136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побудови графіка функції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𝑓(x – m)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</a:t>
            </a:r>
            <a:b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де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m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&gt; 0, достатньо графік функції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y = 𝑓(x)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/>
            </a:r>
            <a:b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перенести вздовж осі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x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на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m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одиниць вправо.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844824"/>
            <a:ext cx="612068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>
            <a:off x="3563888" y="5589240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771800" y="4365104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411760" y="3212976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644008" y="3212976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355976" y="4365104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123728" y="1988840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932040" y="1988840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04864"/>
            <a:ext cx="3600400" cy="4392488"/>
          </a:xfrm>
        </p:spPr>
        <p:txBody>
          <a:bodyPr>
            <a:normAutofit fontScale="90000"/>
          </a:bodyPr>
          <a:lstStyle/>
          <a:p>
            <a:pPr algn="l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Для побудови 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графіка функції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𝑓(x +m)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, де  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m&gt;0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,   достатньо графік функції 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y = 𝑓(x) 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перенести вздовж осі 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x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на 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m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одиниць вліво.</a:t>
            </a:r>
            <a:b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0"/>
            <a:ext cx="684076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 r="17188"/>
          <a:stretch>
            <a:fillRect/>
          </a:stretch>
        </p:blipFill>
        <p:spPr bwMode="auto">
          <a:xfrm>
            <a:off x="4139952" y="2276872"/>
            <a:ext cx="500404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5796136" y="6021288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6300192" y="5445224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5220072" y="5445224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6660232" y="450912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932040" y="4581128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6876256" y="364502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4716016" y="3645024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Шаблоны презентаций &quot;Зелёные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3232" cy="1162050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Побудова графіка функції y=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k𝑓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 де k 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⧣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1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68313" y="2852738"/>
          <a:ext cx="8424864" cy="3521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447"/>
                <a:gridCol w="1008112"/>
                <a:gridCol w="1008112"/>
                <a:gridCol w="936104"/>
                <a:gridCol w="936104"/>
                <a:gridCol w="864096"/>
                <a:gridCol w="864096"/>
                <a:gridCol w="864793"/>
              </a:tblGrid>
              <a:tr h="84614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-3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61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y=|x|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61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r>
                        <a:rPr lang="en-US" sz="2800" dirty="0" smtClean="0">
                          <a:latin typeface="Cambria Math"/>
                          <a:ea typeface="Cambria Math"/>
                          <a:cs typeface="Times New Roman"/>
                        </a:rPr>
                        <a:t>½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|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x|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mbria Math"/>
                          <a:ea typeface="Cambria Math"/>
                          <a:cs typeface="Times New Roman"/>
                        </a:rPr>
                        <a:t>1½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mbria Math"/>
                          <a:ea typeface="Cambria Math"/>
                          <a:cs typeface="Times New Roman"/>
                        </a:rPr>
                        <a:t>½</a:t>
                      </a:r>
                      <a:endParaRPr lang="uk-UA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mbria Math"/>
                          <a:ea typeface="Cambria Math"/>
                          <a:cs typeface="Times New Roman"/>
                        </a:rPr>
                        <a:t>½</a:t>
                      </a:r>
                      <a:endParaRPr lang="uk-UA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Cambria Math"/>
                          <a:ea typeface="Cambria Math"/>
                          <a:cs typeface="Times New Roman"/>
                        </a:rPr>
                        <a:t>1½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61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y=2|x|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1"/>
            <a:ext cx="8892480" cy="1417836"/>
          </a:xfrm>
        </p:spPr>
        <p:txBody>
          <a:bodyPr>
            <a:normAutofit fontScale="92500"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Побудувати в одній системі координат графіки функцій  y=|x|,  y=|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|  та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=2|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|. 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Cкладаємо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таблицю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значень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кожної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функцій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67544" y="2852936"/>
            <a:ext cx="1944216" cy="86409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8064896" cy="18002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Для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побудови графіка функції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y = k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𝑓(x)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, де 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k&gt;0, k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⧣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1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, достатньо графік функції 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y = 𝑓(x) 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розтягнути від осі х у 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k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 разів, якщо 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k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&gt;1, або стиснути його до осі х  у  1/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k 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разів, якщо 0&lt;</a:t>
            </a:r>
            <a:r>
              <a:rPr lang="en-US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k&lt;</a:t>
            </a:r>
            <a:r>
              <a:rPr lang="uk-UA" sz="3200" dirty="0" smtClean="0">
                <a:latin typeface="Times New Roman" pitchFamily="18" charset="0"/>
                <a:ea typeface="Cambria Math"/>
                <a:cs typeface="Times New Roman" pitchFamily="18" charset="0"/>
              </a:rPr>
              <a:t>1.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492896"/>
            <a:ext cx="45720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861</Words>
  <Application>Microsoft Office PowerPoint</Application>
  <PresentationFormat>Экран (4:3)</PresentationFormat>
  <Paragraphs>130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Слайд</vt:lpstr>
      <vt:lpstr>Перетворення графіків функцій 9 клас</vt:lpstr>
      <vt:lpstr>Тема уроку: Найпростіші             перетворення графіків функцій </vt:lpstr>
      <vt:lpstr>Побудова  графіка  функції  y=𝑓(x)±n,  де  n  &gt; 0 </vt:lpstr>
      <vt:lpstr>        Для побудови графіка функції y = 𝑓(x) + n, де n&gt;0, достатньо графік функції y = 𝑓(x) перенести вздовж  осі у на n одиниць угору.          Для побудови графіка функції y = 𝑓(x) – n, де n&gt;0, достатньо графік функції y = 𝑓(x) перенести вздовж  осі у на n одиниць униз. </vt:lpstr>
      <vt:lpstr>Побудова графіка функції y=𝑓(x±m), де m&gt;0</vt:lpstr>
      <vt:lpstr>Для побудови графіка функції y = 𝑓(x – m),  де m &gt; 0, достатньо графік функції y = 𝑓(x) перенести вздовж осі x на m одиниць вправо.</vt:lpstr>
      <vt:lpstr>     Для побудови    графіка функції y = 𝑓(x +m), де  m&gt;0,   достатньо графік функції y = 𝑓(x) перенести вздовж осі x на m одиниць вліво.       </vt:lpstr>
      <vt:lpstr>Побудова графіка функції y=k𝑓(x),  де k ⧣ 1  </vt:lpstr>
      <vt:lpstr>        Для побудови графіка функції y = k𝑓(x), де k&gt;0, k ⧣1, достатньо графік функції y = 𝑓(x) розтягнути від осі х у k разів, якщо k&gt;1, або стиснути його до осі х  у  1/k разів, якщо 0&lt;k&lt;1.</vt:lpstr>
      <vt:lpstr>Графіки функцій y = -𝑓(x) і y = 𝑓(x) симетричні відносно осі  x</vt:lpstr>
      <vt:lpstr>Побудова графіка функції  y = |𝑓(x)|</vt:lpstr>
      <vt:lpstr>Засвоєння нових знань на практиці </vt:lpstr>
      <vt:lpstr>Засвоєння нових знань на практиці </vt:lpstr>
      <vt:lpstr>Засвоєння нових знань на практиці </vt:lpstr>
      <vt:lpstr>    Засвоєння нових знань на практиці Тест –контроль. Встановити відповідність між формулами функцій та перетвореннями графіків. </vt:lpstr>
      <vt:lpstr>Домашнє завдання:  підручник  О. С. Істер.           Вивчити  §10;   виконати №393; №398;  № 404.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       Найпростіші перетворення графіків функцій</dc:title>
  <dc:creator>TEST</dc:creator>
  <cp:lastModifiedBy>TEST</cp:lastModifiedBy>
  <cp:revision>106</cp:revision>
  <dcterms:created xsi:type="dcterms:W3CDTF">2018-01-13T21:55:27Z</dcterms:created>
  <dcterms:modified xsi:type="dcterms:W3CDTF">2018-01-19T22:59:01Z</dcterms:modified>
</cp:coreProperties>
</file>