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70" r:id="rId6"/>
    <p:sldId id="260" r:id="rId7"/>
    <p:sldId id="261" r:id="rId8"/>
    <p:sldId id="262" r:id="rId9"/>
    <p:sldId id="263" r:id="rId10"/>
    <p:sldId id="271" r:id="rId11"/>
    <p:sldId id="267" r:id="rId12"/>
    <p:sldId id="265" r:id="rId13"/>
    <p:sldId id="266" r:id="rId14"/>
    <p:sldId id="268" r:id="rId15"/>
    <p:sldId id="272" r:id="rId16"/>
    <p:sldId id="264" r:id="rId17"/>
    <p:sldId id="273" r:id="rId18"/>
    <p:sldId id="269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69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FDC849-476C-4E1E-AF31-E14C7BCB7417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EE5B6A-6C99-4A6A-BC32-573C1EF702F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D321A-4279-4DE3-A920-348C4D4A9949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8AFB8-5086-465D-8E64-0EDDADCEDB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D321A-4279-4DE3-A920-348C4D4A9949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8AFB8-5086-465D-8E64-0EDDADCEDB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D321A-4279-4DE3-A920-348C4D4A9949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8AFB8-5086-465D-8E64-0EDDADCEDB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D321A-4279-4DE3-A920-348C4D4A9949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8AFB8-5086-465D-8E64-0EDDADCEDB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D321A-4279-4DE3-A920-348C4D4A9949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8AFB8-5086-465D-8E64-0EDDADCEDB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D321A-4279-4DE3-A920-348C4D4A9949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8AFB8-5086-465D-8E64-0EDDADCEDB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D321A-4279-4DE3-A920-348C4D4A9949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8AFB8-5086-465D-8E64-0EDDADCEDB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D321A-4279-4DE3-A920-348C4D4A9949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8AFB8-5086-465D-8E64-0EDDADCEDB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D321A-4279-4DE3-A920-348C4D4A9949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8AFB8-5086-465D-8E64-0EDDADCEDB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D321A-4279-4DE3-A920-348C4D4A9949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8AFB8-5086-465D-8E64-0EDDADCEDB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D321A-4279-4DE3-A920-348C4D4A9949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ED8AFB8-5086-465D-8E64-0EDDADCEDB9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D1D321A-4279-4DE3-A920-348C4D4A9949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ED8AFB8-5086-465D-8E64-0EDDADCEDB9F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2.sld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3.sldx"/><Relationship Id="rId7" Type="http://schemas.openxmlformats.org/officeDocument/2006/relationships/image" Target="../media/image23.gi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2.jpeg"/><Relationship Id="rId5" Type="http://schemas.openxmlformats.org/officeDocument/2006/relationships/image" Target="../media/image7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&#1047;&#1072;&#1074;&#1076;&#1072;&#1085;&#1085;&#1103;%20&#1041;.docx" TargetMode="External"/><Relationship Id="rId13" Type="http://schemas.openxmlformats.org/officeDocument/2006/relationships/image" Target="../media/image30.png"/><Relationship Id="rId3" Type="http://schemas.openxmlformats.org/officeDocument/2006/relationships/package" Target="../embeddings/______Microsoft_Office_PowerPoint4.sldx"/><Relationship Id="rId7" Type="http://schemas.openxmlformats.org/officeDocument/2006/relationships/image" Target="../media/image26.jpeg"/><Relationship Id="rId12" Type="http://schemas.openxmlformats.org/officeDocument/2006/relationships/image" Target="../media/image29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hyperlink" Target="&#1047;&#1072;&#1074;&#1076;&#1072;&#1085;&#1085;&#1103;%20%20%20%20&#1042;.docx" TargetMode="External"/><Relationship Id="rId11" Type="http://schemas.openxmlformats.org/officeDocument/2006/relationships/image" Target="../media/image28.jpeg"/><Relationship Id="rId5" Type="http://schemas.openxmlformats.org/officeDocument/2006/relationships/image" Target="../media/image25.jpeg"/><Relationship Id="rId10" Type="http://schemas.openxmlformats.org/officeDocument/2006/relationships/hyperlink" Target="&#1047;&#1072;&#1074;&#1076;&#1072;&#1085;&#1085;&#1103;%20%20%20%20&#1043;.docx" TargetMode="External"/><Relationship Id="rId4" Type="http://schemas.openxmlformats.org/officeDocument/2006/relationships/hyperlink" Target="&#1047;&#1072;&#1074;&#1076;&#1072;&#1085;&#1085;&#1103;%20&#1040;.docx" TargetMode="External"/><Relationship Id="rId9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29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png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41.png"/><Relationship Id="rId2" Type="http://schemas.openxmlformats.org/officeDocument/2006/relationships/audio" Target="file:///D:\9%20&#1082;&#1083;.%20&#1074;&#1110;&#1076;&#1082;&#1088;&#1080;&#1090;&#1080;&#1081;%20&#1091;&#1088;&#1086;&#1082;%20&#1079;%20&#1072;&#1083;&#1075;&#1077;&#1073;&#1088;&#1080;%20&#1054;&#1089;&#1086;&#1089;&#1086;&#1082;%20&#1042;.&#1052;\&#1096;&#1082;&#1110;&#1083;&#1100;&#1085;&#1080;&#1081;%20&#1076;&#1079;&#1074;&#1110;&#1085;&#1086;&#1082;.mp3" TargetMode="Externa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0.gif"/><Relationship Id="rId5" Type="http://schemas.openxmlformats.org/officeDocument/2006/relationships/image" Target="../media/image39.jpeg"/><Relationship Id="rId4" Type="http://schemas.openxmlformats.org/officeDocument/2006/relationships/package" Target="../embeddings/______Microsoft_Office_PowerPoint5.sldx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.sld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pedsovet.su/_ld/293/2679349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500043"/>
            <a:ext cx="8786842" cy="3100408"/>
          </a:xfrm>
        </p:spPr>
        <p:txBody>
          <a:bodyPr>
            <a:normAutofit/>
          </a:bodyPr>
          <a:lstStyle/>
          <a:p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620688"/>
            <a:ext cx="7272808" cy="5328592"/>
          </a:xfrm>
        </p:spPr>
        <p:txBody>
          <a:bodyPr>
            <a:normAutofit fontScale="25000" lnSpcReduction="20000"/>
          </a:bodyPr>
          <a:lstStyle/>
          <a:p>
            <a:pPr algn="ctr">
              <a:lnSpc>
                <a:spcPct val="120000"/>
              </a:lnSpc>
            </a:pPr>
            <a:r>
              <a:rPr lang="ru-RU" sz="11200" b="1" dirty="0" smtClean="0">
                <a:solidFill>
                  <a:srgbClr val="C00000"/>
                </a:solidFill>
              </a:rPr>
              <a:t>Тема уроку</a:t>
            </a:r>
            <a:r>
              <a:rPr lang="en-US" sz="11200" b="1" dirty="0" smtClean="0">
                <a:solidFill>
                  <a:srgbClr val="C00000"/>
                </a:solidFill>
              </a:rPr>
              <a:t>.</a:t>
            </a:r>
            <a:r>
              <a:rPr lang="uk-UA" sz="11200" b="1" dirty="0" smtClean="0">
                <a:solidFill>
                  <a:srgbClr val="C00000"/>
                </a:solidFill>
              </a:rPr>
              <a:t> </a:t>
            </a:r>
            <a:r>
              <a:rPr lang="uk-UA" sz="11200" b="1" dirty="0" err="1">
                <a:solidFill>
                  <a:srgbClr val="002060"/>
                </a:solidFill>
              </a:rPr>
              <a:t>Розв’</a:t>
            </a:r>
            <a:r>
              <a:rPr lang="ru-RU" sz="11200" b="1" dirty="0" err="1">
                <a:solidFill>
                  <a:srgbClr val="002060"/>
                </a:solidFill>
              </a:rPr>
              <a:t>язування</a:t>
            </a:r>
            <a:r>
              <a:rPr lang="ru-RU" sz="11200" b="1" dirty="0">
                <a:solidFill>
                  <a:srgbClr val="002060"/>
                </a:solidFill>
              </a:rPr>
              <a:t> </a:t>
            </a:r>
            <a:r>
              <a:rPr lang="uk-UA" sz="11200" b="1" dirty="0">
                <a:solidFill>
                  <a:srgbClr val="002060"/>
                </a:solidFill>
              </a:rPr>
              <a:t>с</a:t>
            </a:r>
            <a:r>
              <a:rPr lang="ru-RU" sz="11200" b="1" dirty="0" err="1">
                <a:solidFill>
                  <a:srgbClr val="002060"/>
                </a:solidFill>
              </a:rPr>
              <a:t>истем</a:t>
            </a:r>
            <a:r>
              <a:rPr lang="ru-RU" sz="11200" b="1" dirty="0">
                <a:solidFill>
                  <a:srgbClr val="002060"/>
                </a:solidFill>
              </a:rPr>
              <a:t> </a:t>
            </a:r>
            <a:r>
              <a:rPr lang="ru-RU" sz="11200" b="1" dirty="0" err="1">
                <a:solidFill>
                  <a:srgbClr val="002060"/>
                </a:solidFill>
              </a:rPr>
              <a:t>лінійних</a:t>
            </a:r>
            <a:r>
              <a:rPr lang="ru-RU" sz="11200" b="1" dirty="0">
                <a:solidFill>
                  <a:srgbClr val="002060"/>
                </a:solidFill>
              </a:rPr>
              <a:t> </a:t>
            </a:r>
            <a:r>
              <a:rPr lang="ru-RU" sz="11200" b="1" dirty="0" err="1">
                <a:solidFill>
                  <a:srgbClr val="002060"/>
                </a:solidFill>
              </a:rPr>
              <a:t>нерівностей</a:t>
            </a:r>
            <a:r>
              <a:rPr lang="ru-RU" sz="11200" b="1" dirty="0">
                <a:solidFill>
                  <a:srgbClr val="002060"/>
                </a:solidFill>
              </a:rPr>
              <a:t> </a:t>
            </a:r>
            <a:r>
              <a:rPr lang="ru-RU" sz="11200" b="1" dirty="0" err="1">
                <a:solidFill>
                  <a:srgbClr val="002060"/>
                </a:solidFill>
              </a:rPr>
              <a:t>з</a:t>
            </a:r>
            <a:r>
              <a:rPr lang="ru-RU" sz="11200" b="1" dirty="0">
                <a:solidFill>
                  <a:srgbClr val="002060"/>
                </a:solidFill>
              </a:rPr>
              <a:t> </a:t>
            </a:r>
            <a:r>
              <a:rPr lang="ru-RU" sz="11200" b="1" dirty="0" err="1">
                <a:solidFill>
                  <a:srgbClr val="002060"/>
                </a:solidFill>
              </a:rPr>
              <a:t>однією</a:t>
            </a:r>
            <a:r>
              <a:rPr lang="ru-RU" sz="11200" b="1" dirty="0">
                <a:solidFill>
                  <a:srgbClr val="002060"/>
                </a:solidFill>
              </a:rPr>
              <a:t> </a:t>
            </a:r>
            <a:r>
              <a:rPr lang="ru-RU" sz="11200" b="1" dirty="0" err="1">
                <a:solidFill>
                  <a:srgbClr val="002060"/>
                </a:solidFill>
              </a:rPr>
              <a:t>змінною</a:t>
            </a:r>
            <a:r>
              <a:rPr lang="uk-UA" sz="11200" b="1" dirty="0">
                <a:solidFill>
                  <a:srgbClr val="002060"/>
                </a:solidFill>
              </a:rPr>
              <a:t>. Доведення </a:t>
            </a:r>
            <a:r>
              <a:rPr lang="uk-UA" sz="11200" b="1" dirty="0" smtClean="0">
                <a:solidFill>
                  <a:srgbClr val="002060"/>
                </a:solidFill>
              </a:rPr>
              <a:t>нерівностей</a:t>
            </a:r>
            <a:endParaRPr lang="en-US" sz="11200" b="1" dirty="0" smtClean="0">
              <a:solidFill>
                <a:srgbClr val="002060"/>
              </a:solidFill>
            </a:endParaRPr>
          </a:p>
          <a:p>
            <a:pPr algn="l"/>
            <a:endParaRPr lang="en-US" sz="6700" b="1" dirty="0" smtClean="0">
              <a:solidFill>
                <a:srgbClr val="002060"/>
              </a:solidFill>
            </a:endParaRPr>
          </a:p>
          <a:p>
            <a:pPr algn="l">
              <a:lnSpc>
                <a:spcPct val="120000"/>
              </a:lnSpc>
            </a:pPr>
            <a:r>
              <a:rPr lang="ru-RU" sz="8000" b="1" i="1" dirty="0" smtClean="0">
                <a:solidFill>
                  <a:srgbClr val="002060"/>
                </a:solidFill>
              </a:rPr>
              <a:t>      Мета уроку</a:t>
            </a:r>
            <a:r>
              <a:rPr lang="uk-UA" sz="8000" b="1" i="1" dirty="0" smtClean="0">
                <a:solidFill>
                  <a:srgbClr val="002060"/>
                </a:solidFill>
              </a:rPr>
              <a:t>.   </a:t>
            </a:r>
            <a:r>
              <a:rPr lang="uk-UA" sz="8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Формувати практичні навички розв’язування     систем  нерівностей з однією змінною, нерівності, що містять модулі, доведення нерівностей та знаходження області допустимих значень змінної у виразах.</a:t>
            </a:r>
            <a:endParaRPr lang="ru-RU" sz="8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120000"/>
              </a:lnSpc>
            </a:pPr>
            <a:r>
              <a:rPr lang="uk-UA" sz="8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Розвивати логічне мислення, вміння аргументувати свої думки,  пам'ять, творчі здібності,   алгоритмічну культуру,  розумову активність, компетентність та світогляд учнів.</a:t>
            </a:r>
            <a:endParaRPr lang="ru-RU" sz="8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120000"/>
              </a:lnSpc>
            </a:pPr>
            <a:r>
              <a:rPr lang="uk-UA" sz="8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	Виховувати любов до математики, ініціативу</a:t>
            </a:r>
            <a:r>
              <a:rPr lang="ru-RU" sz="8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8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охайність</a:t>
            </a:r>
            <a:r>
              <a:rPr lang="ru-RU" sz="8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математичних</a:t>
            </a:r>
            <a:r>
              <a:rPr lang="ru-RU" sz="8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записів</a:t>
            </a:r>
            <a:r>
              <a:rPr lang="uk-UA" sz="8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уважність, старанність.</a:t>
            </a:r>
            <a:endParaRPr lang="ru-RU" sz="8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5100" dirty="0">
              <a:solidFill>
                <a:srgbClr val="002060"/>
              </a:solidFill>
            </a:endParaRPr>
          </a:p>
          <a:p>
            <a:r>
              <a:rPr lang="ru-RU" b="1" dirty="0"/>
              <a:t> </a:t>
            </a:r>
            <a:endParaRPr lang="ru-RU" dirty="0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0" y="0"/>
          <a:ext cx="9144000" cy="7358063"/>
        </p:xfrm>
        <a:graphic>
          <a:graphicData uri="http://schemas.openxmlformats.org/presentationml/2006/ole">
            <p:oleObj spid="_x0000_s51202" name="Слайд" r:id="rId3" imgW="3928956" imgH="2945900" progId="PowerPoint.Slide.12">
              <p:embed/>
            </p:oleObj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7484368" cy="5904656"/>
          </a:xfrm>
        </p:spPr>
        <p:txBody>
          <a:bodyPr/>
          <a:lstStyle/>
          <a:p>
            <a:pPr algn="ctr"/>
            <a:r>
              <a:rPr lang="uk-UA" sz="4000" i="1" dirty="0" smtClean="0">
                <a:solidFill>
                  <a:srgbClr val="002060"/>
                </a:solidFill>
              </a:rPr>
              <a:t>8. Знайти область допустимих значень змінної у виразі:</a:t>
            </a:r>
            <a:br>
              <a:rPr lang="uk-UA" sz="4000" i="1" dirty="0" smtClean="0">
                <a:solidFill>
                  <a:srgbClr val="002060"/>
                </a:solidFill>
              </a:rPr>
            </a:br>
            <a:r>
              <a:rPr lang="uk-UA" sz="4000" i="1" dirty="0" smtClean="0">
                <a:solidFill>
                  <a:srgbClr val="002060"/>
                </a:solidFill>
              </a:rPr>
              <a:t/>
            </a:r>
            <a:br>
              <a:rPr lang="uk-UA" sz="4000" i="1" dirty="0" smtClean="0">
                <a:solidFill>
                  <a:srgbClr val="002060"/>
                </a:solidFill>
              </a:rPr>
            </a:br>
            <a:r>
              <a:rPr lang="uk-UA" sz="4000" i="1" dirty="0" smtClean="0">
                <a:solidFill>
                  <a:srgbClr val="002060"/>
                </a:solidFill>
              </a:rPr>
              <a:t/>
            </a:r>
            <a:br>
              <a:rPr lang="uk-UA" sz="4000" i="1" dirty="0" smtClean="0">
                <a:solidFill>
                  <a:srgbClr val="002060"/>
                </a:solidFill>
              </a:rPr>
            </a:br>
            <a:r>
              <a:rPr lang="ru-RU" sz="3200" dirty="0" smtClean="0">
                <a:solidFill>
                  <a:srgbClr val="002060"/>
                </a:solidFill>
              </a:rPr>
              <a:t/>
            </a:r>
            <a:br>
              <a:rPr lang="ru-RU" sz="3200" dirty="0" smtClean="0">
                <a:solidFill>
                  <a:srgbClr val="002060"/>
                </a:solidFill>
              </a:rPr>
            </a:br>
            <a:r>
              <a:rPr lang="ru-RU" sz="4000" dirty="0" smtClean="0">
                <a:solidFill>
                  <a:srgbClr val="002060"/>
                </a:solidFill>
                <a:latin typeface="Cambria Math"/>
                <a:ea typeface="Cambria Math"/>
              </a:rPr>
              <a:t>√х-1</a:t>
            </a:r>
            <a:r>
              <a:rPr lang="uk-UA" sz="4000" i="1" dirty="0" smtClean="0">
                <a:solidFill>
                  <a:srgbClr val="002060"/>
                </a:solidFill>
              </a:rPr>
              <a:t> </a:t>
            </a:r>
            <a:r>
              <a:rPr lang="uk-UA" sz="4000" dirty="0" smtClean="0">
                <a:solidFill>
                  <a:srgbClr val="002060"/>
                </a:solidFill>
              </a:rPr>
              <a:t> </a:t>
            </a:r>
            <a:r>
              <a:rPr lang="ru-RU" sz="4000" dirty="0" smtClean="0">
                <a:solidFill>
                  <a:srgbClr val="002060"/>
                </a:solidFill>
              </a:rPr>
              <a:t>+ 1/</a:t>
            </a:r>
            <a:r>
              <a:rPr lang="ru-RU" sz="4000" dirty="0" smtClean="0">
                <a:solidFill>
                  <a:srgbClr val="002060"/>
                </a:solidFill>
                <a:latin typeface="Cambria Math"/>
                <a:ea typeface="Cambria Math"/>
              </a:rPr>
              <a:t> √7-х</a:t>
            </a:r>
            <a:r>
              <a:rPr lang="ru-RU" sz="4000" dirty="0" smtClean="0">
                <a:solidFill>
                  <a:srgbClr val="002060"/>
                </a:solidFill>
              </a:rPr>
              <a:t> + 1/(</a:t>
            </a:r>
            <a:r>
              <a:rPr lang="uk-UA" sz="4000" dirty="0" smtClean="0">
                <a:solidFill>
                  <a:srgbClr val="002060"/>
                </a:solidFill>
              </a:rPr>
              <a:t>х</a:t>
            </a:r>
            <a:r>
              <a:rPr lang="uk-UA" sz="4000" baseline="30000" dirty="0" smtClean="0">
                <a:solidFill>
                  <a:srgbClr val="002060"/>
                </a:solidFill>
              </a:rPr>
              <a:t>2</a:t>
            </a:r>
            <a:r>
              <a:rPr lang="uk-UA" sz="4000" dirty="0" smtClean="0">
                <a:solidFill>
                  <a:srgbClr val="002060"/>
                </a:solidFill>
              </a:rPr>
              <a:t> – 4) .</a:t>
            </a:r>
            <a:r>
              <a:rPr lang="ru-RU" sz="3200" dirty="0" smtClean="0">
                <a:solidFill>
                  <a:srgbClr val="002060"/>
                </a:solidFill>
              </a:rPr>
              <a:t/>
            </a:r>
            <a:br>
              <a:rPr lang="ru-RU" sz="3200" dirty="0" smtClean="0">
                <a:solidFill>
                  <a:srgbClr val="002060"/>
                </a:solidFill>
              </a:rPr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979712" y="4509120"/>
            <a:ext cx="648072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4139952" y="4509120"/>
            <a:ext cx="72008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2" name="Содержимое 9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111237">
            <a:off x="118810" y="4992991"/>
            <a:ext cx="1386808" cy="177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1" name="Object 1"/>
          <p:cNvGraphicFramePr>
            <a:graphicFrameLocks noChangeAspect="1"/>
          </p:cNvGraphicFramePr>
          <p:nvPr/>
        </p:nvGraphicFramePr>
        <p:xfrm>
          <a:off x="0" y="0"/>
          <a:ext cx="9144000" cy="7358090"/>
        </p:xfrm>
        <a:graphic>
          <a:graphicData uri="http://schemas.openxmlformats.org/presentationml/2006/ole">
            <p:oleObj spid="_x0000_s25601" name="Слайд" r:id="rId3" imgW="3928956" imgH="2945900" progId="PowerPoint.Slide.12">
              <p:embed/>
            </p:oleObj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50017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6000" b="1" dirty="0" smtClean="0">
                <a:solidFill>
                  <a:srgbClr val="FFFF00"/>
                </a:solidFill>
              </a:rPr>
              <a:t> </a:t>
            </a:r>
            <a:r>
              <a:rPr lang="uk-UA" sz="6000" b="1" dirty="0" smtClean="0">
                <a:solidFill>
                  <a:srgbClr val="002060"/>
                </a:solidFill>
              </a:rPr>
              <a:t>9.</a:t>
            </a:r>
            <a:r>
              <a:rPr lang="uk-UA" sz="6000" b="1" dirty="0" smtClean="0">
                <a:solidFill>
                  <a:srgbClr val="FFFF00"/>
                </a:solidFill>
              </a:rPr>
              <a:t> </a:t>
            </a:r>
            <a:r>
              <a:rPr lang="en-US" sz="6000" b="1" dirty="0" smtClean="0">
                <a:solidFill>
                  <a:srgbClr val="FFFF00"/>
                </a:solidFill>
              </a:rPr>
              <a:t> </a:t>
            </a:r>
            <a:r>
              <a:rPr lang="uk-UA" sz="60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Доведення нерівностей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00562" y="1571612"/>
            <a:ext cx="4572032" cy="5429288"/>
          </a:xfrm>
        </p:spPr>
        <p:txBody>
          <a:bodyPr>
            <a:normAutofit/>
          </a:bodyPr>
          <a:lstStyle/>
          <a:p>
            <a:r>
              <a:rPr lang="en-US" sz="3200" dirty="0" smtClean="0"/>
              <a:t>a</a:t>
            </a:r>
            <a:r>
              <a:rPr lang="ru-RU" sz="3200" baseline="30000" dirty="0" smtClean="0"/>
              <a:t>2 </a:t>
            </a:r>
            <a:r>
              <a:rPr lang="ru-RU" sz="3200" dirty="0" smtClean="0"/>
              <a:t>+5 </a:t>
            </a:r>
            <a:r>
              <a:rPr lang="en-US" sz="3200" dirty="0" smtClean="0"/>
              <a:t>- </a:t>
            </a:r>
            <a:r>
              <a:rPr lang="ru-RU" sz="3200" dirty="0" smtClean="0"/>
              <a:t> 2</a:t>
            </a:r>
            <a:r>
              <a:rPr lang="en-US" sz="3200" dirty="0" smtClean="0"/>
              <a:t>a = (a</a:t>
            </a:r>
            <a:r>
              <a:rPr lang="en-US" sz="3200" baseline="30000" dirty="0" smtClean="0"/>
              <a:t>2</a:t>
            </a:r>
            <a:r>
              <a:rPr lang="en-US" sz="3200" dirty="0" smtClean="0"/>
              <a:t>-2a +1)</a:t>
            </a:r>
            <a:r>
              <a:rPr lang="uk-UA" sz="3200" dirty="0" smtClean="0"/>
              <a:t>+</a:t>
            </a:r>
            <a:r>
              <a:rPr lang="en-US" sz="3200" dirty="0" smtClean="0"/>
              <a:t> + 4 = (a – 1)</a:t>
            </a:r>
            <a:r>
              <a:rPr lang="en-US" sz="3200" baseline="30000" dirty="0" smtClean="0"/>
              <a:t>2</a:t>
            </a:r>
            <a:r>
              <a:rPr lang="en-US" sz="3200" dirty="0" smtClean="0"/>
              <a:t> + 4 &gt; 0</a:t>
            </a:r>
            <a:r>
              <a:rPr lang="ru-RU" sz="3200" dirty="0" smtClean="0"/>
              <a:t> .</a:t>
            </a:r>
          </a:p>
          <a:p>
            <a:pPr>
              <a:buNone/>
            </a:pPr>
            <a:endParaRPr lang="ru-RU" sz="3200" dirty="0" smtClean="0"/>
          </a:p>
          <a:p>
            <a:r>
              <a:rPr lang="ru-RU" sz="3200" dirty="0" smtClean="0"/>
              <a:t> </a:t>
            </a:r>
            <a:r>
              <a:rPr lang="en-US" sz="3200" dirty="0" smtClean="0"/>
              <a:t>(a + b)</a:t>
            </a:r>
            <a:r>
              <a:rPr lang="en-US" sz="3200" baseline="30000" dirty="0" smtClean="0"/>
              <a:t>2</a:t>
            </a:r>
            <a:r>
              <a:rPr lang="en-US" sz="3200" dirty="0" smtClean="0"/>
              <a:t> – (a</a:t>
            </a:r>
            <a:r>
              <a:rPr lang="en-US" sz="3200" baseline="30000" dirty="0" smtClean="0"/>
              <a:t>2 </a:t>
            </a:r>
            <a:r>
              <a:rPr lang="en-US" sz="3200" dirty="0" smtClean="0"/>
              <a:t>+ b</a:t>
            </a:r>
            <a:r>
              <a:rPr lang="en-US" sz="3200" baseline="30000" dirty="0" smtClean="0"/>
              <a:t>2</a:t>
            </a:r>
            <a:r>
              <a:rPr lang="en-US" sz="3200" dirty="0" smtClean="0"/>
              <a:t>) = </a:t>
            </a:r>
            <a:endParaRPr lang="uk-UA" sz="3200" dirty="0" smtClean="0"/>
          </a:p>
          <a:p>
            <a:pPr>
              <a:buNone/>
            </a:pPr>
            <a:r>
              <a:rPr lang="uk-UA" sz="3200" dirty="0" smtClean="0"/>
              <a:t>   = </a:t>
            </a:r>
            <a:r>
              <a:rPr lang="en-US" sz="3200" dirty="0" smtClean="0"/>
              <a:t>a</a:t>
            </a:r>
            <a:r>
              <a:rPr lang="en-US" sz="3200" baseline="30000" dirty="0" smtClean="0"/>
              <a:t>2</a:t>
            </a:r>
            <a:r>
              <a:rPr lang="en-US" sz="3200" dirty="0" smtClean="0"/>
              <a:t> +2ab +b</a:t>
            </a:r>
            <a:r>
              <a:rPr lang="en-US" sz="3200" baseline="30000" dirty="0" smtClean="0"/>
              <a:t>2</a:t>
            </a:r>
            <a:r>
              <a:rPr lang="en-US" sz="3200" dirty="0" smtClean="0"/>
              <a:t> – a</a:t>
            </a:r>
            <a:r>
              <a:rPr lang="en-US" sz="3200" baseline="30000" dirty="0" smtClean="0"/>
              <a:t>2</a:t>
            </a:r>
            <a:r>
              <a:rPr lang="en-US" sz="3200" dirty="0" smtClean="0"/>
              <a:t> – b</a:t>
            </a:r>
            <a:r>
              <a:rPr lang="en-US" sz="3200" baseline="30000" dirty="0" smtClean="0"/>
              <a:t>2 </a:t>
            </a:r>
            <a:r>
              <a:rPr lang="en-US" sz="3200" dirty="0" smtClean="0"/>
              <a:t>=     </a:t>
            </a:r>
            <a:endParaRPr lang="ru-RU" sz="3200" dirty="0" smtClean="0"/>
          </a:p>
          <a:p>
            <a:pPr>
              <a:buNone/>
            </a:pPr>
            <a:r>
              <a:rPr lang="uk-UA" sz="3200" dirty="0" smtClean="0"/>
              <a:t>   = </a:t>
            </a:r>
            <a:r>
              <a:rPr lang="en-US" sz="3200" dirty="0" smtClean="0"/>
              <a:t>2ab &gt; 0. </a:t>
            </a:r>
            <a:r>
              <a:rPr lang="uk-UA" sz="3200" dirty="0" smtClean="0"/>
              <a:t>  </a:t>
            </a:r>
          </a:p>
          <a:p>
            <a:pPr>
              <a:buNone/>
            </a:pPr>
            <a:r>
              <a:rPr lang="en-US" sz="3200" dirty="0" err="1" smtClean="0"/>
              <a:t>Отже</a:t>
            </a:r>
            <a:r>
              <a:rPr lang="en-US" sz="3200" dirty="0" smtClean="0"/>
              <a:t>,  </a:t>
            </a:r>
            <a:r>
              <a:rPr lang="uk-UA" sz="3200" dirty="0" smtClean="0"/>
              <a:t>(a + b)</a:t>
            </a:r>
            <a:r>
              <a:rPr lang="en-US" sz="3200" baseline="30000" dirty="0" smtClean="0"/>
              <a:t>2</a:t>
            </a:r>
            <a:r>
              <a:rPr lang="en-US" sz="3200" dirty="0" smtClean="0"/>
              <a:t> &gt; a</a:t>
            </a:r>
            <a:r>
              <a:rPr lang="en-US" sz="3200" baseline="30000" dirty="0" smtClean="0"/>
              <a:t>2</a:t>
            </a:r>
            <a:r>
              <a:rPr lang="en-US" sz="3200" dirty="0" smtClean="0"/>
              <a:t> + b</a:t>
            </a:r>
            <a:r>
              <a:rPr lang="en-US" sz="3200" baseline="30000" dirty="0" smtClean="0"/>
              <a:t>2</a:t>
            </a:r>
            <a:r>
              <a:rPr lang="en-US" sz="3200" dirty="0" smtClean="0"/>
              <a:t>.     </a:t>
            </a:r>
            <a:endParaRPr lang="ru-RU" sz="3200" dirty="0" smtClean="0"/>
          </a:p>
          <a:p>
            <a:pPr>
              <a:buNone/>
            </a:pPr>
            <a:r>
              <a:rPr lang="ru-RU" sz="3200" dirty="0" smtClean="0"/>
              <a:t>    </a:t>
            </a:r>
            <a:r>
              <a:rPr lang="en-US" sz="3200" dirty="0" smtClean="0"/>
              <a:t>               </a:t>
            </a:r>
          </a:p>
          <a:p>
            <a:endParaRPr lang="ru-RU" sz="3200" dirty="0"/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0" y="17335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1357298"/>
            <a:ext cx="2214578" cy="928694"/>
          </a:xfrm>
          <a:prstGeom prst="rect">
            <a:avLst/>
          </a:prstGeom>
          <a:noFill/>
        </p:spPr>
      </p:pic>
      <p:pic>
        <p:nvPicPr>
          <p:cNvPr id="10" name="Содержимое 9"/>
          <p:cNvPicPr>
            <a:picLocks noGrp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 rot="21111237">
            <a:off x="3047737" y="1232280"/>
            <a:ext cx="1386808" cy="177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571471" y="2571744"/>
            <a:ext cx="24288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/>
              <a:t>a</a:t>
            </a:r>
            <a:r>
              <a:rPr lang="ru-RU" sz="3600" baseline="30000" dirty="0" smtClean="0"/>
              <a:t>2 </a:t>
            </a:r>
            <a:r>
              <a:rPr lang="ru-RU" sz="3600" dirty="0" smtClean="0"/>
              <a:t>+5 &gt; 2</a:t>
            </a:r>
            <a:r>
              <a:rPr lang="en-US" sz="3600" dirty="0" smtClean="0"/>
              <a:t>a</a:t>
            </a:r>
            <a:r>
              <a:rPr lang="ru-RU" sz="3600" dirty="0" smtClean="0"/>
              <a:t>. </a:t>
            </a:r>
            <a:endParaRPr lang="ru-RU" sz="3600" dirty="0"/>
          </a:p>
        </p:txBody>
      </p:sp>
      <p:sp>
        <p:nvSpPr>
          <p:cNvPr id="13" name="Овал 12"/>
          <p:cNvSpPr/>
          <p:nvPr/>
        </p:nvSpPr>
        <p:spPr>
          <a:xfrm>
            <a:off x="285720" y="1785926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285720" y="2857496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428596" y="3429000"/>
            <a:ext cx="414340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Що більше: сума квадратів двох додатних чисел чи квадрат їх суми?</a:t>
            </a:r>
            <a:endParaRPr lang="ru-RU" sz="2400" dirty="0"/>
          </a:p>
        </p:txBody>
      </p:sp>
      <p:pic>
        <p:nvPicPr>
          <p:cNvPr id="18" name="Рисунок 17" descr="http://wiki.ciit.zp.ua/wikiimg/thumb/a/a6/Math-Symbols-Kalininskaya.jpg/200px-Math-Symbols-Kalininskaya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42976" y="4857736"/>
            <a:ext cx="2214578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Овал 18"/>
          <p:cNvSpPr/>
          <p:nvPr/>
        </p:nvSpPr>
        <p:spPr>
          <a:xfrm>
            <a:off x="285720" y="3571876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60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61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5" name="Рисунок 24" descr="http://veselajashkola.ru/wp-content/uploads/2011/10/shkolnye_kartinki_41.2.gif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00826" y="4000504"/>
            <a:ext cx="2057402" cy="2433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7" name="Прямая соединительная линия 26"/>
          <p:cNvCxnSpPr/>
          <p:nvPr/>
        </p:nvCxnSpPr>
        <p:spPr>
          <a:xfrm rot="5400000">
            <a:off x="1608117" y="4106867"/>
            <a:ext cx="5786478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linda6035.ucoz.ru/fokina_l-p_shablon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071570"/>
          </a:xfrm>
        </p:spPr>
        <p:txBody>
          <a:bodyPr>
            <a:normAutofit/>
          </a:bodyPr>
          <a:lstStyle/>
          <a:p>
            <a:pPr lvl="0"/>
            <a:r>
              <a:rPr lang="uk-UA" sz="6000" b="1" dirty="0" smtClean="0">
                <a:solidFill>
                  <a:srgbClr val="0070C0"/>
                </a:solidFill>
              </a:rPr>
              <a:t>      Зарядка для очей</a:t>
            </a:r>
            <a:endParaRPr lang="ru-RU" sz="6000" b="1" dirty="0">
              <a:solidFill>
                <a:srgbClr val="0070C0"/>
              </a:solidFill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rot="5400000" flipH="1" flipV="1">
            <a:off x="321439" y="1964521"/>
            <a:ext cx="1571636" cy="9286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16200000" flipH="1">
            <a:off x="1321571" y="1893083"/>
            <a:ext cx="1500198" cy="10001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10800000" flipV="1">
            <a:off x="642910" y="3143248"/>
            <a:ext cx="1928826" cy="714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10800000" flipV="1">
            <a:off x="2928926" y="1500174"/>
            <a:ext cx="1785950" cy="164307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2786050" y="1571612"/>
            <a:ext cx="2214578" cy="150019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Овал 14"/>
          <p:cNvSpPr/>
          <p:nvPr/>
        </p:nvSpPr>
        <p:spPr>
          <a:xfrm>
            <a:off x="5857884" y="1428736"/>
            <a:ext cx="1785950" cy="1785950"/>
          </a:xfrm>
          <a:prstGeom prst="ellipse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 стрелкой 16"/>
          <p:cNvCxnSpPr>
            <a:stCxn id="15" idx="2"/>
          </p:cNvCxnSpPr>
          <p:nvPr/>
        </p:nvCxnSpPr>
        <p:spPr>
          <a:xfrm rot="10800000">
            <a:off x="5857884" y="2071679"/>
            <a:ext cx="1588" cy="25003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15" idx="6"/>
          </p:cNvCxnSpPr>
          <p:nvPr/>
        </p:nvCxnSpPr>
        <p:spPr>
          <a:xfrm flipH="1">
            <a:off x="7572396" y="2321711"/>
            <a:ext cx="71438" cy="32147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1928794" y="3643314"/>
            <a:ext cx="1928826" cy="164307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Шестиугольник 20"/>
          <p:cNvSpPr/>
          <p:nvPr/>
        </p:nvSpPr>
        <p:spPr>
          <a:xfrm>
            <a:off x="4786314" y="3571876"/>
            <a:ext cx="1928826" cy="1714512"/>
          </a:xfrm>
          <a:prstGeom prst="hexagon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3" name="Прямая со стрелкой 22"/>
          <p:cNvCxnSpPr/>
          <p:nvPr/>
        </p:nvCxnSpPr>
        <p:spPr>
          <a:xfrm rot="5400000" flipH="1" flipV="1">
            <a:off x="1107257" y="4464851"/>
            <a:ext cx="164307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1928794" y="3643314"/>
            <a:ext cx="1928826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rot="5400000">
            <a:off x="3035289" y="4464851"/>
            <a:ext cx="1643868" cy="7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rot="10800000">
            <a:off x="1928794" y="5286388"/>
            <a:ext cx="1928826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stCxn id="21" idx="3"/>
            <a:endCxn id="21" idx="4"/>
          </p:cNvCxnSpPr>
          <p:nvPr/>
        </p:nvCxnSpPr>
        <p:spPr>
          <a:xfrm rot="10800000" flipH="1">
            <a:off x="4786314" y="3571876"/>
            <a:ext cx="428628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stCxn id="21" idx="4"/>
            <a:endCxn id="21" idx="5"/>
          </p:cNvCxnSpPr>
          <p:nvPr/>
        </p:nvCxnSpPr>
        <p:spPr>
          <a:xfrm rot="5400000" flipH="1" flipV="1">
            <a:off x="5750727" y="3036091"/>
            <a:ext cx="1588" cy="10715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>
            <a:stCxn id="21" idx="5"/>
          </p:cNvCxnSpPr>
          <p:nvPr/>
        </p:nvCxnSpPr>
        <p:spPr>
          <a:xfrm rot="16200000" flipH="1">
            <a:off x="6072198" y="3786190"/>
            <a:ext cx="857256" cy="4286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>
            <a:endCxn id="21" idx="1"/>
          </p:cNvCxnSpPr>
          <p:nvPr/>
        </p:nvCxnSpPr>
        <p:spPr>
          <a:xfrm rot="5400000">
            <a:off x="6072198" y="4643446"/>
            <a:ext cx="857256" cy="4286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stCxn id="21" idx="1"/>
            <a:endCxn id="21" idx="2"/>
          </p:cNvCxnSpPr>
          <p:nvPr/>
        </p:nvCxnSpPr>
        <p:spPr>
          <a:xfrm rot="5400000">
            <a:off x="5750727" y="4750603"/>
            <a:ext cx="1588" cy="10715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>
            <a:stCxn id="21" idx="2"/>
            <a:endCxn id="21" idx="3"/>
          </p:cNvCxnSpPr>
          <p:nvPr/>
        </p:nvCxnSpPr>
        <p:spPr>
          <a:xfrm rot="5400000" flipH="1">
            <a:off x="4572000" y="4643446"/>
            <a:ext cx="857256" cy="4286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7" name="Object 1"/>
          <p:cNvGraphicFramePr>
            <a:graphicFrameLocks noChangeAspect="1"/>
          </p:cNvGraphicFramePr>
          <p:nvPr/>
        </p:nvGraphicFramePr>
        <p:xfrm>
          <a:off x="0" y="0"/>
          <a:ext cx="9286844" cy="6858000"/>
        </p:xfrm>
        <a:graphic>
          <a:graphicData uri="http://schemas.openxmlformats.org/presentationml/2006/ole">
            <p:oleObj spid="_x0000_s24577" name="Слайд" r:id="rId3" imgW="4570403" imgH="3427333" progId="PowerPoint.Slide.12">
              <p:embed/>
            </p:oleObj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1224136"/>
          </a:xfrm>
        </p:spPr>
        <p:txBody>
          <a:bodyPr>
            <a:noAutofit/>
          </a:bodyPr>
          <a:lstStyle/>
          <a:p>
            <a:pPr algn="ctr"/>
            <a:r>
              <a:rPr lang="uk-UA" sz="4400" b="1" dirty="0" smtClean="0">
                <a:solidFill>
                  <a:srgbClr val="002060"/>
                </a:solidFill>
              </a:rPr>
              <a:t>10. Завдання від улюбленого героя</a:t>
            </a:r>
            <a:r>
              <a:rPr lang="ru-RU" sz="4400" b="1" dirty="0" smtClean="0">
                <a:solidFill>
                  <a:srgbClr val="002060"/>
                </a:solidFill>
              </a:rPr>
              <a:t/>
            </a:r>
            <a:br>
              <a:rPr lang="ru-RU" sz="4400" b="1" dirty="0" smtClean="0">
                <a:solidFill>
                  <a:srgbClr val="002060"/>
                </a:solidFill>
              </a:rPr>
            </a:b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071546"/>
            <a:ext cx="4038600" cy="528337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0" y="1685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" name="Содержимое 7" descr="https://encrypted-tbn3.gstatic.com/images?q=tbn:ANd9GcSTCwWc0uHEmxSCxrDLNqHr7q0icP8eCHD1NXC5G0Rw3m-YYcAS-IN3YrBL">
            <a:hlinkClick r:id="rId4" action="ppaction://hlinkfile"/>
          </p:cNvPr>
          <p:cNvPicPr>
            <a:picLocks noGrp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86" y="1214422"/>
            <a:ext cx="1857388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s://encrypted-tbn3.gstatic.com/images?q=tbn:ANd9GcTCFoRZcG6SgTrkKsYG0niXZGHL8J74mz1p2bPMUAsmT7rybh4bwNuOfog">
            <a:hlinkClick r:id="rId6" action="ppaction://hlinkfile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28860" y="3357562"/>
            <a:ext cx="2071689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s://encrypted-tbn0.gstatic.com/images?q=tbn:ANd9GcR8Cm0FCi95N5l5_DIjs8lMnOvUdeqoS-MygpNlHeso-GnngFoWLe4i0CMU">
            <a:hlinkClick r:id="rId8" action="ppaction://hlinkfile"/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643438" y="1071546"/>
            <a:ext cx="1928826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s://encrypted-tbn2.gstatic.com/images?q=tbn:ANd9GcRfzzlNJ8Ixl9MjGm11B_WqMz3iR-CbTYyxPHG8Ut_P0LLx4wHnP-ZCR1EYfA">
            <a:hlinkClick r:id="rId10" action="ppaction://hlinkfile"/>
          </p:cNvPr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357950" y="3429000"/>
            <a:ext cx="2143140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/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715273" y="1071546"/>
            <a:ext cx="1428728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1319225752_storichne-priladdya"/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572000" y="5305425"/>
            <a:ext cx="166687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http://pedsovet.su/_ld/343/7609599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57298"/>
          </a:xfrm>
        </p:spPr>
        <p:txBody>
          <a:bodyPr>
            <a:noAutofit/>
          </a:bodyPr>
          <a:lstStyle/>
          <a:p>
            <a:pPr algn="ctr"/>
            <a:r>
              <a:rPr lang="uk-UA" b="1" dirty="0" smtClean="0">
                <a:solidFill>
                  <a:srgbClr val="002060"/>
                </a:solidFill>
              </a:rPr>
              <a:t>11.   Запишіть систему нерівностей, якщо</a:t>
            </a:r>
            <a:r>
              <a:rPr lang="ru-RU" b="1" dirty="0" smtClean="0">
                <a:solidFill>
                  <a:srgbClr val="002060"/>
                </a:solidFill>
              </a:rPr>
              <a:t>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28736"/>
            <a:ext cx="4038600" cy="4926189"/>
          </a:xfrm>
        </p:spPr>
        <p:txBody>
          <a:bodyPr/>
          <a:lstStyle/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28736"/>
            <a:ext cx="4038600" cy="4926189"/>
          </a:xfrm>
        </p:spPr>
        <p:txBody>
          <a:bodyPr/>
          <a:lstStyle/>
          <a:p>
            <a:pPr>
              <a:buNone/>
            </a:pPr>
            <a:r>
              <a:rPr lang="uk-UA" sz="3200" dirty="0" smtClean="0"/>
              <a:t>   </a:t>
            </a:r>
            <a:r>
              <a:rPr lang="uk-UA" dirty="0" smtClean="0"/>
              <a:t>                  </a:t>
            </a:r>
            <a:r>
              <a:rPr lang="en-US" sz="3200" dirty="0" smtClean="0"/>
              <a:t>x</a:t>
            </a:r>
            <a:r>
              <a:rPr lang="ru-RU" sz="3200" dirty="0" smtClean="0"/>
              <a:t> &gt; 0,</a:t>
            </a:r>
          </a:p>
          <a:p>
            <a:pPr>
              <a:buNone/>
            </a:pPr>
            <a:r>
              <a:rPr lang="uk-UA" sz="3200" dirty="0" smtClean="0"/>
              <a:t>                  </a:t>
            </a:r>
            <a:r>
              <a:rPr lang="en-US" sz="3200" dirty="0" smtClean="0"/>
              <a:t>y</a:t>
            </a:r>
            <a:r>
              <a:rPr lang="ru-RU" sz="3200" dirty="0" smtClean="0"/>
              <a:t> &gt; 0;</a:t>
            </a:r>
          </a:p>
          <a:p>
            <a:pPr>
              <a:buNone/>
            </a:pPr>
            <a:r>
              <a:rPr lang="uk-UA" sz="3200" dirty="0" smtClean="0"/>
              <a:t>             </a:t>
            </a:r>
          </a:p>
          <a:p>
            <a:pPr>
              <a:buNone/>
            </a:pPr>
            <a:r>
              <a:rPr lang="uk-UA" sz="3200" dirty="0" smtClean="0"/>
              <a:t>                  </a:t>
            </a:r>
            <a:r>
              <a:rPr lang="en-US" sz="3200" dirty="0" smtClean="0"/>
              <a:t>x</a:t>
            </a:r>
            <a:r>
              <a:rPr lang="ru-RU" sz="3200" dirty="0" smtClean="0"/>
              <a:t> &lt; 0,</a:t>
            </a:r>
          </a:p>
          <a:p>
            <a:pPr>
              <a:buNone/>
            </a:pPr>
            <a:r>
              <a:rPr lang="uk-UA" sz="3200" dirty="0" smtClean="0"/>
              <a:t>                  </a:t>
            </a:r>
            <a:r>
              <a:rPr lang="en-US" sz="3200" dirty="0" smtClean="0"/>
              <a:t>y</a:t>
            </a:r>
            <a:r>
              <a:rPr lang="ru-RU" sz="3200" dirty="0" smtClean="0"/>
              <a:t> &lt; 0.</a:t>
            </a:r>
          </a:p>
          <a:p>
            <a:pPr>
              <a:buNone/>
            </a:pPr>
            <a:endParaRPr lang="ru-RU" sz="3200" dirty="0"/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6625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24" y="1571612"/>
            <a:ext cx="2214578" cy="714380"/>
          </a:xfrm>
          <a:prstGeom prst="rect">
            <a:avLst/>
          </a:prstGeom>
          <a:noFill/>
        </p:spPr>
      </p:pic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24" y="2928934"/>
            <a:ext cx="1928826" cy="1071570"/>
          </a:xfrm>
          <a:prstGeom prst="rect">
            <a:avLst/>
          </a:prstGeom>
          <a:noFill/>
        </p:spPr>
      </p:pic>
      <p:sp>
        <p:nvSpPr>
          <p:cNvPr id="11" name="Левая фигурная скобка 10"/>
          <p:cNvSpPr/>
          <p:nvPr/>
        </p:nvSpPr>
        <p:spPr>
          <a:xfrm>
            <a:off x="6286512" y="1571612"/>
            <a:ext cx="214314" cy="1000132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Левая фигурная скобка 11"/>
          <p:cNvSpPr/>
          <p:nvPr/>
        </p:nvSpPr>
        <p:spPr>
          <a:xfrm>
            <a:off x="6357950" y="3286124"/>
            <a:ext cx="214314" cy="107157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Левая круглая скобка 12"/>
          <p:cNvSpPr/>
          <p:nvPr/>
        </p:nvSpPr>
        <p:spPr>
          <a:xfrm>
            <a:off x="6143636" y="1428736"/>
            <a:ext cx="214314" cy="3000396"/>
          </a:xfrm>
          <a:prstGeom prst="leftBracket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 descr="Конспекти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7554" y="1285860"/>
            <a:ext cx="2409825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1319225752_storichne-priladdya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34" y="4643446"/>
            <a:ext cx="2143140" cy="22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86512" y="4643446"/>
            <a:ext cx="2020893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704088"/>
            <a:ext cx="7776864" cy="6153912"/>
          </a:xfrm>
        </p:spPr>
        <p:txBody>
          <a:bodyPr>
            <a:normAutofit fontScale="90000"/>
          </a:bodyPr>
          <a:lstStyle/>
          <a:p>
            <a:pPr lvl="0"/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12.    </a:t>
            </a:r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Додаткові завдання: 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а) при яких значеннях  𝑎  рівняння  𝑎х</a:t>
            </a:r>
            <a:r>
              <a:rPr lang="uk-UA" sz="4400" baseline="30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uk-UA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- 2х – 8 = 0  не має коренів?</a:t>
            </a:r>
            <a:br>
              <a:rPr lang="uk-UA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б) довести нерівність  </a:t>
            </a:r>
            <a:br>
              <a:rPr lang="uk-UA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(𝑎 + 1)(𝑏 + 4)(𝑎 +𝑏)</a:t>
            </a:r>
            <a:r>
              <a:rPr lang="uk-UA" sz="4400" dirty="0" smtClean="0">
                <a:solidFill>
                  <a:srgbClr val="002060"/>
                </a:solidFill>
                <a:latin typeface="Cambria Math"/>
                <a:ea typeface="Cambria Math"/>
                <a:cs typeface="Times New Roman" pitchFamily="18" charset="0"/>
              </a:rPr>
              <a:t>≥16</a:t>
            </a:r>
            <a:r>
              <a:rPr lang="uk-UA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𝑎𝑏, </a:t>
            </a:r>
            <a:br>
              <a:rPr lang="uk-UA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якщо 𝑎</a:t>
            </a:r>
            <a:r>
              <a:rPr lang="uk-UA" sz="4400" dirty="0" smtClean="0">
                <a:solidFill>
                  <a:srgbClr val="002060"/>
                </a:solidFill>
                <a:latin typeface="Cambria Math"/>
                <a:ea typeface="Cambria Math"/>
                <a:cs typeface="Times New Roman" pitchFamily="18" charset="0"/>
              </a:rPr>
              <a:t>≥</a:t>
            </a:r>
            <a:r>
              <a:rPr lang="uk-UA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 і </a:t>
            </a:r>
            <a:r>
              <a:rPr lang="uk-UA" sz="4400" dirty="0" smtClean="0">
                <a:solidFill>
                  <a:srgbClr val="002060"/>
                </a:solidFill>
                <a:latin typeface="Cambria Math"/>
                <a:ea typeface="Cambria Math"/>
                <a:cs typeface="Times New Roman" pitchFamily="18" charset="0"/>
              </a:rPr>
              <a:t>𝑏≥0.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Фон - Ольга Васильевна Смирнов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142852"/>
            <a:ext cx="7308304" cy="1341932"/>
          </a:xfrm>
        </p:spPr>
        <p:txBody>
          <a:bodyPr>
            <a:normAutofit fontScale="90000"/>
          </a:bodyPr>
          <a:lstStyle/>
          <a:p>
            <a:pPr lvl="0"/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В)    Тест - контроль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> </a:t>
            </a:r>
            <a:r>
              <a:rPr lang="uk-UA" sz="3600" dirty="0" smtClean="0">
                <a:solidFill>
                  <a:srgbClr val="002060"/>
                </a:solidFill>
              </a:rPr>
              <a:t>1.</a:t>
            </a:r>
            <a:r>
              <a:rPr lang="en-US" sz="3600" dirty="0" smtClean="0"/>
              <a:t> </a:t>
            </a:r>
            <a:r>
              <a:rPr lang="uk-UA" sz="2700" b="1" i="1" dirty="0" smtClean="0">
                <a:solidFill>
                  <a:srgbClr val="002060"/>
                </a:solidFill>
              </a:rPr>
              <a:t>Установити відповідність між </a:t>
            </a:r>
            <a:r>
              <a:rPr lang="en-US" sz="2700" b="1" i="1" dirty="0" smtClean="0">
                <a:solidFill>
                  <a:srgbClr val="002060"/>
                </a:solidFill>
              </a:rPr>
              <a:t>    </a:t>
            </a:r>
            <a:r>
              <a:rPr lang="uk-UA" sz="2700" b="1" i="1" dirty="0" smtClean="0">
                <a:solidFill>
                  <a:srgbClr val="002060"/>
                </a:solidFill>
              </a:rPr>
              <a:t>системами нерівностей (1-4) та </a:t>
            </a:r>
            <a:r>
              <a:rPr lang="en-US" sz="2700" b="1" i="1" dirty="0" smtClean="0">
                <a:solidFill>
                  <a:srgbClr val="002060"/>
                </a:solidFill>
              </a:rPr>
              <a:t>   </a:t>
            </a:r>
            <a:r>
              <a:rPr lang="uk-UA" sz="2700" b="1" i="1" dirty="0" smtClean="0">
                <a:solidFill>
                  <a:srgbClr val="002060"/>
                </a:solidFill>
              </a:rPr>
              <a:t>множинами їх </a:t>
            </a:r>
            <a:r>
              <a:rPr lang="uk-UA" sz="2700" b="1" i="1" dirty="0" err="1" smtClean="0">
                <a:solidFill>
                  <a:srgbClr val="002060"/>
                </a:solidFill>
              </a:rPr>
              <a:t>розв’</a:t>
            </a:r>
            <a:r>
              <a:rPr lang="ru-RU" sz="2700" b="1" i="1" dirty="0" err="1" smtClean="0">
                <a:solidFill>
                  <a:srgbClr val="002060"/>
                </a:solidFill>
              </a:rPr>
              <a:t>язків</a:t>
            </a:r>
            <a:r>
              <a:rPr lang="ru-RU" sz="2700" b="1" i="1" dirty="0" smtClean="0">
                <a:solidFill>
                  <a:srgbClr val="002060"/>
                </a:solidFill>
              </a:rPr>
              <a:t> (А-Д)</a:t>
            </a:r>
            <a:endParaRPr lang="ru-RU" sz="2700" b="1" i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500174"/>
            <a:ext cx="4038600" cy="5214974"/>
          </a:xfrm>
        </p:spPr>
        <p:txBody>
          <a:bodyPr>
            <a:normAutofit/>
          </a:bodyPr>
          <a:lstStyle/>
          <a:p>
            <a:r>
              <a:rPr lang="en-US" dirty="0" smtClean="0"/>
              <a:t>  1.    </a:t>
            </a:r>
            <a:r>
              <a:rPr lang="en-US" b="1" dirty="0" smtClean="0"/>
              <a:t>x </a:t>
            </a:r>
            <a:r>
              <a:rPr lang="ru-RU" b="1" dirty="0" smtClean="0"/>
              <a:t>&gt; 15, </a:t>
            </a:r>
            <a:endParaRPr lang="en-US" b="1" dirty="0" smtClean="0"/>
          </a:p>
          <a:p>
            <a:pPr>
              <a:buNone/>
            </a:pPr>
            <a:r>
              <a:rPr lang="en-US" b="1" dirty="0" smtClean="0"/>
              <a:t>            x </a:t>
            </a:r>
            <a:r>
              <a:rPr lang="ru-RU" b="1" dirty="0" smtClean="0"/>
              <a:t>&gt; 18; </a:t>
            </a:r>
            <a:endParaRPr lang="en-US" b="1" dirty="0" smtClean="0"/>
          </a:p>
          <a:p>
            <a:pPr>
              <a:buNone/>
            </a:pPr>
            <a:r>
              <a:rPr lang="en-US" b="1" dirty="0" smtClean="0"/>
              <a:t>    2.     x </a:t>
            </a:r>
            <a:r>
              <a:rPr lang="ru-RU" b="1" dirty="0" smtClean="0"/>
              <a:t>&lt; 2,                                                 </a:t>
            </a:r>
          </a:p>
          <a:p>
            <a:pPr>
              <a:buNone/>
            </a:pPr>
            <a:r>
              <a:rPr lang="en-US" b="1" dirty="0" smtClean="0"/>
              <a:t>    </a:t>
            </a:r>
            <a:r>
              <a:rPr lang="ru-RU" b="1" dirty="0" smtClean="0"/>
              <a:t>      </a:t>
            </a:r>
            <a:r>
              <a:rPr lang="en-US" b="1" dirty="0" smtClean="0"/>
              <a:t>  x </a:t>
            </a:r>
            <a:r>
              <a:rPr lang="ru-RU" b="1" dirty="0" smtClean="0"/>
              <a:t>&lt; 7;</a:t>
            </a:r>
          </a:p>
          <a:p>
            <a:pPr>
              <a:buNone/>
            </a:pPr>
            <a:r>
              <a:rPr lang="en-US" b="1" dirty="0" smtClean="0"/>
              <a:t>   </a:t>
            </a:r>
            <a:r>
              <a:rPr lang="ru-RU" b="1" dirty="0" smtClean="0"/>
              <a:t>3.    </a:t>
            </a:r>
            <a:r>
              <a:rPr lang="en-US" b="1" dirty="0" smtClean="0"/>
              <a:t>  x </a:t>
            </a:r>
            <a:r>
              <a:rPr lang="ru-RU" b="1" dirty="0" smtClean="0"/>
              <a:t>&gt; 6,                                                 </a:t>
            </a:r>
          </a:p>
          <a:p>
            <a:pPr>
              <a:buNone/>
            </a:pPr>
            <a:r>
              <a:rPr lang="en-US" b="1" dirty="0" smtClean="0"/>
              <a:t>   </a:t>
            </a:r>
            <a:r>
              <a:rPr lang="ru-RU" b="1" dirty="0" smtClean="0"/>
              <a:t>       </a:t>
            </a:r>
            <a:r>
              <a:rPr lang="en-US" b="1" dirty="0" smtClean="0"/>
              <a:t>  x </a:t>
            </a:r>
            <a:r>
              <a:rPr lang="ru-RU" b="1" dirty="0" smtClean="0"/>
              <a:t>&lt; -2;</a:t>
            </a:r>
          </a:p>
          <a:p>
            <a:pPr>
              <a:buNone/>
            </a:pPr>
            <a:r>
              <a:rPr lang="en-US" b="1" dirty="0" smtClean="0"/>
              <a:t>   </a:t>
            </a:r>
            <a:r>
              <a:rPr lang="ru-RU" b="1" dirty="0" smtClean="0"/>
              <a:t>4.    </a:t>
            </a:r>
            <a:r>
              <a:rPr lang="en-US" b="1" dirty="0" smtClean="0"/>
              <a:t>  x </a:t>
            </a:r>
            <a:r>
              <a:rPr lang="ru-RU" b="1" dirty="0" smtClean="0"/>
              <a:t>≥ -2,                                                </a:t>
            </a:r>
          </a:p>
          <a:p>
            <a:pPr>
              <a:buNone/>
            </a:pPr>
            <a:r>
              <a:rPr lang="en-US" b="1" dirty="0" smtClean="0"/>
              <a:t>   </a:t>
            </a:r>
            <a:r>
              <a:rPr lang="ru-RU" b="1" dirty="0" smtClean="0"/>
              <a:t>       </a:t>
            </a:r>
            <a:r>
              <a:rPr lang="en-US" b="1" dirty="0" smtClean="0"/>
              <a:t>  x </a:t>
            </a:r>
            <a:r>
              <a:rPr lang="ru-RU" b="1" dirty="0" smtClean="0"/>
              <a:t>≤ 3.</a:t>
            </a:r>
            <a:r>
              <a:rPr lang="en-US" b="1" dirty="0" smtClean="0"/>
              <a:t>                      </a:t>
            </a:r>
            <a:endParaRPr lang="ru-RU" b="1" dirty="0" smtClean="0"/>
          </a:p>
          <a:p>
            <a:pPr>
              <a:buNone/>
            </a:pPr>
            <a:r>
              <a:rPr lang="en-US" sz="3200" b="1" dirty="0" smtClean="0"/>
              <a:t>               </a:t>
            </a:r>
            <a:r>
              <a:rPr lang="uk-UA" sz="3200" b="1" dirty="0" smtClean="0"/>
              <a:t>Відповідь.     </a:t>
            </a:r>
            <a:endParaRPr lang="ru-RU" sz="32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43372" y="1643050"/>
            <a:ext cx="4543428" cy="507209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/>
              <a:t>    A</a:t>
            </a:r>
            <a:r>
              <a:rPr lang="ru-RU" b="1" dirty="0" smtClean="0"/>
              <a:t>.</a:t>
            </a:r>
            <a:r>
              <a:rPr lang="en-US" b="1" dirty="0" smtClean="0"/>
              <a:t>  (- ∞;  2 )</a:t>
            </a:r>
          </a:p>
          <a:p>
            <a:pPr>
              <a:buNone/>
            </a:pPr>
            <a:r>
              <a:rPr lang="en-US" b="1" dirty="0" smtClean="0"/>
              <a:t>    </a:t>
            </a:r>
            <a:r>
              <a:rPr lang="ru-RU" b="1" dirty="0" smtClean="0"/>
              <a:t>Б.    [-2; 3]</a:t>
            </a:r>
            <a:endParaRPr lang="en-US" b="1" dirty="0" smtClean="0"/>
          </a:p>
          <a:p>
            <a:endParaRPr lang="en-US" b="1" dirty="0" smtClean="0"/>
          </a:p>
          <a:p>
            <a:pPr>
              <a:buNone/>
            </a:pPr>
            <a:r>
              <a:rPr lang="en-US" b="1" dirty="0" smtClean="0"/>
              <a:t>    B</a:t>
            </a:r>
            <a:r>
              <a:rPr lang="ru-RU" b="1" dirty="0" smtClean="0"/>
              <a:t>.   (18; </a:t>
            </a:r>
            <a:r>
              <a:rPr lang="en-US" b="1" dirty="0" smtClean="0"/>
              <a:t>∞ )</a:t>
            </a:r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r>
              <a:rPr lang="en-US" b="1" dirty="0" smtClean="0"/>
              <a:t>    </a:t>
            </a:r>
            <a:r>
              <a:rPr lang="ru-RU" b="1" dirty="0" smtClean="0"/>
              <a:t>Г.   (- 2;  6)</a:t>
            </a:r>
            <a:endParaRPr lang="en-US" b="1" dirty="0" smtClean="0"/>
          </a:p>
          <a:p>
            <a:pPr>
              <a:buNone/>
            </a:pPr>
            <a:r>
              <a:rPr lang="en-US" b="1" dirty="0" smtClean="0"/>
              <a:t>   </a:t>
            </a:r>
            <a:r>
              <a:rPr lang="ru-RU" b="1" dirty="0" smtClean="0"/>
              <a:t>Д. </a:t>
            </a:r>
            <a:r>
              <a:rPr lang="en-US" b="1" dirty="0" smtClean="0"/>
              <a:t>  </a:t>
            </a:r>
            <a:r>
              <a:rPr lang="ru-RU" b="1" dirty="0" smtClean="0"/>
              <a:t>   </a:t>
            </a:r>
          </a:p>
          <a:p>
            <a:endParaRPr lang="ru-RU" dirty="0" smtClean="0"/>
          </a:p>
          <a:p>
            <a:pPr>
              <a:buNone/>
            </a:pPr>
            <a:r>
              <a:rPr lang="uk-UA" b="1" dirty="0" smtClean="0">
                <a:solidFill>
                  <a:srgbClr val="C00000"/>
                </a:solidFill>
              </a:rPr>
              <a:t>(1; В),  (2; А),  (3; Д),  (4; Б).</a:t>
            </a:r>
            <a:endParaRPr lang="ru-RU" b="1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  <p:sp>
        <p:nvSpPr>
          <p:cNvPr id="6" name="Левая фигурная скобка 5"/>
          <p:cNvSpPr/>
          <p:nvPr/>
        </p:nvSpPr>
        <p:spPr>
          <a:xfrm>
            <a:off x="1214414" y="1643050"/>
            <a:ext cx="214314" cy="71438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Левая фигурная скобка 6"/>
          <p:cNvSpPr/>
          <p:nvPr/>
        </p:nvSpPr>
        <p:spPr>
          <a:xfrm>
            <a:off x="1214414" y="2571744"/>
            <a:ext cx="214314" cy="785818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Левая фигурная скобка 7"/>
          <p:cNvSpPr/>
          <p:nvPr/>
        </p:nvSpPr>
        <p:spPr>
          <a:xfrm>
            <a:off x="1214414" y="3571876"/>
            <a:ext cx="214314" cy="71438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Левая фигурная скобка 8"/>
          <p:cNvSpPr/>
          <p:nvPr/>
        </p:nvSpPr>
        <p:spPr>
          <a:xfrm>
            <a:off x="1214414" y="4500570"/>
            <a:ext cx="214314" cy="785818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5214942" y="4714884"/>
            <a:ext cx="214314" cy="21431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rot="5400000">
            <a:off x="5143504" y="4643446"/>
            <a:ext cx="357190" cy="35719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3" name="Рисунок 1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1785926"/>
            <a:ext cx="16764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Шаблоны презентаций &quot;Школьные&quot; (в архиве — пять цветовых решений)"/>
          <p:cNvPicPr/>
          <p:nvPr/>
        </p:nvPicPr>
        <p:blipFill>
          <a:blip r:embed="rId2" cstate="print"/>
          <a:srcRect r="2195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uk-UA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   </a:t>
            </a:r>
            <a:r>
              <a:rPr lang="uk-UA" sz="3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Розв</a:t>
            </a: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язати</a:t>
            </a:r>
            <a:r>
              <a:rPr lang="uk-UA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нерівність  2</a:t>
            </a:r>
            <a:r>
              <a:rPr lang="uk-UA" sz="3100" dirty="0" smtClean="0">
                <a:solidFill>
                  <a:schemeClr val="tx1"/>
                </a:solidFill>
                <a:latin typeface="Cambria Math"/>
                <a:ea typeface="Cambria Math"/>
                <a:cs typeface="Times New Roman" pitchFamily="18" charset="0"/>
              </a:rPr>
              <a:t>&lt;х – 7 ≤5.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67544" y="1196752"/>
          <a:ext cx="822960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i="1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i="1"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i="1" dirty="0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i="1">
                          <a:latin typeface="Times New Roman"/>
                          <a:ea typeface="Times New Roman"/>
                          <a:cs typeface="Times New Roman"/>
                        </a:rPr>
                        <a:t>Г</a:t>
                      </a: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i="1" dirty="0">
                          <a:latin typeface="Times New Roman"/>
                          <a:ea typeface="Times New Roman"/>
                          <a:cs typeface="Times New Roman"/>
                        </a:rPr>
                        <a:t>Д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i="1" dirty="0">
                          <a:latin typeface="Times New Roman"/>
                          <a:ea typeface="Times New Roman"/>
                          <a:cs typeface="Times New Roman"/>
                        </a:rPr>
                        <a:t>(2;12</a:t>
                      </a:r>
                      <a:r>
                        <a:rPr lang="en-US" sz="2000" i="1" dirty="0"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i="1" dirty="0">
                          <a:latin typeface="Times New Roman"/>
                          <a:ea typeface="Times New Roman"/>
                          <a:cs typeface="Times New Roman"/>
                        </a:rPr>
                        <a:t>(-5;-2]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i="1" dirty="0">
                          <a:latin typeface="Times New Roman"/>
                          <a:ea typeface="Times New Roman"/>
                          <a:cs typeface="Times New Roman"/>
                        </a:rPr>
                        <a:t>(9;12]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i="1" dirty="0">
                          <a:latin typeface="Times New Roman"/>
                          <a:ea typeface="Times New Roman"/>
                          <a:cs typeface="Times New Roman"/>
                        </a:rPr>
                        <a:t>(-5;5]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i="1" dirty="0">
                          <a:latin typeface="Times New Roman"/>
                          <a:ea typeface="Times New Roman"/>
                          <a:cs typeface="Times New Roman"/>
                        </a:rPr>
                        <a:t>(-12;9]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Содержимое 3"/>
          <p:cNvGraphicFramePr>
            <a:graphicFrameLocks/>
          </p:cNvGraphicFramePr>
          <p:nvPr/>
        </p:nvGraphicFramePr>
        <p:xfrm>
          <a:off x="467544" y="3212976"/>
          <a:ext cx="822960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1524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i="1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i="1" dirty="0"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i="1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i="1">
                          <a:latin typeface="Times New Roman"/>
                          <a:ea typeface="Times New Roman"/>
                          <a:cs typeface="Times New Roman"/>
                        </a:rPr>
                        <a:t>Г</a:t>
                      </a: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i="1" dirty="0">
                          <a:latin typeface="Times New Roman"/>
                          <a:ea typeface="Times New Roman"/>
                          <a:cs typeface="Times New Roman"/>
                        </a:rPr>
                        <a:t>Д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i="1" dirty="0">
                          <a:latin typeface="Times New Roman"/>
                          <a:ea typeface="Times New Roman"/>
                          <a:cs typeface="Times New Roman"/>
                        </a:rPr>
                        <a:t>(2</a:t>
                      </a:r>
                      <a:r>
                        <a:rPr lang="en-US" sz="2000" i="1" dirty="0">
                          <a:latin typeface="Times New Roman"/>
                          <a:ea typeface="Times New Roman"/>
                          <a:cs typeface="Times New Roman"/>
                        </a:rPr>
                        <a:t>;7]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i="1" dirty="0">
                          <a:latin typeface="Times New Roman"/>
                          <a:ea typeface="Times New Roman"/>
                          <a:cs typeface="Times New Roman"/>
                        </a:rPr>
                        <a:t>[2;7)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i="1" dirty="0">
                          <a:latin typeface="Times New Roman"/>
                          <a:ea typeface="Times New Roman"/>
                          <a:cs typeface="Times New Roman"/>
                        </a:rPr>
                        <a:t>[1;6)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i="1" dirty="0">
                          <a:latin typeface="Times New Roman"/>
                          <a:ea typeface="Times New Roman"/>
                          <a:cs typeface="Times New Roman"/>
                        </a:rPr>
                        <a:t>[-3;-2)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i="1" dirty="0">
                          <a:latin typeface="Times New Roman"/>
                          <a:ea typeface="Times New Roman"/>
                          <a:cs typeface="Times New Roman"/>
                        </a:rPr>
                        <a:t>(1;6]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6" name="Содержимое 3"/>
          <p:cNvGraphicFramePr>
            <a:graphicFrameLocks/>
          </p:cNvGraphicFramePr>
          <p:nvPr/>
        </p:nvGraphicFramePr>
        <p:xfrm>
          <a:off x="539552" y="5013176"/>
          <a:ext cx="8229600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432048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i="1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i="1" dirty="0"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i="1" dirty="0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i="1" dirty="0">
                          <a:latin typeface="Times New Roman"/>
                          <a:ea typeface="Times New Roman"/>
                          <a:cs typeface="Times New Roman"/>
                        </a:rPr>
                        <a:t>Г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i="1" dirty="0">
                          <a:latin typeface="Times New Roman"/>
                          <a:ea typeface="Times New Roman"/>
                          <a:cs typeface="Times New Roman"/>
                        </a:rPr>
                        <a:t>Д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32048">
                <a:tc>
                  <a:txBody>
                    <a:bodyPr/>
                    <a:lstStyle/>
                    <a:p>
                      <a:pPr marL="4572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i="1" dirty="0">
                          <a:latin typeface="Times New Roman"/>
                          <a:ea typeface="Times New Roman"/>
                          <a:cs typeface="Times New Roman"/>
                        </a:rPr>
                        <a:t>Жодного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i="1" dirty="0">
                          <a:latin typeface="Times New Roman"/>
                          <a:ea typeface="Times New Roman"/>
                          <a:cs typeface="Times New Roman"/>
                        </a:rPr>
                        <a:t>один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i="1" dirty="0">
                          <a:latin typeface="Times New Roman"/>
                          <a:ea typeface="Times New Roman"/>
                          <a:cs typeface="Times New Roman"/>
                        </a:rPr>
                        <a:t>два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i="1" dirty="0">
                          <a:latin typeface="Times New Roman"/>
                          <a:ea typeface="Times New Roman"/>
                          <a:cs typeface="Times New Roman"/>
                        </a:rPr>
                        <a:t>три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i="1" dirty="0">
                          <a:latin typeface="Times New Roman"/>
                          <a:ea typeface="Times New Roman"/>
                          <a:cs typeface="Times New Roman"/>
                        </a:rPr>
                        <a:t>більше, ніж три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2227" name="Rectangle 3"/>
          <p:cNvSpPr>
            <a:spLocks noChangeArrowheads="1"/>
          </p:cNvSpPr>
          <p:nvPr/>
        </p:nvSpPr>
        <p:spPr bwMode="auto">
          <a:xfrm>
            <a:off x="228600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2229" name="Rectangle 5"/>
          <p:cNvSpPr>
            <a:spLocks noChangeArrowheads="1"/>
          </p:cNvSpPr>
          <p:nvPr/>
        </p:nvSpPr>
        <p:spPr bwMode="auto">
          <a:xfrm>
            <a:off x="467544" y="2470779"/>
            <a:ext cx="86764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kumimoji="0" lang="uk-UA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Розв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uk-UA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язати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нерівність  - 3 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/>
                <a:ea typeface="Cambria Math"/>
                <a:cs typeface="Times New Roman" pitchFamily="18" charset="0"/>
              </a:rPr>
              <a:t>≤ - х + 4 &lt;2.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230" name="Rectangle 6"/>
          <p:cNvSpPr>
            <a:spLocks noChangeArrowheads="1"/>
          </p:cNvSpPr>
          <p:nvPr/>
        </p:nvSpPr>
        <p:spPr bwMode="auto">
          <a:xfrm>
            <a:off x="228600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67544" y="4365104"/>
            <a:ext cx="84249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4. Скільки цілих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розв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язків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має нерівність – х – 5 </a:t>
            </a:r>
            <a:r>
              <a:rPr lang="uk-UA" sz="2400" dirty="0" smtClean="0">
                <a:latin typeface="Cambria Math"/>
                <a:ea typeface="Cambria Math"/>
                <a:cs typeface="Times New Roman" pitchFamily="18" charset="0"/>
              </a:rPr>
              <a:t>&lt; -3х &lt; х-1 ?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49" name="Object 1"/>
          <p:cNvGraphicFramePr>
            <a:graphicFrameLocks noChangeAspect="1"/>
          </p:cNvGraphicFramePr>
          <p:nvPr/>
        </p:nvGraphicFramePr>
        <p:xfrm>
          <a:off x="0" y="-142900"/>
          <a:ext cx="9144000" cy="7000900"/>
        </p:xfrm>
        <a:graphic>
          <a:graphicData uri="http://schemas.openxmlformats.org/presentationml/2006/ole">
            <p:oleObj spid="_x0000_s27649" name="Слайд" r:id="rId4" imgW="4570403" imgH="3427333" progId="PowerPoint.Slide.12">
              <p:embed/>
            </p:oleObj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305800" cy="5089198"/>
          </a:xfrm>
        </p:spPr>
        <p:txBody>
          <a:bodyPr>
            <a:normAutofit/>
          </a:bodyPr>
          <a:lstStyle/>
          <a:p>
            <a:pPr algn="ctr"/>
            <a:r>
              <a:rPr lang="uk-UA" b="1" i="1" dirty="0" smtClean="0">
                <a:solidFill>
                  <a:srgbClr val="C00000"/>
                </a:solidFill>
              </a:rPr>
              <a:t>Домашнє завдання.</a:t>
            </a:r>
            <a:br>
              <a:rPr lang="uk-UA" b="1" i="1" dirty="0" smtClean="0">
                <a:solidFill>
                  <a:srgbClr val="C00000"/>
                </a:solidFill>
              </a:rPr>
            </a:br>
            <a:r>
              <a:rPr lang="uk-UA" b="1" i="1" dirty="0" smtClean="0">
                <a:solidFill>
                  <a:srgbClr val="C00000"/>
                </a:solidFill>
              </a:rPr>
              <a:t>            </a:t>
            </a:r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Підручник О. С. </a:t>
            </a:r>
            <a:r>
              <a:rPr lang="uk-UA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Істер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Виконати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№234,    №236 (1; 3),  №239,   №242,   №258.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sz="4000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Правила поведінки на перерві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0298" y="4000504"/>
            <a:ext cx="3643338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0" y="3429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" name="Рисунок 7" descr="http://school1980.mosuzedu.ru/img/81777305_1823402uq56rqy4al__KOLOKOL.gif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92280" y="260648"/>
            <a:ext cx="179070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шкільний дзвінок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428596" y="21429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067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://soldmaral.ucoz.ru/shablonPPT_2/shkolnyj_24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2928934"/>
            <a:ext cx="7772400" cy="321471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642919"/>
            <a:ext cx="6921521" cy="2000263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4800" b="1" i="1" dirty="0" err="1">
                <a:solidFill>
                  <a:srgbClr val="002060"/>
                </a:solidFill>
              </a:rPr>
              <a:t>Єдиний</a:t>
            </a:r>
            <a:r>
              <a:rPr lang="ru-RU" sz="4800" b="1" i="1" dirty="0">
                <a:solidFill>
                  <a:srgbClr val="002060"/>
                </a:solidFill>
              </a:rPr>
              <a:t> шлях</a:t>
            </a:r>
            <a:r>
              <a:rPr lang="uk-UA" sz="4800" b="1" i="1" dirty="0">
                <a:solidFill>
                  <a:srgbClr val="002060"/>
                </a:solidFill>
              </a:rPr>
              <a:t>,</a:t>
            </a:r>
            <a:r>
              <a:rPr lang="ru-RU" sz="4800" b="1" i="1" dirty="0">
                <a:solidFill>
                  <a:srgbClr val="002060"/>
                </a:solidFill>
              </a:rPr>
              <a:t> </a:t>
            </a:r>
            <a:r>
              <a:rPr lang="ru-RU" sz="4800" b="1" i="1" dirty="0" err="1">
                <a:solidFill>
                  <a:srgbClr val="002060"/>
                </a:solidFill>
              </a:rPr>
              <a:t>що</a:t>
            </a:r>
            <a:r>
              <a:rPr lang="ru-RU" sz="4800" b="1" i="1" dirty="0">
                <a:solidFill>
                  <a:srgbClr val="002060"/>
                </a:solidFill>
              </a:rPr>
              <a:t> </a:t>
            </a:r>
            <a:r>
              <a:rPr lang="ru-RU" sz="4800" b="1" i="1" dirty="0" err="1">
                <a:solidFill>
                  <a:srgbClr val="002060"/>
                </a:solidFill>
              </a:rPr>
              <a:t>веде</a:t>
            </a:r>
            <a:r>
              <a:rPr lang="ru-RU" sz="4800" b="1" i="1" dirty="0">
                <a:solidFill>
                  <a:srgbClr val="002060"/>
                </a:solidFill>
              </a:rPr>
              <a:t> до </a:t>
            </a:r>
            <a:r>
              <a:rPr lang="ru-RU" sz="4800" b="1" i="1" dirty="0" err="1">
                <a:solidFill>
                  <a:srgbClr val="002060"/>
                </a:solidFill>
              </a:rPr>
              <a:t>знань</a:t>
            </a:r>
            <a:r>
              <a:rPr lang="ru-RU" sz="4800" b="1" i="1" dirty="0">
                <a:solidFill>
                  <a:srgbClr val="002060"/>
                </a:solidFill>
              </a:rPr>
              <a:t> – </a:t>
            </a:r>
            <a:r>
              <a:rPr lang="ru-RU" sz="4800" b="1" i="1" dirty="0" err="1">
                <a:solidFill>
                  <a:srgbClr val="002060"/>
                </a:solidFill>
              </a:rPr>
              <a:t>діяльність</a:t>
            </a:r>
            <a:r>
              <a:rPr lang="uk-UA" sz="4800" b="1" i="1" dirty="0">
                <a:solidFill>
                  <a:srgbClr val="002060"/>
                </a:solidFill>
              </a:rPr>
              <a:t>.</a:t>
            </a:r>
            <a:endParaRPr lang="ru-RU" sz="4800" dirty="0">
              <a:solidFill>
                <a:srgbClr val="002060"/>
              </a:solidFill>
            </a:endParaRPr>
          </a:p>
          <a:p>
            <a:pPr algn="r"/>
            <a:r>
              <a:rPr lang="ru-RU" sz="3200" b="1" i="1" dirty="0" err="1" smtClean="0">
                <a:solidFill>
                  <a:srgbClr val="C00000"/>
                </a:solidFill>
              </a:rPr>
              <a:t>Б.Шо</a:t>
            </a:r>
            <a:r>
              <a:rPr lang="uk-UA" sz="3200" b="1" i="1" dirty="0" smtClean="0">
                <a:solidFill>
                  <a:srgbClr val="C00000"/>
                </a:solidFill>
              </a:rPr>
              <a:t>у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5" name="Рисунок 4" descr="http://www.gifpark.su/Gifs/COMPUTER/4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143248"/>
            <a:ext cx="3714776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29190" y="2214554"/>
            <a:ext cx="2743200" cy="714380"/>
          </a:xfrm>
          <a:prstGeom prst="rect">
            <a:avLst/>
          </a:prstGeom>
          <a:noFill/>
        </p:spPr>
      </p:pic>
      <p:pic>
        <p:nvPicPr>
          <p:cNvPr id="7" name="Рисунок 6" descr="http://school-box.ru/images/stories/shablony_prezentaziy_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85784" y="-142900"/>
            <a:ext cx="9429784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543956" cy="1643074"/>
          </a:xfrm>
        </p:spPr>
        <p:txBody>
          <a:bodyPr>
            <a:noAutofit/>
          </a:bodyPr>
          <a:lstStyle/>
          <a:p>
            <a:r>
              <a:rPr lang="en-US" sz="4000" b="1" dirty="0" smtClean="0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</a:rPr>
              <a:t>A)  </a:t>
            </a:r>
            <a:r>
              <a:rPr lang="uk-UA" sz="3600" b="1" dirty="0" smtClean="0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</a:rPr>
              <a:t>Властивості </a:t>
            </a:r>
            <a:r>
              <a:rPr lang="uk-UA" sz="3600" b="1" dirty="0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</a:rPr>
              <a:t>подвійних </a:t>
            </a:r>
            <a:r>
              <a:rPr lang="uk-UA" sz="3600" b="1" dirty="0" smtClean="0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</a:rPr>
              <a:t>нерівностей</a:t>
            </a:r>
            <a:r>
              <a:rPr lang="ru-RU" sz="4800" dirty="0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</a:rPr>
              <a:t/>
            </a:r>
            <a:br>
              <a:rPr lang="ru-RU" sz="4800" dirty="0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</a:rPr>
            </a:br>
            <a:endParaRPr lang="ru-RU" sz="4800" dirty="0">
              <a:ln>
                <a:solidFill>
                  <a:srgbClr val="C000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2"/>
          </p:nvPr>
        </p:nvSpPr>
        <p:spPr>
          <a:xfrm>
            <a:off x="285720" y="1571612"/>
            <a:ext cx="5357850" cy="4554551"/>
          </a:xfrm>
        </p:spPr>
        <p:txBody>
          <a:bodyPr/>
          <a:lstStyle/>
          <a:p>
            <a:r>
              <a:rPr lang="uk-UA" sz="2400" b="1" dirty="0" smtClean="0">
                <a:solidFill>
                  <a:schemeClr val="bg1"/>
                </a:solidFill>
                <a:latin typeface="Calibri"/>
                <a:cs typeface="Calibri"/>
              </a:rPr>
              <a:t>● </a:t>
            </a:r>
            <a:r>
              <a:rPr lang="uk-UA" sz="2800" b="1" dirty="0" smtClean="0">
                <a:solidFill>
                  <a:schemeClr val="bg1"/>
                </a:solidFill>
              </a:rPr>
              <a:t>Якщо   a </a:t>
            </a:r>
            <a:r>
              <a:rPr lang="en-US" sz="2800" b="1" dirty="0" smtClean="0">
                <a:solidFill>
                  <a:schemeClr val="bg1"/>
                </a:solidFill>
              </a:rPr>
              <a:t>&lt; x &lt; b   і </a:t>
            </a:r>
            <a:r>
              <a:rPr lang="uk-UA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</a:rPr>
              <a:t> k &gt; 0,   </a:t>
            </a:r>
            <a:r>
              <a:rPr lang="en-US" sz="2800" b="1" dirty="0" err="1" smtClean="0">
                <a:solidFill>
                  <a:schemeClr val="bg1"/>
                </a:solidFill>
              </a:rPr>
              <a:t>то</a:t>
            </a:r>
            <a:endParaRPr lang="uk-UA" sz="2800" b="1" dirty="0" smtClean="0">
              <a:solidFill>
                <a:schemeClr val="bg1"/>
              </a:solidFill>
            </a:endParaRPr>
          </a:p>
          <a:p>
            <a:r>
              <a:rPr lang="en-US" sz="2800" b="1" dirty="0" smtClean="0">
                <a:solidFill>
                  <a:schemeClr val="bg1"/>
                </a:solidFill>
                <a:latin typeface="Calibri"/>
                <a:cs typeface="Calibri"/>
              </a:rPr>
              <a:t>●</a:t>
            </a:r>
            <a:r>
              <a:rPr lang="uk-UA" sz="2800" b="1" dirty="0" smtClean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lang="uk-UA" sz="2800" b="1" dirty="0" smtClean="0">
                <a:solidFill>
                  <a:schemeClr val="bg1"/>
                </a:solidFill>
              </a:rPr>
              <a:t>Якщо   a </a:t>
            </a:r>
            <a:r>
              <a:rPr lang="en-US" sz="2800" b="1" dirty="0" smtClean="0">
                <a:solidFill>
                  <a:schemeClr val="bg1"/>
                </a:solidFill>
              </a:rPr>
              <a:t>&lt; x &lt; b   і </a:t>
            </a:r>
            <a:r>
              <a:rPr lang="uk-UA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</a:rPr>
              <a:t> k</a:t>
            </a:r>
            <a:r>
              <a:rPr lang="uk-UA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</a:rPr>
              <a:t>&lt; 0,   </a:t>
            </a:r>
            <a:r>
              <a:rPr lang="en-US" sz="2800" b="1" dirty="0" err="1" smtClean="0">
                <a:solidFill>
                  <a:schemeClr val="bg1"/>
                </a:solidFill>
              </a:rPr>
              <a:t>то</a:t>
            </a:r>
            <a:endParaRPr lang="uk-UA" sz="2800" b="1" dirty="0" smtClean="0">
              <a:solidFill>
                <a:schemeClr val="bg1"/>
              </a:solidFill>
            </a:endParaRPr>
          </a:p>
          <a:p>
            <a:r>
              <a:rPr lang="en-US" sz="2800" b="1" dirty="0" smtClean="0">
                <a:solidFill>
                  <a:schemeClr val="bg1"/>
                </a:solidFill>
                <a:latin typeface="Calibri"/>
                <a:cs typeface="Calibri"/>
              </a:rPr>
              <a:t>●</a:t>
            </a:r>
            <a:r>
              <a:rPr lang="uk-UA" sz="2800" b="1" dirty="0" smtClean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lang="uk-UA" sz="2800" b="1" dirty="0" smtClean="0">
                <a:solidFill>
                  <a:schemeClr val="bg1"/>
                </a:solidFill>
              </a:rPr>
              <a:t>Якщо   a </a:t>
            </a:r>
            <a:r>
              <a:rPr lang="en-US" sz="2800" b="1" dirty="0" smtClean="0">
                <a:solidFill>
                  <a:schemeClr val="bg1"/>
                </a:solidFill>
              </a:rPr>
              <a:t>&lt; x &lt; b  і</a:t>
            </a:r>
            <a:r>
              <a:rPr lang="uk-UA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smtClean="0">
                <a:solidFill>
                  <a:schemeClr val="bg1"/>
                </a:solidFill>
              </a:rPr>
              <a:t> c </a:t>
            </a:r>
            <a:r>
              <a:rPr lang="ru-RU" sz="2800" b="1" dirty="0" smtClean="0">
                <a:solidFill>
                  <a:schemeClr val="bg1"/>
                </a:solidFill>
              </a:rPr>
              <a:t>&lt; </a:t>
            </a:r>
            <a:r>
              <a:rPr lang="en-US" sz="2800" b="1" dirty="0" smtClean="0">
                <a:solidFill>
                  <a:schemeClr val="bg1"/>
                </a:solidFill>
              </a:rPr>
              <a:t>y </a:t>
            </a:r>
            <a:r>
              <a:rPr lang="ru-RU" sz="2800" b="1" dirty="0" smtClean="0">
                <a:solidFill>
                  <a:schemeClr val="bg1"/>
                </a:solidFill>
              </a:rPr>
              <a:t>&lt; </a:t>
            </a:r>
            <a:r>
              <a:rPr lang="en-US" sz="2800" b="1" dirty="0" smtClean="0">
                <a:solidFill>
                  <a:schemeClr val="bg1"/>
                </a:solidFill>
              </a:rPr>
              <a:t>d</a:t>
            </a:r>
            <a:r>
              <a:rPr lang="ru-RU" sz="2800" b="1" dirty="0" smtClean="0">
                <a:solidFill>
                  <a:schemeClr val="bg1"/>
                </a:solidFill>
              </a:rPr>
              <a:t>,  то</a:t>
            </a:r>
          </a:p>
          <a:p>
            <a:endParaRPr lang="ru-RU" sz="2400" dirty="0" smtClean="0"/>
          </a:p>
          <a:p>
            <a:endParaRPr lang="ru-RU" sz="2400" b="1" dirty="0" smtClean="0">
              <a:solidFill>
                <a:schemeClr val="bg1"/>
              </a:solidFill>
            </a:endParaRPr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5286380" y="1643050"/>
            <a:ext cx="3357586" cy="4483113"/>
          </a:xfrm>
        </p:spPr>
        <p:txBody>
          <a:bodyPr/>
          <a:lstStyle/>
          <a:p>
            <a:pPr>
              <a:buNone/>
            </a:pPr>
            <a:r>
              <a:rPr lang="uk-UA" b="1" dirty="0" smtClean="0">
                <a:solidFill>
                  <a:schemeClr val="bg1"/>
                </a:solidFill>
              </a:rPr>
              <a:t>   </a:t>
            </a:r>
            <a:r>
              <a:rPr lang="en-US" b="1" dirty="0" smtClean="0">
                <a:solidFill>
                  <a:schemeClr val="bg1"/>
                </a:solidFill>
              </a:rPr>
              <a:t>ka &lt; </a:t>
            </a:r>
            <a:r>
              <a:rPr lang="en-US" b="1" dirty="0" err="1" smtClean="0">
                <a:solidFill>
                  <a:schemeClr val="bg1"/>
                </a:solidFill>
              </a:rPr>
              <a:t>kx</a:t>
            </a:r>
            <a:r>
              <a:rPr lang="en-US" b="1" dirty="0" smtClean="0">
                <a:solidFill>
                  <a:schemeClr val="bg1"/>
                </a:solidFill>
              </a:rPr>
              <a:t> &lt; kb</a:t>
            </a:r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uk-UA" b="1" dirty="0" smtClean="0">
                <a:solidFill>
                  <a:schemeClr val="bg1"/>
                </a:solidFill>
              </a:rPr>
              <a:t>   </a:t>
            </a:r>
            <a:r>
              <a:rPr lang="en-US" b="1" dirty="0" smtClean="0">
                <a:solidFill>
                  <a:schemeClr val="bg1"/>
                </a:solidFill>
              </a:rPr>
              <a:t>kb &lt; </a:t>
            </a:r>
            <a:r>
              <a:rPr lang="en-US" b="1" dirty="0" err="1" smtClean="0">
                <a:solidFill>
                  <a:schemeClr val="bg1"/>
                </a:solidFill>
              </a:rPr>
              <a:t>kx</a:t>
            </a:r>
            <a:r>
              <a:rPr lang="en-US" b="1" dirty="0" smtClean="0">
                <a:solidFill>
                  <a:schemeClr val="bg1"/>
                </a:solidFill>
              </a:rPr>
              <a:t> &lt; ka</a:t>
            </a:r>
            <a:endParaRPr lang="uk-UA" b="1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   </a:t>
            </a:r>
            <a:r>
              <a:rPr lang="en-US" b="1" dirty="0" smtClean="0">
                <a:solidFill>
                  <a:schemeClr val="bg1"/>
                </a:solidFill>
              </a:rPr>
              <a:t>a</a:t>
            </a:r>
            <a:r>
              <a:rPr lang="uk-UA" b="1" dirty="0" smtClean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+</a:t>
            </a:r>
            <a:r>
              <a:rPr lang="uk-UA" b="1" dirty="0" smtClean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c &lt; </a:t>
            </a:r>
            <a:r>
              <a:rPr lang="en-US" b="1" dirty="0" err="1" smtClean="0">
                <a:solidFill>
                  <a:schemeClr val="bg1"/>
                </a:solidFill>
              </a:rPr>
              <a:t>x+y</a:t>
            </a:r>
            <a:r>
              <a:rPr lang="en-US" b="1" dirty="0" smtClean="0">
                <a:solidFill>
                  <a:schemeClr val="bg1"/>
                </a:solidFill>
              </a:rPr>
              <a:t> &lt; b</a:t>
            </a:r>
            <a:r>
              <a:rPr lang="uk-UA" b="1" dirty="0" smtClean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+</a:t>
            </a:r>
            <a:r>
              <a:rPr lang="uk-UA" b="1" dirty="0" smtClean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d</a:t>
            </a:r>
            <a:r>
              <a:rPr lang="uk-UA" b="1" dirty="0" smtClean="0">
                <a:solidFill>
                  <a:schemeClr val="bg1"/>
                </a:solidFill>
              </a:rPr>
              <a:t>,     </a:t>
            </a:r>
            <a:r>
              <a:rPr lang="uk-UA" b="1" dirty="0" smtClean="0"/>
              <a:t>              </a:t>
            </a:r>
            <a:r>
              <a:rPr lang="en-US" b="1" dirty="0" smtClean="0">
                <a:solidFill>
                  <a:schemeClr val="bg1"/>
                </a:solidFill>
              </a:rPr>
              <a:t>a</a:t>
            </a:r>
            <a:r>
              <a:rPr lang="uk-UA" b="1" dirty="0" smtClean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-</a:t>
            </a:r>
            <a:r>
              <a:rPr lang="uk-UA" b="1" dirty="0" smtClean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d &lt; x</a:t>
            </a:r>
            <a:r>
              <a:rPr lang="uk-UA" b="1" dirty="0" smtClean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-</a:t>
            </a:r>
            <a:r>
              <a:rPr lang="uk-UA" b="1" dirty="0" smtClean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y &lt; b</a:t>
            </a:r>
            <a:r>
              <a:rPr lang="uk-UA" b="1" dirty="0" smtClean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-</a:t>
            </a:r>
            <a:r>
              <a:rPr lang="uk-UA" b="1" dirty="0" smtClean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c</a:t>
            </a:r>
            <a:r>
              <a:rPr lang="uk-UA" b="1" dirty="0" smtClean="0">
                <a:solidFill>
                  <a:schemeClr val="bg1"/>
                </a:solidFill>
              </a:rPr>
              <a:t>,      </a:t>
            </a:r>
            <a:r>
              <a:rPr lang="uk-UA" dirty="0" smtClean="0"/>
              <a:t>                                  </a:t>
            </a:r>
            <a:r>
              <a:rPr lang="en-US" b="1" dirty="0" smtClean="0">
                <a:solidFill>
                  <a:schemeClr val="bg1"/>
                </a:solidFill>
              </a:rPr>
              <a:t>ac &lt; </a:t>
            </a:r>
            <a:r>
              <a:rPr lang="en-US" b="1" dirty="0" err="1" smtClean="0">
                <a:solidFill>
                  <a:schemeClr val="bg1"/>
                </a:solidFill>
              </a:rPr>
              <a:t>xy</a:t>
            </a:r>
            <a:r>
              <a:rPr lang="en-US" b="1" dirty="0" smtClean="0">
                <a:solidFill>
                  <a:schemeClr val="bg1"/>
                </a:solidFill>
              </a:rPr>
              <a:t> &lt; </a:t>
            </a:r>
            <a:r>
              <a:rPr lang="en-US" b="1" dirty="0" err="1" smtClean="0">
                <a:solidFill>
                  <a:schemeClr val="bg1"/>
                </a:solidFill>
              </a:rPr>
              <a:t>bd</a:t>
            </a:r>
            <a:r>
              <a:rPr lang="uk-UA" b="1" dirty="0" smtClean="0">
                <a:solidFill>
                  <a:schemeClr val="bg1"/>
                </a:solidFill>
              </a:rPr>
              <a:t>   </a:t>
            </a:r>
            <a:r>
              <a:rPr lang="en-US" b="1" dirty="0" smtClean="0">
                <a:solidFill>
                  <a:schemeClr val="bg1"/>
                </a:solidFill>
              </a:rPr>
              <a:t>(</a:t>
            </a:r>
            <a:r>
              <a:rPr lang="ru-RU" b="1" dirty="0" smtClean="0">
                <a:solidFill>
                  <a:schemeClr val="bg1"/>
                </a:solidFill>
              </a:rPr>
              <a:t>при </a:t>
            </a:r>
            <a:r>
              <a:rPr lang="en-US" b="1" dirty="0" smtClean="0">
                <a:solidFill>
                  <a:schemeClr val="bg1"/>
                </a:solidFill>
              </a:rPr>
              <a:t>a &gt; 0 і c &gt; 0)</a:t>
            </a:r>
            <a:endParaRPr lang="uk-UA" b="1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chemeClr val="bg1"/>
                </a:solidFill>
              </a:rPr>
              <a:t>   a / d &lt;  x / y &lt; b / c</a:t>
            </a:r>
          </a:p>
          <a:p>
            <a:pPr>
              <a:buNone/>
            </a:pPr>
            <a:r>
              <a:rPr lang="en-US" b="1" dirty="0" smtClean="0">
                <a:solidFill>
                  <a:schemeClr val="bg1"/>
                </a:solidFill>
              </a:rPr>
              <a:t>   (</a:t>
            </a:r>
            <a:r>
              <a:rPr lang="ru-RU" b="1" dirty="0" smtClean="0">
                <a:solidFill>
                  <a:schemeClr val="bg1"/>
                </a:solidFill>
              </a:rPr>
              <a:t>при </a:t>
            </a:r>
            <a:r>
              <a:rPr lang="en-US" b="1" dirty="0" smtClean="0">
                <a:solidFill>
                  <a:schemeClr val="bg1"/>
                </a:solidFill>
              </a:rPr>
              <a:t>a &gt; 0 і c &gt; 0)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1" name="Рисунок 20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111237">
            <a:off x="679661" y="3953881"/>
            <a:ext cx="1474788" cy="163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21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482953">
            <a:off x="3245329" y="4023225"/>
            <a:ext cx="1454696" cy="156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freeppt.ru/FonyD/09-KletkaPrew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081838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uk-UA" sz="4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Б)  Закінчити думку</a:t>
            </a:r>
            <a:r>
              <a:rPr lang="ru-RU" sz="6700" b="1" dirty="0" smtClean="0">
                <a:solidFill>
                  <a:srgbClr val="002060"/>
                </a:solidFill>
              </a:rPr>
              <a:t/>
            </a:r>
            <a:br>
              <a:rPr lang="ru-RU" sz="6700" b="1" dirty="0" smtClean="0">
                <a:solidFill>
                  <a:srgbClr val="002060"/>
                </a:solidFill>
              </a:rPr>
            </a:br>
            <a:endParaRPr lang="ru-RU" sz="67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1000108"/>
            <a:ext cx="5000660" cy="5715040"/>
          </a:xfrm>
        </p:spPr>
        <p:txBody>
          <a:bodyPr>
            <a:normAutofit lnSpcReduction="10000"/>
          </a:bodyPr>
          <a:lstStyle/>
          <a:p>
            <a:r>
              <a:rPr lang="uk-UA" sz="2000" dirty="0" smtClean="0"/>
              <a:t>Доданки можна переносити з однієї частини нерівності в іншу,… </a:t>
            </a:r>
            <a:endParaRPr lang="en-US" sz="2000" dirty="0" smtClean="0"/>
          </a:p>
          <a:p>
            <a:pPr>
              <a:buNone/>
            </a:pPr>
            <a:endParaRPr lang="en-US" sz="2000" dirty="0" smtClean="0"/>
          </a:p>
          <a:p>
            <a:r>
              <a:rPr lang="uk-UA" sz="2000" dirty="0" smtClean="0"/>
              <a:t>Якщо обидві частини нерівності помножимо або поділимо на одне й те саме додатне число, …</a:t>
            </a:r>
            <a:endParaRPr lang="en-US" sz="2000" dirty="0" smtClean="0"/>
          </a:p>
          <a:p>
            <a:pPr>
              <a:buNone/>
            </a:pPr>
            <a:endParaRPr lang="en-US" sz="2000" dirty="0" smtClean="0"/>
          </a:p>
          <a:p>
            <a:r>
              <a:rPr lang="uk-UA" sz="2000" dirty="0" smtClean="0"/>
              <a:t> Якщо обидві частини нерівності помножимо або поділимо на одне й те саме </a:t>
            </a:r>
            <a:r>
              <a:rPr lang="uk-UA" sz="2000" dirty="0" err="1" smtClean="0"/>
              <a:t>від’</a:t>
            </a:r>
            <a:r>
              <a:rPr lang="ru-RU" sz="2000" dirty="0" err="1" smtClean="0"/>
              <a:t>ємне</a:t>
            </a:r>
            <a:r>
              <a:rPr lang="ru-RU" sz="2000" dirty="0" smtClean="0"/>
              <a:t> </a:t>
            </a:r>
            <a:r>
              <a:rPr lang="uk-UA" sz="2000" dirty="0" smtClean="0"/>
              <a:t> число,…</a:t>
            </a:r>
            <a:endParaRPr lang="en-US" sz="2000" dirty="0" smtClean="0"/>
          </a:p>
          <a:p>
            <a:pPr>
              <a:buNone/>
            </a:pPr>
            <a:endParaRPr lang="en-US" sz="2000" dirty="0" smtClean="0"/>
          </a:p>
          <a:p>
            <a:r>
              <a:rPr lang="uk-UA" sz="2000" dirty="0" smtClean="0"/>
              <a:t>Розв’язком системи нерівностей з однією змінною називають значення змінної, … </a:t>
            </a:r>
            <a:endParaRPr lang="en-US" sz="2000" dirty="0" smtClean="0"/>
          </a:p>
          <a:p>
            <a:pPr>
              <a:buNone/>
            </a:pPr>
            <a:endParaRPr lang="en-US" sz="2000" dirty="0" smtClean="0"/>
          </a:p>
          <a:p>
            <a:pPr algn="ctr"/>
            <a:r>
              <a:rPr lang="en-US" sz="2000" dirty="0" smtClean="0"/>
              <a:t>             </a:t>
            </a:r>
            <a:r>
              <a:rPr lang="uk-UA" sz="2000" dirty="0" err="1" smtClean="0"/>
              <a:t>Розв’</a:t>
            </a:r>
            <a:r>
              <a:rPr lang="ru-RU" sz="2000" dirty="0" err="1" smtClean="0"/>
              <a:t>язати</a:t>
            </a:r>
            <a:r>
              <a:rPr lang="ru-RU" sz="2000" dirty="0" smtClean="0"/>
              <a:t> систему </a:t>
            </a:r>
            <a:r>
              <a:rPr lang="ru-RU" sz="2000" dirty="0" err="1" smtClean="0"/>
              <a:t>нерівностей</a:t>
            </a:r>
            <a:r>
              <a:rPr lang="ru-RU" sz="2000" dirty="0" smtClean="0"/>
              <a:t> </a:t>
            </a:r>
            <a:r>
              <a:rPr lang="en-US" sz="2000" dirty="0" smtClean="0"/>
              <a:t> </a:t>
            </a:r>
            <a:r>
              <a:rPr lang="ru-RU" sz="2000" dirty="0" err="1" smtClean="0"/>
              <a:t>означає</a:t>
            </a:r>
            <a:r>
              <a:rPr lang="ru-RU" sz="2000" dirty="0" smtClean="0"/>
              <a:t> </a:t>
            </a:r>
            <a:r>
              <a:rPr lang="uk-UA" sz="2000" dirty="0" smtClean="0"/>
              <a:t>… </a:t>
            </a:r>
            <a:endParaRPr lang="ru-RU" sz="20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72066" y="857232"/>
            <a:ext cx="3929090" cy="600076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uk-UA" sz="2000" b="1" i="1" dirty="0" smtClean="0">
                <a:solidFill>
                  <a:srgbClr val="C00000"/>
                </a:solidFill>
              </a:rPr>
              <a:t>змінюючи їхні знаки на протилежні.</a:t>
            </a:r>
            <a:endParaRPr lang="en-US" sz="2000" b="1" i="1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en-US" sz="2000" b="1" i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uk-UA" sz="2000" b="1" i="1" dirty="0" smtClean="0">
                <a:solidFill>
                  <a:srgbClr val="C00000"/>
                </a:solidFill>
              </a:rPr>
              <a:t>то одержимо нерівність, рівносильну даній.</a:t>
            </a:r>
            <a:endParaRPr lang="en-US" sz="2000" b="1" i="1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sz="20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uk-UA" sz="2000" b="1" i="1" dirty="0" smtClean="0">
                <a:solidFill>
                  <a:srgbClr val="C00000"/>
                </a:solidFill>
              </a:rPr>
              <a:t>змінивши при цьому знак</a:t>
            </a:r>
            <a:r>
              <a:rPr lang="en-US" sz="2000" b="1" i="1" dirty="0" smtClean="0">
                <a:solidFill>
                  <a:srgbClr val="C00000"/>
                </a:solidFill>
              </a:rPr>
              <a:t> </a:t>
            </a:r>
            <a:r>
              <a:rPr lang="uk-UA" sz="2000" b="1" i="1" dirty="0" smtClean="0">
                <a:solidFill>
                  <a:srgbClr val="C00000"/>
                </a:solidFill>
              </a:rPr>
              <a:t>нерівності на протилежний,</a:t>
            </a:r>
            <a:r>
              <a:rPr lang="uk-UA" sz="2000" b="1" dirty="0" smtClean="0">
                <a:solidFill>
                  <a:srgbClr val="C00000"/>
                </a:solidFill>
              </a:rPr>
              <a:t>  </a:t>
            </a:r>
            <a:r>
              <a:rPr lang="uk-UA" sz="2000" b="1" i="1" dirty="0" smtClean="0">
                <a:solidFill>
                  <a:srgbClr val="C00000"/>
                </a:solidFill>
              </a:rPr>
              <a:t>то одержимо нерівність, рівносильну даній.</a:t>
            </a:r>
            <a:endParaRPr lang="ru-RU" sz="2000" b="1" dirty="0" smtClean="0">
              <a:solidFill>
                <a:srgbClr val="C00000"/>
              </a:solidFill>
            </a:endParaRPr>
          </a:p>
          <a:p>
            <a:endParaRPr lang="ru-RU" sz="20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uk-UA" sz="2000" b="1" i="1" dirty="0" smtClean="0">
                <a:solidFill>
                  <a:srgbClr val="C00000"/>
                </a:solidFill>
              </a:rPr>
              <a:t>яке задовольняє кожну з нерівностей даної системи.</a:t>
            </a:r>
            <a:endParaRPr lang="en-US" sz="2000" b="1" i="1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en-US" sz="2000" b="1" i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2000" b="1" i="1" dirty="0" err="1" smtClean="0">
                <a:solidFill>
                  <a:srgbClr val="C00000"/>
                </a:solidFill>
              </a:rPr>
              <a:t>знайти</a:t>
            </a:r>
            <a:r>
              <a:rPr lang="ru-RU" sz="2000" b="1" i="1" dirty="0" smtClean="0">
                <a:solidFill>
                  <a:srgbClr val="C00000"/>
                </a:solidFill>
              </a:rPr>
              <a:t> </a:t>
            </a:r>
            <a:r>
              <a:rPr lang="ru-RU" sz="2000" b="1" i="1" dirty="0" err="1" smtClean="0">
                <a:solidFill>
                  <a:srgbClr val="C00000"/>
                </a:solidFill>
              </a:rPr>
              <a:t>всі</a:t>
            </a:r>
            <a:r>
              <a:rPr lang="ru-RU" sz="2000" b="1" i="1" dirty="0" smtClean="0">
                <a:solidFill>
                  <a:srgbClr val="C00000"/>
                </a:solidFill>
              </a:rPr>
              <a:t> </a:t>
            </a:r>
            <a:r>
              <a:rPr lang="ru-RU" sz="2000" b="1" i="1" dirty="0" err="1" smtClean="0">
                <a:solidFill>
                  <a:srgbClr val="C00000"/>
                </a:solidFill>
              </a:rPr>
              <a:t>її</a:t>
            </a:r>
            <a:r>
              <a:rPr lang="ru-RU" sz="2000" b="1" i="1" dirty="0" smtClean="0">
                <a:solidFill>
                  <a:srgbClr val="C00000"/>
                </a:solidFill>
              </a:rPr>
              <a:t> </a:t>
            </a:r>
            <a:r>
              <a:rPr lang="ru-RU" sz="2000" b="1" i="1" dirty="0" err="1" smtClean="0">
                <a:solidFill>
                  <a:srgbClr val="C00000"/>
                </a:solidFill>
              </a:rPr>
              <a:t>розв’язки</a:t>
            </a:r>
            <a:r>
              <a:rPr lang="ru-RU" sz="2000" b="1" i="1" dirty="0" smtClean="0">
                <a:solidFill>
                  <a:srgbClr val="C00000"/>
                </a:solidFill>
              </a:rPr>
              <a:t> </a:t>
            </a:r>
            <a:r>
              <a:rPr lang="ru-RU" sz="2000" b="1" i="1" dirty="0" err="1" smtClean="0">
                <a:solidFill>
                  <a:srgbClr val="C00000"/>
                </a:solidFill>
              </a:rPr>
              <a:t>або</a:t>
            </a:r>
            <a:r>
              <a:rPr lang="ru-RU" sz="2000" b="1" i="1" dirty="0" smtClean="0">
                <a:solidFill>
                  <a:srgbClr val="C00000"/>
                </a:solidFill>
              </a:rPr>
              <a:t> </a:t>
            </a:r>
            <a:r>
              <a:rPr lang="ru-RU" sz="2000" b="1" i="1" dirty="0" err="1" smtClean="0">
                <a:solidFill>
                  <a:srgbClr val="C00000"/>
                </a:solidFill>
              </a:rPr>
              <a:t>показати</a:t>
            </a:r>
            <a:r>
              <a:rPr lang="ru-RU" sz="2000" b="1" i="1" dirty="0" smtClean="0">
                <a:solidFill>
                  <a:srgbClr val="C00000"/>
                </a:solidFill>
              </a:rPr>
              <a:t>, </a:t>
            </a:r>
            <a:r>
              <a:rPr lang="ru-RU" sz="2000" b="1" i="1" dirty="0" err="1" smtClean="0">
                <a:solidFill>
                  <a:srgbClr val="C00000"/>
                </a:solidFill>
              </a:rPr>
              <a:t>що</a:t>
            </a:r>
            <a:r>
              <a:rPr lang="ru-RU" sz="2000" b="1" i="1" dirty="0" smtClean="0">
                <a:solidFill>
                  <a:srgbClr val="C00000"/>
                </a:solidFill>
              </a:rPr>
              <a:t> </a:t>
            </a:r>
            <a:r>
              <a:rPr lang="ru-RU" sz="2000" b="1" i="1" dirty="0" err="1" smtClean="0">
                <a:solidFill>
                  <a:srgbClr val="C00000"/>
                </a:solidFill>
              </a:rPr>
              <a:t>їх</a:t>
            </a:r>
            <a:r>
              <a:rPr lang="ru-RU" sz="2000" b="1" i="1" dirty="0" smtClean="0">
                <a:solidFill>
                  <a:srgbClr val="C00000"/>
                </a:solidFill>
              </a:rPr>
              <a:t> </a:t>
            </a:r>
            <a:r>
              <a:rPr lang="ru-RU" sz="2000" b="1" i="1" dirty="0" err="1" smtClean="0">
                <a:solidFill>
                  <a:srgbClr val="C00000"/>
                </a:solidFill>
              </a:rPr>
              <a:t>немає</a:t>
            </a:r>
            <a:r>
              <a:rPr lang="ru-RU" sz="2000" b="1" i="1" dirty="0" smtClean="0">
                <a:solidFill>
                  <a:srgbClr val="C00000"/>
                </a:solidFill>
              </a:rPr>
              <a:t>.</a:t>
            </a:r>
            <a:endParaRPr lang="ru-RU" sz="2000" b="1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sz="2000" dirty="0"/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85728"/>
            <a:ext cx="1000132" cy="642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7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55297" name="Слайд" r:id="rId3" imgW="4570403" imgH="3427333" progId="PowerPoint.Slide.12">
              <p:embed/>
            </p:oleObj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568952" cy="6525344"/>
          </a:xfrm>
        </p:spPr>
        <p:txBody>
          <a:bodyPr>
            <a:normAutofit fontScale="90000"/>
          </a:bodyPr>
          <a:lstStyle/>
          <a:p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А) Вправи на повторення.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(</a:t>
            </a:r>
            <a:r>
              <a:rPr lang="ru-RU" sz="3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Усно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r>
              <a:rPr lang="uk-UA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Чи є число 2 </a:t>
            </a:r>
            <a:r>
              <a:rPr lang="uk-UA" sz="3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розв’</a:t>
            </a:r>
            <a:r>
              <a:rPr lang="ru-RU" sz="3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язком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системи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а)   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2х</a:t>
            </a:r>
            <a:r>
              <a:rPr lang="ru-RU" sz="3600" dirty="0" smtClean="0">
                <a:solidFill>
                  <a:srgbClr val="002060"/>
                </a:solidFill>
                <a:latin typeface="Cambria Math"/>
                <a:ea typeface="Cambria Math"/>
                <a:cs typeface="Times New Roman" pitchFamily="18" charset="0"/>
              </a:rPr>
              <a:t>&gt;3,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б)      </a:t>
            </a:r>
            <a:r>
              <a:rPr lang="ru-RU" sz="3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solidFill>
                  <a:srgbClr val="002060"/>
                </a:solidFill>
                <a:latin typeface="Cambria Math"/>
                <a:ea typeface="Cambria Math"/>
                <a:cs typeface="Times New Roman" pitchFamily="18" charset="0"/>
              </a:rPr>
              <a:t>≥-4,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3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solidFill>
                  <a:srgbClr val="002060"/>
                </a:solidFill>
                <a:latin typeface="Cambria Math"/>
                <a:ea typeface="Cambria Math"/>
                <a:cs typeface="Times New Roman" pitchFamily="18" charset="0"/>
              </a:rPr>
              <a:t>&lt; 4 ;                             5х&lt;12 ?       </a:t>
            </a:r>
            <a:r>
              <a:rPr lang="ru-RU" sz="3600" dirty="0" smtClean="0">
                <a:latin typeface="Cambria Math"/>
                <a:ea typeface="Cambria Math"/>
                <a:cs typeface="Times New Roman" pitchFamily="18" charset="0"/>
              </a:rPr>
              <a:t/>
            </a:r>
            <a:br>
              <a:rPr lang="ru-RU" sz="3600" dirty="0" smtClean="0">
                <a:latin typeface="Cambria Math"/>
                <a:ea typeface="Cambria Math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2.   </a:t>
            </a:r>
            <a:r>
              <a:rPr lang="uk-UA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Зобразити проміжки на координатній    прямій та записати їх переріз:</a:t>
            </a:r>
            <a:br>
              <a:rPr lang="uk-UA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uk-UA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а) [-2; 4) і  [0; 6];           б) [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-6; 5]  </a:t>
            </a:r>
            <a:r>
              <a:rPr lang="ru-RU" sz="3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(-3; 2);  </a:t>
            </a:r>
            <a:b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в) (- </a:t>
            </a:r>
            <a:r>
              <a:rPr lang="ru-RU" sz="3600" dirty="0" smtClean="0">
                <a:solidFill>
                  <a:srgbClr val="002060"/>
                </a:solidFill>
                <a:latin typeface="Cambria Math"/>
                <a:ea typeface="Cambria Math"/>
                <a:cs typeface="Times New Roman" pitchFamily="18" charset="0"/>
              </a:rPr>
              <a:t>∞; 4) </a:t>
            </a:r>
            <a:r>
              <a:rPr lang="ru-RU" sz="3600" dirty="0" err="1" smtClean="0">
                <a:solidFill>
                  <a:srgbClr val="002060"/>
                </a:solidFill>
                <a:latin typeface="Cambria Math"/>
                <a:ea typeface="Cambria Math"/>
                <a:cs typeface="Times New Roman" pitchFamily="18" charset="0"/>
              </a:rPr>
              <a:t>і</a:t>
            </a:r>
            <a:r>
              <a:rPr lang="ru-RU" sz="3600" dirty="0" smtClean="0">
                <a:solidFill>
                  <a:srgbClr val="002060"/>
                </a:solidFill>
                <a:latin typeface="Cambria Math"/>
                <a:ea typeface="Cambria Math"/>
                <a:cs typeface="Times New Roman" pitchFamily="18" charset="0"/>
              </a:rPr>
              <a:t> </a:t>
            </a:r>
            <a:r>
              <a:rPr lang="en-US" sz="3600" dirty="0" smtClean="0">
                <a:solidFill>
                  <a:srgbClr val="002060"/>
                </a:solidFill>
                <a:latin typeface="Cambria Math"/>
                <a:ea typeface="Cambria Math"/>
                <a:cs typeface="Times New Roman" pitchFamily="18" charset="0"/>
              </a:rPr>
              <a:t>[0; +</a:t>
            </a:r>
            <a:r>
              <a:rPr lang="ru-RU" sz="3600" dirty="0" smtClean="0">
                <a:solidFill>
                  <a:srgbClr val="002060"/>
                </a:solidFill>
                <a:latin typeface="Cambria Math"/>
                <a:ea typeface="Cambria Math"/>
                <a:cs typeface="Times New Roman" pitchFamily="18" charset="0"/>
              </a:rPr>
              <a:t> ∞</a:t>
            </a:r>
            <a:r>
              <a:rPr lang="en-US" sz="3600" dirty="0" smtClean="0">
                <a:solidFill>
                  <a:srgbClr val="002060"/>
                </a:solidFill>
                <a:latin typeface="Cambria Math"/>
                <a:ea typeface="Cambria Math"/>
                <a:cs typeface="Times New Roman" pitchFamily="18" charset="0"/>
              </a:rPr>
              <a:t>).</a:t>
            </a:r>
            <a:r>
              <a:rPr lang="ru-RU" sz="3600" dirty="0" smtClean="0">
                <a:solidFill>
                  <a:srgbClr val="002060"/>
                </a:solidFill>
                <a:latin typeface="Cambria Math"/>
                <a:ea typeface="Cambria Math"/>
                <a:cs typeface="Times New Roman" pitchFamily="18" charset="0"/>
              </a:rPr>
              <a:t> 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Левая фигурная скобка 2"/>
          <p:cNvSpPr/>
          <p:nvPr/>
        </p:nvSpPr>
        <p:spPr>
          <a:xfrm>
            <a:off x="971600" y="1844824"/>
            <a:ext cx="216024" cy="1008112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Левая фигурная скобка 3"/>
          <p:cNvSpPr/>
          <p:nvPr/>
        </p:nvSpPr>
        <p:spPr>
          <a:xfrm>
            <a:off x="4716016" y="1844824"/>
            <a:ext cx="216024" cy="1008112"/>
          </a:xfrm>
          <a:prstGeom prst="leftBrace">
            <a:avLst>
              <a:gd name="adj1" fmla="val 0"/>
              <a:gd name="adj2" fmla="val 46512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2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pedsovet.su/_ld/343/7609599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 algn="ctr"/>
            <a:r>
              <a:rPr lang="uk-UA" sz="6000" b="1" dirty="0" smtClean="0">
                <a:solidFill>
                  <a:srgbClr val="002060"/>
                </a:solidFill>
              </a:rPr>
              <a:t>   3.  Знайди помилки</a:t>
            </a:r>
            <a:r>
              <a:rPr lang="ru-RU" sz="6000" b="1" dirty="0" smtClean="0"/>
              <a:t/>
            </a:r>
            <a:br>
              <a:rPr lang="ru-RU" sz="6000" b="1" dirty="0" smtClean="0"/>
            </a:br>
            <a:endParaRPr lang="ru-RU" sz="60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1357298"/>
          <a:ext cx="8286807" cy="53831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2269"/>
                <a:gridCol w="2762269"/>
                <a:gridCol w="2762269"/>
              </a:tblGrid>
              <a:tr h="935898"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Нерівність</a:t>
                      </a:r>
                      <a:endParaRPr lang="ru-RU" sz="28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Зображення</a:t>
                      </a:r>
                      <a:endParaRPr lang="ru-RU" sz="28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Проміжок</a:t>
                      </a:r>
                      <a:endParaRPr lang="ru-RU" sz="28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51070"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457200" algn="l"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     </a:t>
                      </a:r>
                      <a:r>
                        <a:rPr lang="en-US" sz="2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  <a:cs typeface="Times New Roman"/>
                        </a:rPr>
                        <a:t>&lt; x &lt; b</a:t>
                      </a:r>
                      <a:endParaRPr lang="ru-RU" sz="2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457200">
                        <a:spcAft>
                          <a:spcPts val="0"/>
                        </a:spcAft>
                        <a:tabLst>
                          <a:tab pos="1747520" algn="r"/>
                        </a:tabLst>
                      </a:pPr>
                      <a:r>
                        <a:rPr lang="en-US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	</a:t>
                      </a:r>
                    </a:p>
                    <a:p>
                      <a:pPr marL="457200">
                        <a:spcAft>
                          <a:spcPts val="0"/>
                        </a:spcAft>
                        <a:tabLst>
                          <a:tab pos="1747520" algn="r"/>
                        </a:tabLst>
                      </a:pPr>
                      <a:r>
                        <a:rPr lang="en-US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a                  b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en-US" sz="2800" dirty="0"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en-US" sz="28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[ a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  <a:cs typeface="Times New Roman"/>
                        </a:rPr>
                        <a:t>; </a:t>
                      </a:r>
                      <a:r>
                        <a:rPr lang="en-US" sz="2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b )</a:t>
                      </a:r>
                      <a:endParaRPr lang="ru-RU" sz="2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25869"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endParaRPr lang="en-US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457200" algn="l">
                        <a:spcAft>
                          <a:spcPts val="0"/>
                        </a:spcAft>
                      </a:pPr>
                      <a:r>
                        <a:rPr lang="en-US" sz="28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en-US" sz="2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a 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  <a:cs typeface="Times New Roman"/>
                        </a:rPr>
                        <a:t>≤ x ≤ b</a:t>
                      </a:r>
                      <a:endParaRPr lang="ru-RU" sz="2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endParaRPr lang="uk-UA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Calibri"/>
                          <a:cs typeface="Times New Roman"/>
                        </a:rPr>
                        <a:t/>
                      </a:r>
                      <a:br>
                        <a:rPr lang="ru-RU" sz="2000" dirty="0">
                          <a:latin typeface="Calibri"/>
                          <a:cs typeface="Times New Roman"/>
                        </a:rPr>
                      </a:br>
                      <a:r>
                        <a:rPr lang="en-US" sz="2000" dirty="0" smtClean="0">
                          <a:latin typeface="Calibri"/>
                          <a:cs typeface="Times New Roman"/>
                        </a:rPr>
                        <a:t>        a                     b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Times New Roman"/>
                          <a:cs typeface="Times New Roman"/>
                        </a:rPr>
                        <a:t>    </a:t>
                      </a:r>
                      <a:r>
                        <a:rPr lang="en-US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</a:t>
                      </a:r>
                      <a:r>
                        <a:rPr lang="en-US" sz="2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( a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  <a:cs typeface="Times New Roman"/>
                        </a:rPr>
                        <a:t>; </a:t>
                      </a:r>
                      <a:r>
                        <a:rPr lang="en-US" sz="2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b ]</a:t>
                      </a:r>
                      <a:endParaRPr lang="ru-RU" sz="2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51070">
                <a:tc>
                  <a:txBody>
                    <a:bodyPr/>
                    <a:lstStyle/>
                    <a:p>
                      <a:pPr marL="90170">
                        <a:spcAft>
                          <a:spcPts val="0"/>
                        </a:spcAft>
                      </a:pP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/>
                          <a:ea typeface="Times New Roman"/>
                          <a:cs typeface="Times New Roman"/>
                        </a:rPr>
                        <a:t>x &lt; b</a:t>
                      </a:r>
                      <a:endParaRPr lang="ru-RU" sz="2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90170">
                        <a:spcAft>
                          <a:spcPts val="0"/>
                        </a:spcAft>
                      </a:pPr>
                      <a:endParaRPr lang="uk-UA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Times New Roman"/>
                          <a:cs typeface="Times New Roman"/>
                        </a:rPr>
                        <a:t>                           </a:t>
                      </a:r>
                      <a:endParaRPr lang="en-US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                    b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90170">
                        <a:spcAft>
                          <a:spcPts val="0"/>
                        </a:spcAft>
                      </a:pP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90170"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en-US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</a:t>
                      </a:r>
                      <a:r>
                        <a:rPr lang="en-US" sz="20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[ -∞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  <a:cs typeface="Times New Roman"/>
                        </a:rPr>
                        <a:t>; </a:t>
                      </a:r>
                      <a:r>
                        <a:rPr lang="en-US" sz="2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b )</a:t>
                      </a:r>
                      <a:endParaRPr lang="ru-RU" sz="2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51070">
                <a:tc>
                  <a:txBody>
                    <a:bodyPr/>
                    <a:lstStyle/>
                    <a:p>
                      <a:pPr marL="90170" algn="ctr">
                        <a:spcAft>
                          <a:spcPts val="0"/>
                        </a:spcAft>
                      </a:pPr>
                      <a:endParaRPr lang="en-US" sz="20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90170" algn="l">
                        <a:spcAft>
                          <a:spcPts val="0"/>
                        </a:spcAft>
                      </a:pPr>
                      <a:r>
                        <a:rPr lang="en-US" sz="20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     </a:t>
                      </a:r>
                      <a:r>
                        <a:rPr lang="en-US" sz="2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x 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  <a:cs typeface="Times New Roman"/>
                        </a:rPr>
                        <a:t>≥</a:t>
                      </a:r>
                      <a:r>
                        <a:rPr lang="en-US" sz="2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endParaRPr lang="ru-RU" sz="2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90170" algn="ctr">
                        <a:spcAft>
                          <a:spcPts val="0"/>
                        </a:spcAft>
                      </a:pPr>
                      <a:endParaRPr lang="uk-UA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        </a:t>
                      </a:r>
                      <a:endParaRPr lang="uk-UA" sz="2000" baseline="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       </a:t>
                      </a:r>
                      <a:r>
                        <a:rPr lang="en-US" sz="20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a</a:t>
                      </a:r>
                      <a:r>
                        <a:rPr lang="en-US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uk-UA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     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90170" algn="ctr">
                        <a:spcAft>
                          <a:spcPts val="0"/>
                        </a:spcAft>
                      </a:pPr>
                      <a:endParaRPr lang="en-US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90170" algn="l">
                        <a:spcAft>
                          <a:spcPts val="0"/>
                        </a:spcAft>
                      </a:pPr>
                      <a:r>
                        <a:rPr lang="en-US" sz="20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 </a:t>
                      </a:r>
                      <a:r>
                        <a:rPr lang="en-US" sz="2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( a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  <a:cs typeface="Times New Roman"/>
                        </a:rPr>
                        <a:t>; </a:t>
                      </a:r>
                      <a:r>
                        <a:rPr lang="en-US" sz="2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∞ ]</a:t>
                      </a:r>
                      <a:endParaRPr lang="ru-RU" sz="2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cxnSp>
        <p:nvCxnSpPr>
          <p:cNvPr id="7" name="Прямая со стрелкой 6"/>
          <p:cNvCxnSpPr/>
          <p:nvPr/>
        </p:nvCxnSpPr>
        <p:spPr>
          <a:xfrm>
            <a:off x="3286116" y="2857496"/>
            <a:ext cx="242889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3357554" y="3929066"/>
            <a:ext cx="242889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3357554" y="5000636"/>
            <a:ext cx="242889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3286116" y="6072206"/>
            <a:ext cx="242889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Овал 17"/>
          <p:cNvSpPr/>
          <p:nvPr/>
        </p:nvSpPr>
        <p:spPr>
          <a:xfrm>
            <a:off x="3714744" y="2786058"/>
            <a:ext cx="142876" cy="14287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5000628" y="2786058"/>
            <a:ext cx="142876" cy="142876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3714744" y="3857628"/>
            <a:ext cx="142876" cy="14287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5072066" y="3857628"/>
            <a:ext cx="142876" cy="14287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5000628" y="4929198"/>
            <a:ext cx="142876" cy="142876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3714744" y="6000768"/>
            <a:ext cx="142876" cy="142876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 descr="11275856-confused-n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597101">
            <a:off x="179509" y="177785"/>
            <a:ext cx="1433923" cy="1345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7232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lang="uk-UA" b="1" dirty="0" smtClean="0">
                <a:solidFill>
                  <a:srgbClr val="002060"/>
                </a:solidFill>
              </a:rPr>
              <a:t>Правильна відповідь</a:t>
            </a:r>
            <a:endParaRPr lang="ru-RU" b="1" dirty="0">
              <a:solidFill>
                <a:srgbClr val="00206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857232"/>
          <a:ext cx="9144000" cy="6000767"/>
        </p:xfrm>
        <a:graphic>
          <a:graphicData uri="http://schemas.openxmlformats.org/drawingml/2006/table">
            <a:tbl>
              <a:tblPr/>
              <a:tblGrid>
                <a:gridCol w="2854524"/>
                <a:gridCol w="3077173"/>
                <a:gridCol w="3212303"/>
              </a:tblGrid>
              <a:tr h="10705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kern="12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Нерівність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392" marR="50392" marT="699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kern="12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Зображення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392" marR="50392" marT="699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kern="12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Проміжок 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392" marR="50392" marT="699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F6FC6"/>
                    </a:solidFill>
                  </a:tcPr>
                </a:tc>
              </a:tr>
              <a:tr h="12020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a&lt; x &lt; b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392" marR="50392" marT="699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r"/>
                        </a:tabLst>
                      </a:pPr>
                      <a:r>
                        <a:rPr lang="en-US" sz="15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	 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r"/>
                        </a:tabLst>
                      </a:pPr>
                      <a:r>
                        <a:rPr lang="ru-RU" sz="800" dirty="0">
                          <a:latin typeface="Calibri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ru-RU" sz="800" dirty="0">
                          <a:latin typeface="Calibri"/>
                          <a:ea typeface="Times New Roman"/>
                          <a:cs typeface="Times New Roman"/>
                        </a:rPr>
                      </a:br>
                      <a:endParaRPr lang="en-US" sz="8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r"/>
                        </a:tabLst>
                      </a:pPr>
                      <a:r>
                        <a:rPr lang="en-US" sz="2000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a                   b 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392" marR="50392" marT="699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100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</a:t>
                      </a:r>
                      <a:r>
                        <a:rPr lang="en-US" sz="28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 </a:t>
                      </a:r>
                      <a:r>
                        <a:rPr lang="en-US" sz="2800" b="1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a; b ) 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392" marR="50392" marT="699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D5EA"/>
                    </a:solidFill>
                  </a:tcPr>
                </a:tc>
              </a:tr>
              <a:tr h="12877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 ≤ x ≤ b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392" marR="50392" marT="699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ru-RU" sz="1500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</a:br>
                      <a:r>
                        <a:rPr lang="en-US" sz="1500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       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       </a:t>
                      </a:r>
                      <a:endParaRPr lang="en-US" sz="1500" kern="1200" dirty="0" smtClean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200" baseline="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           </a:t>
                      </a:r>
                      <a:r>
                        <a:rPr lang="en-US" sz="2000" kern="12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a                    </a:t>
                      </a:r>
                      <a:r>
                        <a:rPr lang="en-US" sz="2000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b</a:t>
                      </a:r>
                      <a:r>
                        <a:rPr lang="en-US" sz="20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392" marR="50392" marT="699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</a:t>
                      </a:r>
                      <a:r>
                        <a:rPr lang="en-US" sz="2800" b="1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[ a; b ] 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392" marR="50392" marT="699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</a:tr>
              <a:tr h="12385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x &lt; b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392" marR="50392" marT="699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              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              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             </a:t>
                      </a:r>
                      <a:endParaRPr lang="en-US" sz="1500" kern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                  </a:t>
                      </a:r>
                      <a:r>
                        <a:rPr lang="en-US" sz="20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 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392" marR="50392" marT="699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</a:t>
                      </a:r>
                      <a:r>
                        <a:rPr lang="en-US" sz="2800" b="1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 -∞; b ) 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392" marR="50392" marT="699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D5EA"/>
                    </a:solidFill>
                  </a:tcPr>
                </a:tc>
              </a:tr>
              <a:tr h="1202001">
                <a:tc>
                  <a:txBody>
                    <a:bodyPr/>
                    <a:lstStyle/>
                    <a:p>
                      <a:pPr marL="914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x </a:t>
                      </a:r>
                      <a:r>
                        <a:rPr lang="en-US" sz="28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≥ </a:t>
                      </a:r>
                      <a:r>
                        <a:rPr lang="en-US" sz="2800" b="1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392" marR="50392" marT="699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        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Calibri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ru-RU" sz="800" dirty="0">
                          <a:latin typeface="Calibri"/>
                          <a:ea typeface="Times New Roman"/>
                          <a:cs typeface="Times New Roman"/>
                        </a:rPr>
                      </a:br>
                      <a:r>
                        <a:rPr lang="en-US" sz="1500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        </a:t>
                      </a:r>
                      <a:endParaRPr lang="en-US" sz="1500" kern="1200" dirty="0" smtClean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2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            a</a:t>
                      </a:r>
                      <a:r>
                        <a:rPr lang="en-US" sz="2000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392" marR="50392" marT="699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</a:t>
                      </a:r>
                      <a:r>
                        <a:rPr lang="en-US" sz="28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[ </a:t>
                      </a:r>
                      <a:r>
                        <a:rPr lang="en-US" sz="2800" b="1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a; ∞ ) 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392" marR="50392" marT="699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</a:tr>
            </a:tbl>
          </a:graphicData>
        </a:graphic>
      </p:graphicFrame>
      <p:sp>
        <p:nvSpPr>
          <p:cNvPr id="2061" name="Oval 13"/>
          <p:cNvSpPr>
            <a:spLocks noChangeArrowheads="1"/>
          </p:cNvSpPr>
          <p:nvPr/>
        </p:nvSpPr>
        <p:spPr bwMode="auto">
          <a:xfrm>
            <a:off x="4786314" y="2428868"/>
            <a:ext cx="114300" cy="138112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0" name="Oval 12"/>
          <p:cNvSpPr>
            <a:spLocks noChangeArrowheads="1"/>
          </p:cNvSpPr>
          <p:nvPr/>
        </p:nvSpPr>
        <p:spPr bwMode="auto">
          <a:xfrm>
            <a:off x="3643306" y="6143644"/>
            <a:ext cx="90488" cy="138112"/>
          </a:xfrm>
          <a:prstGeom prst="ellipse">
            <a:avLst/>
          </a:prstGeom>
          <a:solidFill>
            <a:schemeClr val="tx1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2" name="Arc 14"/>
          <p:cNvSpPr>
            <a:spLocks/>
          </p:cNvSpPr>
          <p:nvPr/>
        </p:nvSpPr>
        <p:spPr bwMode="auto">
          <a:xfrm rot="12611004" flipV="1">
            <a:off x="3690388" y="3494327"/>
            <a:ext cx="1030287" cy="7493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182"/>
              <a:gd name="T1" fmla="*/ 0 h 21600"/>
              <a:gd name="T2" fmla="*/ 21182 w 21182"/>
              <a:gd name="T3" fmla="*/ 17373 h 21600"/>
              <a:gd name="T4" fmla="*/ 0 w 21182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182" h="21600" fill="none" extrusionOk="0">
                <a:moveTo>
                  <a:pt x="-1" y="0"/>
                </a:moveTo>
                <a:cubicBezTo>
                  <a:pt x="10299" y="0"/>
                  <a:pt x="19166" y="7272"/>
                  <a:pt x="21182" y="17372"/>
                </a:cubicBezTo>
              </a:path>
              <a:path w="21182" h="21600" stroke="0" extrusionOk="0">
                <a:moveTo>
                  <a:pt x="-1" y="0"/>
                </a:moveTo>
                <a:cubicBezTo>
                  <a:pt x="10299" y="0"/>
                  <a:pt x="19166" y="7272"/>
                  <a:pt x="21182" y="17372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6" name="AutoShape 8"/>
          <p:cNvSpPr>
            <a:spLocks noChangeShapeType="1"/>
          </p:cNvSpPr>
          <p:nvPr/>
        </p:nvSpPr>
        <p:spPr bwMode="auto">
          <a:xfrm flipV="1">
            <a:off x="3071802" y="2500306"/>
            <a:ext cx="2476501" cy="45719"/>
          </a:xfrm>
          <a:prstGeom prst="straightConnector1">
            <a:avLst/>
          </a:prstGeom>
          <a:noFill/>
          <a:ln w="3175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7" name="Oval 9"/>
          <p:cNvSpPr>
            <a:spLocks noChangeArrowheads="1"/>
          </p:cNvSpPr>
          <p:nvPr/>
        </p:nvSpPr>
        <p:spPr bwMode="auto">
          <a:xfrm>
            <a:off x="3571868" y="3786190"/>
            <a:ext cx="114300" cy="138112"/>
          </a:xfrm>
          <a:prstGeom prst="ellipse">
            <a:avLst/>
          </a:prstGeom>
          <a:gradFill rotWithShape="0">
            <a:gsLst>
              <a:gs pos="0">
                <a:srgbClr val="666666"/>
              </a:gs>
              <a:gs pos="50000">
                <a:srgbClr val="000000"/>
              </a:gs>
              <a:gs pos="100000">
                <a:srgbClr val="666666"/>
              </a:gs>
            </a:gsLst>
            <a:lin ang="5400000" scaled="1"/>
          </a:gradFill>
          <a:ln w="12700">
            <a:solidFill>
              <a:srgbClr val="000000"/>
            </a:solidFill>
            <a:round/>
            <a:headEnd/>
            <a:tailEnd/>
          </a:ln>
          <a:effectLst>
            <a:outerShdw dist="28398" dir="3806097" algn="ctr" rotWithShape="0">
              <a:srgbClr val="7F7F7F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8" name="Oval 10"/>
          <p:cNvSpPr>
            <a:spLocks noChangeArrowheads="1"/>
          </p:cNvSpPr>
          <p:nvPr/>
        </p:nvSpPr>
        <p:spPr bwMode="auto">
          <a:xfrm>
            <a:off x="4786314" y="3786190"/>
            <a:ext cx="138113" cy="138112"/>
          </a:xfrm>
          <a:prstGeom prst="ellipse">
            <a:avLst/>
          </a:prstGeom>
          <a:gradFill rotWithShape="0">
            <a:gsLst>
              <a:gs pos="0">
                <a:srgbClr val="666666"/>
              </a:gs>
              <a:gs pos="50000">
                <a:srgbClr val="000000"/>
              </a:gs>
              <a:gs pos="100000">
                <a:srgbClr val="666666"/>
              </a:gs>
            </a:gsLst>
            <a:lin ang="5400000" scaled="1"/>
          </a:gradFill>
          <a:ln w="12700">
            <a:solidFill>
              <a:srgbClr val="000000"/>
            </a:solidFill>
            <a:round/>
            <a:headEnd/>
            <a:tailEnd/>
          </a:ln>
          <a:effectLst>
            <a:outerShdw dist="28398" dir="3806097" algn="ctr" rotWithShape="0">
              <a:srgbClr val="7F7F7F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9" name="Arc 11"/>
          <p:cNvSpPr>
            <a:spLocks/>
          </p:cNvSpPr>
          <p:nvPr/>
        </p:nvSpPr>
        <p:spPr bwMode="auto">
          <a:xfrm rot="13709319" flipV="1">
            <a:off x="3839289" y="2005072"/>
            <a:ext cx="790575" cy="879475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3" name="AutoShape 5"/>
          <p:cNvSpPr>
            <a:spLocks noChangeShapeType="1"/>
          </p:cNvSpPr>
          <p:nvPr/>
        </p:nvSpPr>
        <p:spPr bwMode="auto">
          <a:xfrm flipV="1">
            <a:off x="3214678" y="5143512"/>
            <a:ext cx="2333625" cy="9525"/>
          </a:xfrm>
          <a:prstGeom prst="straightConnector1">
            <a:avLst/>
          </a:prstGeom>
          <a:noFill/>
          <a:ln w="3175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4" name="Oval 6"/>
          <p:cNvSpPr>
            <a:spLocks noChangeArrowheads="1"/>
          </p:cNvSpPr>
          <p:nvPr/>
        </p:nvSpPr>
        <p:spPr bwMode="auto">
          <a:xfrm>
            <a:off x="4857752" y="5072074"/>
            <a:ext cx="90488" cy="138113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5" name="Arc 7"/>
          <p:cNvSpPr>
            <a:spLocks/>
          </p:cNvSpPr>
          <p:nvPr/>
        </p:nvSpPr>
        <p:spPr bwMode="auto">
          <a:xfrm>
            <a:off x="3286116" y="4714884"/>
            <a:ext cx="1666875" cy="409575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9" name="AutoShape 1"/>
          <p:cNvSpPr>
            <a:spLocks noChangeShapeType="1"/>
          </p:cNvSpPr>
          <p:nvPr/>
        </p:nvSpPr>
        <p:spPr bwMode="auto">
          <a:xfrm>
            <a:off x="3286116" y="6215082"/>
            <a:ext cx="2333625" cy="19050"/>
          </a:xfrm>
          <a:prstGeom prst="straightConnector1">
            <a:avLst/>
          </a:prstGeom>
          <a:noFill/>
          <a:ln w="3175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1" name="AutoShape 3"/>
          <p:cNvSpPr>
            <a:spLocks noChangeShapeType="1"/>
          </p:cNvSpPr>
          <p:nvPr/>
        </p:nvSpPr>
        <p:spPr bwMode="auto">
          <a:xfrm>
            <a:off x="3143240" y="3857628"/>
            <a:ext cx="2333625" cy="9525"/>
          </a:xfrm>
          <a:prstGeom prst="straightConnector1">
            <a:avLst/>
          </a:prstGeom>
          <a:noFill/>
          <a:ln w="3175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0" name="Oval 2"/>
          <p:cNvSpPr>
            <a:spLocks noChangeArrowheads="1"/>
          </p:cNvSpPr>
          <p:nvPr/>
        </p:nvSpPr>
        <p:spPr bwMode="auto">
          <a:xfrm>
            <a:off x="3571868" y="2428868"/>
            <a:ext cx="114300" cy="157163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Arc 4"/>
          <p:cNvSpPr>
            <a:spLocks/>
          </p:cNvSpPr>
          <p:nvPr/>
        </p:nvSpPr>
        <p:spPr bwMode="auto">
          <a:xfrm flipH="1">
            <a:off x="3714744" y="5857892"/>
            <a:ext cx="1739900" cy="30956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1" grpId="0" animBg="1"/>
      <p:bldP spid="2060" grpId="0" animBg="1"/>
      <p:bldP spid="2062" grpId="0" animBg="1"/>
      <p:bldP spid="2056" grpId="0" animBg="1"/>
      <p:bldP spid="2057" grpId="0" animBg="1"/>
      <p:bldP spid="2058" grpId="0" animBg="1"/>
      <p:bldP spid="2059" grpId="0" animBg="1"/>
      <p:bldP spid="2053" grpId="0" animBg="1"/>
      <p:bldP spid="2054" grpId="0" animBg="1"/>
      <p:bldP spid="2055" grpId="0" animBg="1"/>
      <p:bldP spid="2049" grpId="0" animBg="1"/>
      <p:bldP spid="2051" grpId="0" animBg="1"/>
      <p:bldP spid="2050" grpId="0" animBg="1"/>
      <p:bldP spid="205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://l2okr.ru/vsqas/skachat_prezentaciyu_razmnozhenie_mlekopitayuschih_4399_10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286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2071702"/>
          </a:xfrm>
        </p:spPr>
        <p:txBody>
          <a:bodyPr>
            <a:normAutofit fontScale="90000"/>
          </a:bodyPr>
          <a:lstStyle/>
          <a:p>
            <a:pPr lvl="0" algn="ctr"/>
            <a:r>
              <a:rPr lang="uk-UA" sz="4400" b="1" dirty="0" smtClean="0">
                <a:solidFill>
                  <a:srgbClr val="002060"/>
                </a:solidFill>
              </a:rPr>
              <a:t>  4. Показати на числовій прямій розв’язки даних систем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285852" y="1571612"/>
            <a:ext cx="2357454" cy="4783313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        </a:t>
            </a:r>
            <a:r>
              <a:rPr lang="en-US" dirty="0" smtClean="0"/>
              <a:t>  </a:t>
            </a:r>
            <a:r>
              <a:rPr lang="en-US" sz="2800" b="1" dirty="0" smtClean="0"/>
              <a:t>x </a:t>
            </a:r>
            <a:r>
              <a:rPr lang="ru-RU" sz="2800" b="1" dirty="0" smtClean="0"/>
              <a:t>&gt; 7,</a:t>
            </a:r>
            <a:endParaRPr lang="en-US" sz="2800" b="1" dirty="0" smtClean="0"/>
          </a:p>
          <a:p>
            <a:pPr>
              <a:buNone/>
            </a:pPr>
            <a:r>
              <a:rPr lang="ru-RU" sz="2800" b="1" dirty="0" smtClean="0"/>
              <a:t> </a:t>
            </a:r>
            <a:r>
              <a:rPr lang="en-US" sz="2800" b="1" dirty="0" smtClean="0"/>
              <a:t>a)</a:t>
            </a:r>
            <a:r>
              <a:rPr lang="ru-RU" sz="2800" b="1" dirty="0" smtClean="0"/>
              <a:t>   </a:t>
            </a:r>
            <a:r>
              <a:rPr lang="en-US" sz="2800" b="1" dirty="0" smtClean="0"/>
              <a:t>  </a:t>
            </a:r>
            <a:r>
              <a:rPr lang="ru-RU" sz="2800" b="1" dirty="0" smtClean="0"/>
              <a:t> </a:t>
            </a:r>
            <a:r>
              <a:rPr lang="en-US" sz="2800" b="1" dirty="0" smtClean="0"/>
              <a:t>x </a:t>
            </a:r>
            <a:r>
              <a:rPr lang="ru-RU" sz="2800" b="1" dirty="0" smtClean="0"/>
              <a:t>≥ 8, </a:t>
            </a:r>
          </a:p>
          <a:p>
            <a:pPr>
              <a:buNone/>
            </a:pPr>
            <a:r>
              <a:rPr lang="uk-UA" sz="2800" b="1" dirty="0" smtClean="0"/>
              <a:t>        </a:t>
            </a:r>
            <a:r>
              <a:rPr lang="en-US" sz="2800" b="1" dirty="0" smtClean="0"/>
              <a:t>  x </a:t>
            </a:r>
            <a:r>
              <a:rPr lang="ru-RU" sz="2800" b="1" dirty="0" smtClean="0"/>
              <a:t>&gt; -3.</a:t>
            </a:r>
            <a:endParaRPr lang="en-US" sz="2800" b="1" dirty="0" smtClean="0"/>
          </a:p>
          <a:p>
            <a:pPr>
              <a:buNone/>
            </a:pPr>
            <a:r>
              <a:rPr lang="en-US" sz="2800" b="1" dirty="0" smtClean="0"/>
              <a:t>          x &lt; 7,</a:t>
            </a:r>
          </a:p>
          <a:p>
            <a:pPr>
              <a:buNone/>
            </a:pPr>
            <a:r>
              <a:rPr lang="en-US" sz="2800" b="1" dirty="0" smtClean="0"/>
              <a:t> </a:t>
            </a:r>
            <a:r>
              <a:rPr lang="ru-RU" sz="2800" b="1" dirty="0" smtClean="0"/>
              <a:t>б)</a:t>
            </a:r>
            <a:r>
              <a:rPr lang="en-US" sz="2800" b="1" dirty="0" smtClean="0"/>
              <a:t>     x ≤ 8,</a:t>
            </a:r>
          </a:p>
          <a:p>
            <a:pPr>
              <a:buNone/>
            </a:pPr>
            <a:r>
              <a:rPr lang="en-US" sz="2800" b="1" dirty="0" smtClean="0"/>
              <a:t>          x &gt; -3.</a:t>
            </a:r>
            <a:endParaRPr lang="ru-RU" sz="2800" b="1" dirty="0" smtClean="0"/>
          </a:p>
          <a:p>
            <a:pPr>
              <a:buNone/>
            </a:pPr>
            <a:r>
              <a:rPr lang="ru-RU" sz="2800" b="1" dirty="0" smtClean="0"/>
              <a:t>     </a:t>
            </a:r>
            <a:r>
              <a:rPr lang="en-US" sz="2800" b="1" dirty="0" smtClean="0"/>
              <a:t>    </a:t>
            </a:r>
            <a:r>
              <a:rPr lang="ru-RU" sz="2800" b="1" dirty="0" smtClean="0"/>
              <a:t> </a:t>
            </a:r>
            <a:r>
              <a:rPr lang="en-US" sz="2800" b="1" dirty="0" smtClean="0"/>
              <a:t>x &lt; 7,</a:t>
            </a:r>
          </a:p>
          <a:p>
            <a:pPr>
              <a:buNone/>
            </a:pPr>
            <a:r>
              <a:rPr lang="en-US" sz="2800" b="1" dirty="0" smtClean="0"/>
              <a:t> </a:t>
            </a:r>
            <a:r>
              <a:rPr lang="uk-UA" sz="2800" b="1" dirty="0" smtClean="0"/>
              <a:t>в)</a:t>
            </a:r>
            <a:r>
              <a:rPr lang="en-US" sz="2800" b="1" dirty="0" smtClean="0"/>
              <a:t>     x ≤ 8,</a:t>
            </a:r>
          </a:p>
          <a:p>
            <a:pPr>
              <a:buNone/>
            </a:pPr>
            <a:r>
              <a:rPr lang="en-US" sz="2800" b="1" dirty="0" smtClean="0"/>
              <a:t>          x &lt; -3.</a:t>
            </a:r>
            <a:endParaRPr lang="ru-RU" sz="2800" b="1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714744" y="1643050"/>
            <a:ext cx="4972056" cy="4711875"/>
          </a:xfrm>
        </p:spPr>
        <p:txBody>
          <a:bodyPr/>
          <a:lstStyle/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r>
              <a:rPr lang="uk-UA" dirty="0" smtClean="0"/>
              <a:t>   - 3             7    8</a:t>
            </a:r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r>
              <a:rPr lang="uk-UA" dirty="0" smtClean="0"/>
              <a:t>   - 3             7    8</a:t>
            </a:r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r>
              <a:rPr lang="uk-UA" dirty="0" smtClean="0"/>
              <a:t>   - 3             7    8</a:t>
            </a:r>
          </a:p>
        </p:txBody>
      </p:sp>
      <p:sp>
        <p:nvSpPr>
          <p:cNvPr id="7" name="Левая фигурная скобка 6"/>
          <p:cNvSpPr/>
          <p:nvPr/>
        </p:nvSpPr>
        <p:spPr>
          <a:xfrm>
            <a:off x="1857356" y="1714488"/>
            <a:ext cx="285752" cy="1357322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Левая фигурная скобка 7"/>
          <p:cNvSpPr/>
          <p:nvPr/>
        </p:nvSpPr>
        <p:spPr>
          <a:xfrm>
            <a:off x="1928794" y="3214686"/>
            <a:ext cx="214314" cy="1357322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Левая фигурная скобка 8"/>
          <p:cNvSpPr/>
          <p:nvPr/>
        </p:nvSpPr>
        <p:spPr>
          <a:xfrm>
            <a:off x="1928794" y="4786322"/>
            <a:ext cx="214314" cy="1357322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3786182" y="2357430"/>
            <a:ext cx="285752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Овал 11"/>
          <p:cNvSpPr/>
          <p:nvPr/>
        </p:nvSpPr>
        <p:spPr>
          <a:xfrm>
            <a:off x="4214810" y="2285992"/>
            <a:ext cx="142876" cy="14287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5500694" y="2285992"/>
            <a:ext cx="142876" cy="14287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6000760" y="2285992"/>
            <a:ext cx="142876" cy="14287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Дуга 20"/>
          <p:cNvSpPr/>
          <p:nvPr/>
        </p:nvSpPr>
        <p:spPr>
          <a:xfrm rot="10520098" flipV="1">
            <a:off x="4300078" y="1956979"/>
            <a:ext cx="2467592" cy="440605"/>
          </a:xfrm>
          <a:prstGeom prst="arc">
            <a:avLst>
              <a:gd name="adj1" fmla="val 11165437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Дуга 22"/>
          <p:cNvSpPr/>
          <p:nvPr/>
        </p:nvSpPr>
        <p:spPr>
          <a:xfrm rot="10800000" flipV="1">
            <a:off x="5572127" y="2000240"/>
            <a:ext cx="2000268" cy="500066"/>
          </a:xfrm>
          <a:prstGeom prst="arc">
            <a:avLst>
              <a:gd name="adj1" fmla="val 16261201"/>
              <a:gd name="adj2" fmla="val 5083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Дуга 23"/>
          <p:cNvSpPr/>
          <p:nvPr/>
        </p:nvSpPr>
        <p:spPr>
          <a:xfrm rot="10629320" flipV="1">
            <a:off x="6075260" y="2026772"/>
            <a:ext cx="1079627" cy="421304"/>
          </a:xfrm>
          <a:prstGeom prst="arc">
            <a:avLst/>
          </a:prstGeom>
          <a:ln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6" name="Прямая со стрелкой 25"/>
          <p:cNvCxnSpPr/>
          <p:nvPr/>
        </p:nvCxnSpPr>
        <p:spPr>
          <a:xfrm>
            <a:off x="3786182" y="3929066"/>
            <a:ext cx="285752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4214810" y="3857628"/>
            <a:ext cx="142876" cy="14287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500694" y="3857628"/>
            <a:ext cx="142876" cy="14287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6000760" y="3857628"/>
            <a:ext cx="142876" cy="14287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Дуга 37"/>
          <p:cNvSpPr/>
          <p:nvPr/>
        </p:nvSpPr>
        <p:spPr>
          <a:xfrm rot="236077">
            <a:off x="3116324" y="3440546"/>
            <a:ext cx="2442774" cy="700632"/>
          </a:xfrm>
          <a:prstGeom prst="arc">
            <a:avLst>
              <a:gd name="adj1" fmla="val 12481959"/>
              <a:gd name="adj2" fmla="val 21559731"/>
            </a:avLst>
          </a:prstGeom>
          <a:ln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Дуга 38"/>
          <p:cNvSpPr/>
          <p:nvPr/>
        </p:nvSpPr>
        <p:spPr>
          <a:xfrm>
            <a:off x="2285984" y="3357562"/>
            <a:ext cx="3786214" cy="928694"/>
          </a:xfrm>
          <a:prstGeom prst="arc">
            <a:avLst>
              <a:gd name="adj1" fmla="val 13783996"/>
              <a:gd name="adj2" fmla="val 80591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Дуга 39"/>
          <p:cNvSpPr/>
          <p:nvPr/>
        </p:nvSpPr>
        <p:spPr>
          <a:xfrm rot="10277390" flipV="1">
            <a:off x="4258331" y="3430012"/>
            <a:ext cx="2525584" cy="710078"/>
          </a:xfrm>
          <a:prstGeom prst="arc">
            <a:avLst>
              <a:gd name="adj1" fmla="val 12125692"/>
              <a:gd name="adj2" fmla="val 21340493"/>
            </a:avLst>
          </a:prstGeom>
          <a:ln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2" name="Прямая со стрелкой 41"/>
          <p:cNvCxnSpPr/>
          <p:nvPr/>
        </p:nvCxnSpPr>
        <p:spPr>
          <a:xfrm>
            <a:off x="3786182" y="5429264"/>
            <a:ext cx="285752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5" name="Овал 44"/>
          <p:cNvSpPr/>
          <p:nvPr/>
        </p:nvSpPr>
        <p:spPr>
          <a:xfrm>
            <a:off x="4214810" y="5357826"/>
            <a:ext cx="142876" cy="14287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5500694" y="5357826"/>
            <a:ext cx="142876" cy="14287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6000760" y="5357826"/>
            <a:ext cx="142876" cy="14287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Дуга 47"/>
          <p:cNvSpPr/>
          <p:nvPr/>
        </p:nvSpPr>
        <p:spPr>
          <a:xfrm rot="236077">
            <a:off x="3092962" y="4940743"/>
            <a:ext cx="2442774" cy="700632"/>
          </a:xfrm>
          <a:prstGeom prst="arc">
            <a:avLst>
              <a:gd name="adj1" fmla="val 12481959"/>
              <a:gd name="adj2" fmla="val 21559731"/>
            </a:avLst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Дуга 48"/>
          <p:cNvSpPr/>
          <p:nvPr/>
        </p:nvSpPr>
        <p:spPr>
          <a:xfrm>
            <a:off x="2285984" y="4857760"/>
            <a:ext cx="3786214" cy="928694"/>
          </a:xfrm>
          <a:prstGeom prst="arc">
            <a:avLst>
              <a:gd name="adj1" fmla="val 13783996"/>
              <a:gd name="adj2" fmla="val 80591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Дуга 49"/>
          <p:cNvSpPr/>
          <p:nvPr/>
        </p:nvSpPr>
        <p:spPr>
          <a:xfrm>
            <a:off x="3214678" y="5072074"/>
            <a:ext cx="1071570" cy="571504"/>
          </a:xfrm>
          <a:prstGeom prst="arc">
            <a:avLst>
              <a:gd name="adj1" fmla="val 16200000"/>
              <a:gd name="adj2" fmla="val 0"/>
            </a:avLst>
          </a:prstGeom>
          <a:ln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 descr="http://dok.znaimo.com.ua/pars_docs/refs/3/2700/img4.jpg"/>
          <p:cNvPicPr/>
          <p:nvPr/>
        </p:nvPicPr>
        <p:blipFill>
          <a:blip r:embed="rId3" cstate="print"/>
          <a:srcRect l="45211" t="33120" r="28997" b="30128"/>
          <a:stretch>
            <a:fillRect/>
          </a:stretch>
        </p:blipFill>
        <p:spPr bwMode="auto">
          <a:xfrm>
            <a:off x="7500958" y="1571612"/>
            <a:ext cx="1533525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Рисунок 51" descr="smaylik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4357694"/>
            <a:ext cx="2143140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5" grpId="0" animBg="1"/>
      <p:bldP spid="21" grpId="0" animBg="1"/>
      <p:bldP spid="23" grpId="0" animBg="1"/>
      <p:bldP spid="2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s19.radikal.ru/i192/1108/fc/287e68d95d6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16632"/>
            <a:ext cx="8470804" cy="1512168"/>
          </a:xfrm>
        </p:spPr>
        <p:txBody>
          <a:bodyPr/>
          <a:lstStyle/>
          <a:p>
            <a:pPr algn="ctr"/>
            <a:r>
              <a:rPr lang="uk-UA" sz="4000" dirty="0" smtClean="0">
                <a:solidFill>
                  <a:srgbClr val="002060"/>
                </a:solidFill>
              </a:rPr>
              <a:t>Б) </a:t>
            </a:r>
            <a:r>
              <a:rPr lang="uk-UA" sz="4000" dirty="0" smtClean="0">
                <a:solidFill>
                  <a:srgbClr val="C00000"/>
                </a:solidFill>
              </a:rPr>
              <a:t>Вправи на відпрацювання практичних навичок</a:t>
            </a:r>
            <a:r>
              <a:rPr lang="uk-UA" dirty="0" smtClean="0">
                <a:solidFill>
                  <a:srgbClr val="C00000"/>
                </a:solidFill>
              </a:rPr>
              <a:t>.   </a:t>
            </a:r>
            <a:endParaRPr lang="ru-RU" sz="6000" i="1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1628800"/>
            <a:ext cx="8470804" cy="5086348"/>
          </a:xfrm>
        </p:spPr>
        <p:txBody>
          <a:bodyPr>
            <a:normAutofit fontScale="92500" lnSpcReduction="10000"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5. </a:t>
            </a:r>
            <a:r>
              <a:rPr lang="uk-UA" sz="2800" b="1" dirty="0" smtClean="0">
                <a:solidFill>
                  <a:schemeClr val="bg1"/>
                </a:solidFill>
              </a:rPr>
              <a:t> </a:t>
            </a:r>
            <a:r>
              <a:rPr lang="uk-UA" sz="2800" b="1" dirty="0" err="1" smtClean="0">
                <a:solidFill>
                  <a:schemeClr val="bg1"/>
                </a:solidFill>
              </a:rPr>
              <a:t>Розв’</a:t>
            </a:r>
            <a:r>
              <a:rPr lang="ru-RU" sz="2800" b="1" dirty="0" err="1" smtClean="0">
                <a:solidFill>
                  <a:schemeClr val="bg1"/>
                </a:solidFill>
              </a:rPr>
              <a:t>язати</a:t>
            </a:r>
            <a:r>
              <a:rPr lang="ru-RU" sz="2800" b="1" dirty="0" smtClean="0">
                <a:solidFill>
                  <a:schemeClr val="bg1"/>
                </a:solidFill>
              </a:rPr>
              <a:t> систем</a:t>
            </a:r>
            <a:r>
              <a:rPr lang="uk-UA" sz="2800" b="1" dirty="0" smtClean="0">
                <a:solidFill>
                  <a:schemeClr val="bg1"/>
                </a:solidFill>
              </a:rPr>
              <a:t>и не</a:t>
            </a:r>
            <a:r>
              <a:rPr lang="ru-RU" sz="2800" b="1" dirty="0" err="1" smtClean="0">
                <a:solidFill>
                  <a:schemeClr val="bg1"/>
                </a:solidFill>
              </a:rPr>
              <a:t>рівн</a:t>
            </a:r>
            <a:r>
              <a:rPr lang="uk-UA" sz="2800" b="1" dirty="0" smtClean="0">
                <a:solidFill>
                  <a:schemeClr val="bg1"/>
                </a:solidFill>
              </a:rPr>
              <a:t>остей:</a:t>
            </a:r>
            <a:endParaRPr lang="ru-RU" sz="2800" b="1" dirty="0" smtClean="0">
              <a:solidFill>
                <a:schemeClr val="bg1"/>
              </a:solidFill>
            </a:endParaRPr>
          </a:p>
          <a:p>
            <a:r>
              <a:rPr lang="ru-RU" sz="2800" b="1" dirty="0" smtClean="0">
                <a:solidFill>
                  <a:schemeClr val="bg1"/>
                </a:solidFill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  <a:latin typeface="Cambria Math"/>
                <a:ea typeface="Cambria Math"/>
              </a:rPr>
              <a:t>𝑎</a:t>
            </a:r>
            <a:r>
              <a:rPr lang="en-US" sz="2800" b="1" dirty="0" smtClean="0">
                <a:solidFill>
                  <a:schemeClr val="bg1"/>
                </a:solidFill>
                <a:latin typeface="Cambria Math"/>
                <a:ea typeface="Cambria Math"/>
              </a:rPr>
              <a:t>)</a:t>
            </a:r>
            <a:r>
              <a:rPr lang="ru-RU" sz="2800" b="1" dirty="0" smtClean="0">
                <a:solidFill>
                  <a:schemeClr val="bg1"/>
                </a:solidFill>
              </a:rPr>
              <a:t>      </a:t>
            </a:r>
            <a:r>
              <a:rPr lang="en-US" sz="2800" b="1" dirty="0" smtClean="0">
                <a:solidFill>
                  <a:schemeClr val="bg1"/>
                </a:solidFill>
              </a:rPr>
              <a:t>x</a:t>
            </a:r>
            <a:r>
              <a:rPr lang="ru-RU" sz="2800" b="1" dirty="0" smtClean="0">
                <a:solidFill>
                  <a:schemeClr val="bg1"/>
                </a:solidFill>
              </a:rPr>
              <a:t>– 1 &lt;</a:t>
            </a:r>
            <a:r>
              <a:rPr lang="en-US" sz="2800" b="1" dirty="0" smtClean="0">
                <a:solidFill>
                  <a:schemeClr val="bg1"/>
                </a:solidFill>
              </a:rPr>
              <a:t> 2 + 3x,             </a:t>
            </a:r>
            <a:r>
              <a:rPr lang="ru-RU" sz="2800" b="1" dirty="0" smtClean="0">
                <a:solidFill>
                  <a:schemeClr val="bg1"/>
                </a:solidFill>
              </a:rPr>
              <a:t>б)     1,5х – 1 </a:t>
            </a:r>
            <a:r>
              <a:rPr lang="ru-RU" sz="2800" b="1" dirty="0" smtClean="0">
                <a:solidFill>
                  <a:schemeClr val="bg1"/>
                </a:solidFill>
                <a:latin typeface="Cambria Math"/>
                <a:ea typeface="Cambria Math"/>
              </a:rPr>
              <a:t>&gt;6,5х – 2,</a:t>
            </a:r>
            <a:endParaRPr lang="ru-RU" sz="2800" b="1" dirty="0" smtClean="0">
              <a:solidFill>
                <a:schemeClr val="bg1"/>
              </a:solidFill>
            </a:endParaRPr>
          </a:p>
          <a:p>
            <a:r>
              <a:rPr lang="ru-RU" sz="2800" b="1" dirty="0" smtClean="0">
                <a:solidFill>
                  <a:schemeClr val="bg1"/>
                </a:solidFill>
              </a:rPr>
              <a:t>         </a:t>
            </a:r>
            <a:r>
              <a:rPr lang="en-US" sz="2800" b="1" dirty="0" smtClean="0">
                <a:solidFill>
                  <a:schemeClr val="bg1"/>
                </a:solidFill>
              </a:rPr>
              <a:t>5x – 7 &lt; x + 9</a:t>
            </a:r>
            <a:r>
              <a:rPr lang="ru-RU" sz="2800" b="1" dirty="0" smtClean="0">
                <a:solidFill>
                  <a:schemeClr val="bg1"/>
                </a:solidFill>
              </a:rPr>
              <a:t>;                         </a:t>
            </a:r>
            <a:r>
              <a:rPr lang="ru-RU" sz="2800" b="1" dirty="0" err="1" smtClean="0">
                <a:solidFill>
                  <a:schemeClr val="bg1"/>
                </a:solidFill>
              </a:rPr>
              <a:t>х</a:t>
            </a:r>
            <a:r>
              <a:rPr lang="ru-RU" sz="2800" b="1" dirty="0" smtClean="0">
                <a:solidFill>
                  <a:schemeClr val="bg1"/>
                </a:solidFill>
              </a:rPr>
              <a:t> + 6 </a:t>
            </a:r>
            <a:r>
              <a:rPr lang="ru-RU" sz="2800" b="1" dirty="0" smtClean="0">
                <a:solidFill>
                  <a:schemeClr val="bg1"/>
                </a:solidFill>
                <a:latin typeface="Cambria Math"/>
                <a:ea typeface="Cambria Math"/>
              </a:rPr>
              <a:t>&gt; 2 – 3х.</a:t>
            </a:r>
            <a:endParaRPr lang="uk-UA" sz="2800" b="1" dirty="0" smtClean="0">
              <a:solidFill>
                <a:schemeClr val="bg1"/>
              </a:solidFill>
            </a:endParaRPr>
          </a:p>
          <a:p>
            <a:endParaRPr lang="ru-RU" sz="2800" b="1" dirty="0" smtClean="0">
              <a:solidFill>
                <a:schemeClr val="bg1"/>
              </a:solidFill>
            </a:endParaRPr>
          </a:p>
          <a:p>
            <a:r>
              <a:rPr lang="uk-UA" sz="2800" b="1" dirty="0" smtClean="0">
                <a:solidFill>
                  <a:schemeClr val="bg1"/>
                </a:solidFill>
              </a:rPr>
              <a:t>6.  </a:t>
            </a:r>
            <a:r>
              <a:rPr lang="uk-UA" sz="2800" b="1" dirty="0" err="1" smtClean="0">
                <a:solidFill>
                  <a:schemeClr val="bg1"/>
                </a:solidFill>
              </a:rPr>
              <a:t>Розв’</a:t>
            </a:r>
            <a:r>
              <a:rPr lang="ru-RU" sz="2800" b="1" dirty="0" err="1" smtClean="0">
                <a:solidFill>
                  <a:schemeClr val="bg1"/>
                </a:solidFill>
              </a:rPr>
              <a:t>язати</a:t>
            </a:r>
            <a:r>
              <a:rPr lang="ru-RU" sz="2800" b="1" dirty="0" smtClean="0">
                <a:solidFill>
                  <a:schemeClr val="bg1"/>
                </a:solidFill>
              </a:rPr>
              <a:t> </a:t>
            </a:r>
            <a:r>
              <a:rPr lang="ru-RU" sz="2800" b="1" dirty="0" err="1" smtClean="0">
                <a:solidFill>
                  <a:schemeClr val="bg1"/>
                </a:solidFill>
              </a:rPr>
              <a:t>подвійні</a:t>
            </a:r>
            <a:r>
              <a:rPr lang="ru-RU" sz="2800" b="1" dirty="0" smtClean="0">
                <a:solidFill>
                  <a:schemeClr val="bg1"/>
                </a:solidFill>
              </a:rPr>
              <a:t> </a:t>
            </a:r>
            <a:r>
              <a:rPr lang="ru-RU" sz="2800" b="1" dirty="0" err="1" smtClean="0">
                <a:solidFill>
                  <a:schemeClr val="bg1"/>
                </a:solidFill>
              </a:rPr>
              <a:t>нерівності</a:t>
            </a:r>
            <a:r>
              <a:rPr lang="ru-RU" sz="2800" b="1" dirty="0" smtClean="0">
                <a:solidFill>
                  <a:schemeClr val="bg1"/>
                </a:solidFill>
              </a:rPr>
              <a:t>: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  <a:latin typeface="Cambria Math"/>
                <a:ea typeface="Cambria Math"/>
              </a:rPr>
              <a:t>𝑎</a:t>
            </a:r>
            <a:r>
              <a:rPr lang="en-US" sz="2800" b="1" dirty="0" smtClean="0">
                <a:solidFill>
                  <a:schemeClr val="bg1"/>
                </a:solidFill>
                <a:latin typeface="Cambria Math"/>
                <a:ea typeface="Cambria Math"/>
              </a:rPr>
              <a:t>)</a:t>
            </a:r>
            <a:r>
              <a:rPr lang="ru-RU" sz="2800" b="1" dirty="0" smtClean="0">
                <a:solidFill>
                  <a:schemeClr val="bg1"/>
                </a:solidFill>
              </a:rPr>
              <a:t>    </a:t>
            </a:r>
            <a:r>
              <a:rPr lang="en-US" sz="2800" b="1" dirty="0" smtClean="0">
                <a:solidFill>
                  <a:schemeClr val="bg1"/>
                </a:solidFill>
              </a:rPr>
              <a:t>-4 ≤ 2 – 4x ≤ -2</a:t>
            </a:r>
            <a:r>
              <a:rPr lang="ru-RU" sz="2800" b="1" dirty="0" smtClean="0">
                <a:solidFill>
                  <a:schemeClr val="bg1"/>
                </a:solidFill>
              </a:rPr>
              <a:t>;          б) 3 </a:t>
            </a:r>
            <a:r>
              <a:rPr lang="ru-RU" sz="2800" b="1" dirty="0" smtClean="0">
                <a:solidFill>
                  <a:schemeClr val="bg1"/>
                </a:solidFill>
                <a:latin typeface="Cambria Math"/>
                <a:ea typeface="Cambria Math"/>
              </a:rPr>
              <a:t>&lt;- </a:t>
            </a:r>
            <a:r>
              <a:rPr lang="ru-RU" sz="2800" b="1" dirty="0" err="1" smtClean="0">
                <a:solidFill>
                  <a:schemeClr val="bg1"/>
                </a:solidFill>
                <a:latin typeface="Cambria Math"/>
                <a:ea typeface="Cambria Math"/>
              </a:rPr>
              <a:t>х</a:t>
            </a:r>
            <a:r>
              <a:rPr lang="ru-RU" sz="2800" b="1" dirty="0" smtClean="0">
                <a:solidFill>
                  <a:schemeClr val="bg1"/>
                </a:solidFill>
                <a:latin typeface="Cambria Math"/>
                <a:ea typeface="Cambria Math"/>
              </a:rPr>
              <a:t>/5 + 1 ≤ 7.</a:t>
            </a:r>
            <a:endParaRPr lang="uk-UA" sz="2800" b="1" dirty="0" smtClean="0">
              <a:solidFill>
                <a:schemeClr val="bg1"/>
              </a:solidFill>
            </a:endParaRPr>
          </a:p>
          <a:p>
            <a:endParaRPr lang="uk-UA" sz="2800" b="1" dirty="0" smtClean="0">
              <a:solidFill>
                <a:schemeClr val="bg1"/>
              </a:solidFill>
            </a:endParaRPr>
          </a:p>
          <a:p>
            <a:r>
              <a:rPr lang="uk-UA" sz="2800" b="1" dirty="0" smtClean="0">
                <a:solidFill>
                  <a:schemeClr val="bg1"/>
                </a:solidFill>
              </a:rPr>
              <a:t>7.  </a:t>
            </a:r>
            <a:r>
              <a:rPr lang="uk-UA" sz="2800" b="1" dirty="0" err="1" smtClean="0">
                <a:solidFill>
                  <a:schemeClr val="bg1"/>
                </a:solidFill>
              </a:rPr>
              <a:t>Розв’</a:t>
            </a:r>
            <a:r>
              <a:rPr lang="ru-RU" sz="2800" b="1" dirty="0" err="1" smtClean="0">
                <a:solidFill>
                  <a:schemeClr val="bg1"/>
                </a:solidFill>
              </a:rPr>
              <a:t>язати</a:t>
            </a:r>
            <a:r>
              <a:rPr lang="ru-RU" sz="2800" b="1" dirty="0" smtClean="0">
                <a:solidFill>
                  <a:schemeClr val="bg1"/>
                </a:solidFill>
              </a:rPr>
              <a:t> </a:t>
            </a:r>
            <a:r>
              <a:rPr lang="ru-RU" sz="2800" b="1" dirty="0" err="1" smtClean="0">
                <a:solidFill>
                  <a:schemeClr val="bg1"/>
                </a:solidFill>
              </a:rPr>
              <a:t>нерівності</a:t>
            </a:r>
            <a:r>
              <a:rPr lang="ru-RU" sz="2800" b="1" dirty="0" smtClean="0">
                <a:solidFill>
                  <a:schemeClr val="bg1"/>
                </a:solidFill>
              </a:rPr>
              <a:t> </a:t>
            </a:r>
            <a:r>
              <a:rPr lang="ru-RU" sz="2800" b="1" dirty="0" err="1" smtClean="0">
                <a:solidFill>
                  <a:schemeClr val="bg1"/>
                </a:solidFill>
              </a:rPr>
              <a:t>з</a:t>
            </a:r>
            <a:r>
              <a:rPr lang="ru-RU" sz="2800" b="1" dirty="0" smtClean="0">
                <a:solidFill>
                  <a:schemeClr val="bg1"/>
                </a:solidFill>
              </a:rPr>
              <a:t> модулем:</a:t>
            </a:r>
          </a:p>
          <a:p>
            <a:r>
              <a:rPr lang="uk-UA" sz="2800" b="1" dirty="0" smtClean="0">
                <a:solidFill>
                  <a:schemeClr val="bg1"/>
                </a:solidFill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  <a:latin typeface="Cambria Math"/>
                <a:ea typeface="Cambria Math"/>
              </a:rPr>
              <a:t>𝑎</a:t>
            </a:r>
            <a:r>
              <a:rPr lang="en-US" sz="2800" b="1" dirty="0" smtClean="0">
                <a:solidFill>
                  <a:schemeClr val="bg1"/>
                </a:solidFill>
                <a:latin typeface="Cambria Math"/>
                <a:ea typeface="Cambria Math"/>
              </a:rPr>
              <a:t>)</a:t>
            </a:r>
            <a:r>
              <a:rPr lang="uk-UA" sz="2800" b="1" dirty="0" smtClean="0">
                <a:solidFill>
                  <a:schemeClr val="bg1"/>
                </a:solidFill>
              </a:rPr>
              <a:t>  </a:t>
            </a:r>
            <a:r>
              <a:rPr lang="en-US" sz="2800" b="1" dirty="0" smtClean="0">
                <a:solidFill>
                  <a:schemeClr val="bg1"/>
                </a:solidFill>
              </a:rPr>
              <a:t>| 3x – 15 | &gt; 9</a:t>
            </a:r>
            <a:r>
              <a:rPr lang="ru-RU" sz="2800" b="1" dirty="0" smtClean="0">
                <a:solidFill>
                  <a:schemeClr val="bg1"/>
                </a:solidFill>
              </a:rPr>
              <a:t>;             </a:t>
            </a:r>
            <a:r>
              <a:rPr lang="en-US" sz="2800" b="1" dirty="0" smtClean="0">
                <a:solidFill>
                  <a:schemeClr val="bg1"/>
                </a:solidFill>
              </a:rPr>
              <a:t>  </a:t>
            </a:r>
            <a:r>
              <a:rPr lang="ru-RU" sz="2800" b="1" dirty="0" smtClean="0">
                <a:solidFill>
                  <a:schemeClr val="bg1"/>
                </a:solidFill>
              </a:rPr>
              <a:t>б) </a:t>
            </a:r>
            <a:r>
              <a:rPr lang="en-US" sz="2800" b="1" dirty="0" smtClean="0">
                <a:solidFill>
                  <a:schemeClr val="bg1"/>
                </a:solidFill>
              </a:rPr>
              <a:t> |3x – 15| </a:t>
            </a:r>
            <a:r>
              <a:rPr lang="en-US" sz="2800" b="1" dirty="0" smtClean="0">
                <a:solidFill>
                  <a:schemeClr val="bg1"/>
                </a:solidFill>
                <a:latin typeface="Cambria Math"/>
                <a:ea typeface="Cambria Math"/>
              </a:rPr>
              <a:t>&gt; 9.</a:t>
            </a:r>
            <a:endParaRPr lang="ru-RU" sz="2800" b="1" dirty="0" smtClean="0">
              <a:solidFill>
                <a:schemeClr val="bg1"/>
              </a:solidFill>
            </a:endParaRPr>
          </a:p>
          <a:p>
            <a:endParaRPr lang="uk-UA" sz="2800" b="1" dirty="0" smtClean="0">
              <a:solidFill>
                <a:schemeClr val="bg1"/>
              </a:solidFill>
            </a:endParaRPr>
          </a:p>
          <a:p>
            <a:r>
              <a:rPr lang="uk-UA" sz="2800" b="1" dirty="0" smtClean="0">
                <a:solidFill>
                  <a:schemeClr val="bg1"/>
                </a:solidFill>
              </a:rPr>
              <a:t>         </a:t>
            </a:r>
            <a:endParaRPr lang="ru-RU" sz="2800" b="1" dirty="0" smtClean="0">
              <a:solidFill>
                <a:schemeClr val="bg1"/>
              </a:solidFill>
            </a:endParaRPr>
          </a:p>
          <a:p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5" name="Левая фигурная скобка 4"/>
          <p:cNvSpPr/>
          <p:nvPr/>
        </p:nvSpPr>
        <p:spPr>
          <a:xfrm>
            <a:off x="1043608" y="2060848"/>
            <a:ext cx="214314" cy="107157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http://shkola.ostriv.in.ua/images/publications/4/11913/134338388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4429132"/>
            <a:ext cx="214314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4" cstate="print"/>
          <a:srcRect l="38191" r="4523"/>
          <a:stretch>
            <a:fillRect/>
          </a:stretch>
        </p:blipFill>
        <p:spPr bwMode="auto">
          <a:xfrm>
            <a:off x="8143900" y="1857364"/>
            <a:ext cx="571504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Левая фигурная скобка 7"/>
          <p:cNvSpPr/>
          <p:nvPr/>
        </p:nvSpPr>
        <p:spPr>
          <a:xfrm>
            <a:off x="4644008" y="2060848"/>
            <a:ext cx="214314" cy="107157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1269</TotalTime>
  <Words>992</Words>
  <Application>Microsoft Office PowerPoint</Application>
  <PresentationFormat>Экран (4:3)</PresentationFormat>
  <Paragraphs>204</Paragraphs>
  <Slides>18</Slides>
  <Notes>0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Поток</vt:lpstr>
      <vt:lpstr>Слайд</vt:lpstr>
      <vt:lpstr> </vt:lpstr>
      <vt:lpstr>Слайд 2</vt:lpstr>
      <vt:lpstr>A)  Властивості подвійних нерівностей </vt:lpstr>
      <vt:lpstr>   Б)  Закінчити думку </vt:lpstr>
      <vt:lpstr>             А) Вправи на повторення.  1. (Усно).Чи є число 2 розв’язком системи:  а)      2х&gt;3,                  б)      х ≥-4,          х &lt; 4 ;                             5х&lt;12 ?          2.   Зобразити проміжки на координатній    прямій та записати їх переріз:        а) [-2; 4) і  [0; 6];           б) [-6; 5]  і  (-3; 2);                 в) (- ∞; 4) і [0; + ∞).    </vt:lpstr>
      <vt:lpstr>   3.  Знайди помилки </vt:lpstr>
      <vt:lpstr>Правильна відповідь</vt:lpstr>
      <vt:lpstr>  4. Показати на числовій прямій розв’язки даних систем </vt:lpstr>
      <vt:lpstr>Б) Вправи на відпрацювання практичних навичок.   </vt:lpstr>
      <vt:lpstr>8. Знайти область допустимих значень змінної у виразі:    √х-1  + 1/ √7-х + 1/(х2 – 4) .  </vt:lpstr>
      <vt:lpstr> 9.  Доведення нерівностей </vt:lpstr>
      <vt:lpstr>      Зарядка для очей</vt:lpstr>
      <vt:lpstr>10. Завдання від улюбленого героя </vt:lpstr>
      <vt:lpstr>11.   Запишіть систему нерівностей, якщо:</vt:lpstr>
      <vt:lpstr>  12.    Додаткові завдання:   а) при яких значеннях  𝑎  рівняння  𝑎х2 - 2х – 8 = 0  не має коренів?  б) довести нерівність          (𝑎 + 1)(𝑏 + 4)(𝑎 +𝑏)≥16𝑎𝑏,          якщо 𝑎≥0 і 𝑏≥0.   </vt:lpstr>
      <vt:lpstr>                                        В)    Тест - контроль  1. Установити відповідність між     системами нерівностей (1-4) та    множинами їх розв’язків (А-Д)</vt:lpstr>
      <vt:lpstr>2.    Розв’язати нерівність  2&lt;х – 7 ≤5. </vt:lpstr>
      <vt:lpstr>Домашнє завдання.             Підручник О. С. Істер        Виконати      №234,    №236 (1; 3),  №239,   №242,   №258.         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TEST</dc:creator>
  <cp:lastModifiedBy>TEST</cp:lastModifiedBy>
  <cp:revision>197</cp:revision>
  <dcterms:created xsi:type="dcterms:W3CDTF">2014-11-15T22:34:17Z</dcterms:created>
  <dcterms:modified xsi:type="dcterms:W3CDTF">2018-01-28T10:17:52Z</dcterms:modified>
</cp:coreProperties>
</file>