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19"/>
  </p:notesMasterIdLst>
  <p:handoutMasterIdLst>
    <p:handoutMasterId r:id="rId20"/>
  </p:handoutMasterIdLst>
  <p:sldIdLst>
    <p:sldId id="256" r:id="rId2"/>
    <p:sldId id="257" r:id="rId3"/>
    <p:sldId id="258" r:id="rId4"/>
    <p:sldId id="272" r:id="rId5"/>
    <p:sldId id="260" r:id="rId6"/>
    <p:sldId id="259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678" autoAdjust="0"/>
  </p:normalViewPr>
  <p:slideViewPr>
    <p:cSldViewPr>
      <p:cViewPr>
        <p:scale>
          <a:sx n="80" d="100"/>
          <a:sy n="80" d="100"/>
        </p:scale>
        <p:origin x="-724" y="136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4008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8485CF-2B7B-4BAF-9068-B022917A2E60}" type="datetimeFigureOut">
              <a:rPr lang="ru-RU" smtClean="0"/>
              <a:t>28.01.2018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5F7A34-C2B8-4CF1-8DC0-5256F29079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27732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B191F3-8279-48C0-8DA8-8965DA8A5567}" type="datetimeFigureOut">
              <a:rPr lang="ru-RU" smtClean="0"/>
              <a:t>28.01.2018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907225-91CD-4FCE-A8E4-B464F8483A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60126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143125" y="685800"/>
            <a:ext cx="257175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907225-91CD-4FCE-A8E4-B464F8483A85}" type="slidenum">
              <a:rPr lang="ru-RU" smtClean="0"/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894080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6743700" y="4064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6858000" cy="3352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09728" y="8522209"/>
            <a:ext cx="6624828" cy="412751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028700" y="3759200"/>
            <a:ext cx="4800600" cy="23368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5185B-6DF1-4847-9EEB-B0066E68E8E0}" type="datetimeFigureOut">
              <a:rPr lang="ru-RU" smtClean="0"/>
              <a:t>28.01.2018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16586" y="3226816"/>
            <a:ext cx="6624828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14300" y="203200"/>
            <a:ext cx="6624828" cy="872947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3200400" y="2820416"/>
            <a:ext cx="457200" cy="8128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3271266" y="2946400"/>
            <a:ext cx="315468" cy="560832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3257550" y="2932601"/>
            <a:ext cx="342900" cy="58843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1F0B834-23C5-4BCD-9606-0D2F5C3CE952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14350" y="508000"/>
            <a:ext cx="5829300" cy="23368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5185B-6DF1-4847-9EEB-B0066E68E8E0}" type="datetimeFigureOut">
              <a:rPr lang="ru-RU" smtClean="0"/>
              <a:t>28.01.2018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3271266" y="1368497"/>
            <a:ext cx="342900" cy="588433"/>
          </a:xfrm>
        </p:spPr>
        <p:txBody>
          <a:bodyPr/>
          <a:lstStyle/>
          <a:p>
            <a:fld id="{31F0B834-23C5-4BCD-9606-0D2F5C3CE952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226314" y="2036064"/>
            <a:ext cx="6377940" cy="6096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894080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6743700" y="2540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14300" y="3048000"/>
            <a:ext cx="6624828" cy="406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16586" y="189803"/>
            <a:ext cx="6624828" cy="2852928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26319" y="3657601"/>
            <a:ext cx="4860131" cy="2230967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09728" y="8522209"/>
            <a:ext cx="6624828" cy="412751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14300" y="203200"/>
            <a:ext cx="6624828" cy="872947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5185B-6DF1-4847-9EEB-B0066E68E8E0}" type="datetimeFigureOut">
              <a:rPr lang="ru-RU" smtClean="0"/>
              <a:t>28.01.2018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14300" y="3251200"/>
            <a:ext cx="6624828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3200400" y="2820416"/>
            <a:ext cx="457200" cy="8128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3271266" y="2946400"/>
            <a:ext cx="315468" cy="560832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3257550" y="2932601"/>
            <a:ext cx="342900" cy="58843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1F0B834-23C5-4BCD-9606-0D2F5C3CE952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711200"/>
            <a:ext cx="5829300" cy="2032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314" y="304800"/>
            <a:ext cx="6400800" cy="1011936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343400" y="8546592"/>
            <a:ext cx="2283714" cy="487680"/>
          </a:xfrm>
        </p:spPr>
        <p:txBody>
          <a:bodyPr/>
          <a:lstStyle/>
          <a:p>
            <a:fld id="{B0F5185B-6DF1-4847-9EEB-B0066E68E8E0}" type="datetimeFigureOut">
              <a:rPr lang="ru-RU" smtClean="0"/>
              <a:t>28.01.2018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0B834-23C5-4BCD-9606-0D2F5C3CE952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3422310" y="2100870"/>
            <a:ext cx="6691" cy="6426076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бъект 9"/>
          <p:cNvSpPr>
            <a:spLocks noGrp="1"/>
          </p:cNvSpPr>
          <p:nvPr>
            <p:ph sz="half" idx="1"/>
          </p:nvPr>
        </p:nvSpPr>
        <p:spPr>
          <a:xfrm>
            <a:off x="226314" y="1828800"/>
            <a:ext cx="3028950" cy="6242304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Объект 11"/>
          <p:cNvSpPr>
            <a:spLocks noGrp="1"/>
          </p:cNvSpPr>
          <p:nvPr>
            <p:ph sz="half" idx="2"/>
          </p:nvPr>
        </p:nvSpPr>
        <p:spPr>
          <a:xfrm>
            <a:off x="3600450" y="1828800"/>
            <a:ext cx="3028950" cy="6242304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3429000" y="2933700"/>
            <a:ext cx="0" cy="5583936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6858000" cy="1930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894080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674370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14300" y="1828800"/>
            <a:ext cx="6624828" cy="12192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09442" y="8522208"/>
            <a:ext cx="6624828" cy="414528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6314" y="2032000"/>
            <a:ext cx="3030141" cy="977299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3593498" y="2032000"/>
            <a:ext cx="3031331" cy="97536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5185B-6DF1-4847-9EEB-B0066E68E8E0}" type="datetimeFigureOut">
              <a:rPr lang="ru-RU" smtClean="0"/>
              <a:t>28.01.2018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228600" y="8546592"/>
            <a:ext cx="2686050" cy="48768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14300" y="1706880"/>
            <a:ext cx="6624828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14300" y="207264"/>
            <a:ext cx="6624828" cy="872947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Объект 23"/>
          <p:cNvSpPr>
            <a:spLocks noGrp="1"/>
          </p:cNvSpPr>
          <p:nvPr>
            <p:ph sz="quarter" idx="2"/>
          </p:nvPr>
        </p:nvSpPr>
        <p:spPr>
          <a:xfrm>
            <a:off x="226314" y="3295178"/>
            <a:ext cx="3031236" cy="5091205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Объект 25"/>
          <p:cNvSpPr>
            <a:spLocks noGrp="1"/>
          </p:cNvSpPr>
          <p:nvPr>
            <p:ph sz="quarter" idx="4"/>
          </p:nvPr>
        </p:nvSpPr>
        <p:spPr>
          <a:xfrm>
            <a:off x="3600450" y="3295177"/>
            <a:ext cx="3028950" cy="5096256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3200400" y="1274715"/>
            <a:ext cx="457200" cy="8128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3271266" y="1400699"/>
            <a:ext cx="315468" cy="560832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3257550" y="1389889"/>
            <a:ext cx="342900" cy="588433"/>
          </a:xfrm>
        </p:spPr>
        <p:txBody>
          <a:bodyPr/>
          <a:lstStyle>
            <a:lvl1pPr algn="ctr">
              <a:defRPr/>
            </a:lvl1pPr>
          </a:lstStyle>
          <a:p>
            <a:fld id="{31F0B834-23C5-4BCD-9606-0D2F5C3CE952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5185B-6DF1-4847-9EEB-B0066E68E8E0}" type="datetimeFigureOut">
              <a:rPr lang="ru-RU" smtClean="0"/>
              <a:t>28.01.2018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3257550" y="1381361"/>
            <a:ext cx="342900" cy="588433"/>
          </a:xfrm>
        </p:spPr>
        <p:txBody>
          <a:bodyPr/>
          <a:lstStyle/>
          <a:p>
            <a:fld id="{31F0B834-23C5-4BCD-9606-0D2F5C3CE9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894080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6858000" cy="207264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674370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09728" y="8522209"/>
            <a:ext cx="6624828" cy="412751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14300" y="211328"/>
            <a:ext cx="6624828" cy="872947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5185B-6DF1-4847-9EEB-B0066E68E8E0}" type="datetimeFigureOut">
              <a:rPr lang="ru-RU" smtClean="0"/>
              <a:t>28.01.2018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3200400" y="8432800"/>
            <a:ext cx="457200" cy="588432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1F0B834-23C5-4BCD-9606-0D2F5C3CE95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14300" y="203200"/>
            <a:ext cx="6624828" cy="4064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894080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674370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6858000" cy="158496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14300" y="812800"/>
            <a:ext cx="2057400" cy="78232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50" y="1219200"/>
            <a:ext cx="1771650" cy="13208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285750" y="2641601"/>
            <a:ext cx="1771650" cy="5526617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14300" y="203200"/>
            <a:ext cx="6624828" cy="872947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14300" y="711200"/>
            <a:ext cx="6624828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Объект 19"/>
          <p:cNvSpPr>
            <a:spLocks noGrp="1"/>
          </p:cNvSpPr>
          <p:nvPr>
            <p:ph sz="quarter" idx="1"/>
          </p:nvPr>
        </p:nvSpPr>
        <p:spPr>
          <a:xfrm>
            <a:off x="2343150" y="914400"/>
            <a:ext cx="4229100" cy="7213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971550" y="304800"/>
            <a:ext cx="457200" cy="8128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042416" y="430784"/>
            <a:ext cx="315468" cy="560832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28700" y="416985"/>
            <a:ext cx="342900" cy="58843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1F0B834-23C5-4BCD-9606-0D2F5C3CE952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12014" y="8517847"/>
            <a:ext cx="6624828" cy="412751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5185B-6DF1-4847-9EEB-B0066E68E8E0}" type="datetimeFigureOut">
              <a:rPr lang="ru-RU" smtClean="0"/>
              <a:t>28.01.2018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226314" y="8547797"/>
            <a:ext cx="2537460" cy="48768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14300" y="711200"/>
            <a:ext cx="6624828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894080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674370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14300" y="203200"/>
            <a:ext cx="6624828" cy="40233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14300" y="812800"/>
            <a:ext cx="2057400" cy="78232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14300" y="207264"/>
            <a:ext cx="6624828" cy="872947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971550" y="304800"/>
            <a:ext cx="457200" cy="8128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042416" y="430784"/>
            <a:ext cx="315468" cy="560832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28700" y="416985"/>
            <a:ext cx="342900" cy="588433"/>
          </a:xfrm>
        </p:spPr>
        <p:txBody>
          <a:bodyPr/>
          <a:lstStyle/>
          <a:p>
            <a:fld id="{31F0B834-23C5-4BCD-9606-0D2F5C3CE952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50281" y="6705600"/>
            <a:ext cx="4400550" cy="16256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50281" y="812800"/>
            <a:ext cx="4400550" cy="56896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85750" y="1320800"/>
            <a:ext cx="1828800" cy="70104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12014" y="8517847"/>
            <a:ext cx="6624828" cy="412751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341114" y="8539979"/>
            <a:ext cx="2283714" cy="487680"/>
          </a:xfrm>
        </p:spPr>
        <p:txBody>
          <a:bodyPr/>
          <a:lstStyle/>
          <a:p>
            <a:fld id="{B0F5185B-6DF1-4847-9EEB-B0066E68E8E0}" type="datetimeFigureOut">
              <a:rPr lang="ru-RU" smtClean="0"/>
              <a:t>28.01.2018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226314" y="8547797"/>
            <a:ext cx="2688336" cy="48768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5185B-6DF1-4847-9EEB-B0066E68E8E0}" type="datetimeFigureOut">
              <a:rPr lang="ru-RU" smtClean="0"/>
              <a:t>28.01.2018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0B834-23C5-4BCD-9606-0D2F5C3CE952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894080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5257800" y="0"/>
            <a:ext cx="16002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6858000" cy="207264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09728" y="8522209"/>
            <a:ext cx="6624828" cy="412751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14300" y="207264"/>
            <a:ext cx="6624828" cy="872947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1194816" y="4370832"/>
            <a:ext cx="8327136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5129784" y="3901017"/>
            <a:ext cx="457200" cy="8128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5200650" y="4027001"/>
            <a:ext cx="315468" cy="560832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5186934" y="4013202"/>
            <a:ext cx="342900" cy="588433"/>
          </a:xfrm>
        </p:spPr>
        <p:txBody>
          <a:bodyPr/>
          <a:lstStyle/>
          <a:p>
            <a:fld id="{31F0B834-23C5-4BCD-9606-0D2F5C3CE952}" type="slidenum">
              <a:rPr lang="ru-RU" smtClean="0"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28600" y="406400"/>
            <a:ext cx="4914900" cy="7761821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5185B-6DF1-4847-9EEB-B0066E68E8E0}" type="datetimeFigureOut">
              <a:rPr lang="ru-RU" smtClean="0"/>
              <a:t>28.01.2018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5543550" y="406402"/>
            <a:ext cx="1085850" cy="780203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8940800"/>
            <a:ext cx="6858000" cy="2032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1"/>
            <a:ext cx="6858000" cy="185782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6743700" y="0"/>
            <a:ext cx="114300" cy="9144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12014" y="8517847"/>
            <a:ext cx="6624828" cy="412751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343400" y="8539979"/>
            <a:ext cx="2283714" cy="48768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0F5185B-6DF1-4847-9EEB-B0066E68E8E0}" type="datetimeFigureOut">
              <a:rPr lang="ru-RU" smtClean="0"/>
              <a:t>28.01.2018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28600" y="8547797"/>
            <a:ext cx="2686050" cy="48768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14300" y="207264"/>
            <a:ext cx="6624828" cy="8729472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14300" y="1702324"/>
            <a:ext cx="6624828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3200400" y="1274715"/>
            <a:ext cx="457200" cy="8128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3271266" y="1400699"/>
            <a:ext cx="315468" cy="560832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3257550" y="1386900"/>
            <a:ext cx="342900" cy="588433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1F0B834-23C5-4BCD-9606-0D2F5C3CE952}" type="slidenum">
              <a:rPr lang="ru-RU" smtClean="0"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226314" y="304800"/>
            <a:ext cx="6400800" cy="1011936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26314" y="2032000"/>
            <a:ext cx="6400800" cy="613257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04664" y="2267744"/>
            <a:ext cx="6336704" cy="3120347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uk-UA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Узагальнюючий урок по темах:</a:t>
            </a:r>
          </a:p>
          <a:p>
            <a:pPr algn="ctr"/>
            <a:r>
              <a:rPr lang="uk-UA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Многогранники.</a:t>
            </a:r>
          </a:p>
          <a:p>
            <a:pPr algn="ctr"/>
            <a:r>
              <a:rPr lang="uk-UA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Тіла обертання.</a:t>
            </a:r>
          </a:p>
          <a:p>
            <a:pPr algn="ctr"/>
            <a:r>
              <a:rPr lang="uk-UA" sz="3600" b="1" dirty="0" smtClean="0">
                <a:solidFill>
                  <a:schemeClr val="bg2">
                    <a:lumMod val="2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Розв’язування задач професійної спрямованості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74694" y="7644341"/>
            <a:ext cx="545460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Підготувала:   </a:t>
            </a: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викладач математики           </a:t>
            </a:r>
            <a:r>
              <a:rPr lang="uk-UA" sz="2400" b="1" dirty="0" err="1">
                <a:latin typeface="Times New Roman" pitchFamily="18" charset="0"/>
                <a:cs typeface="Times New Roman" pitchFamily="18" charset="0"/>
              </a:rPr>
              <a:t>Дашко</a:t>
            </a: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 І.М.</a:t>
            </a:r>
          </a:p>
          <a:p>
            <a:pPr algn="ctr"/>
            <a:r>
              <a:rPr lang="uk-UA" sz="2400" smtClean="0"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uk-UA" sz="2400" b="1" smtClean="0">
                <a:latin typeface="Times New Roman" pitchFamily="18" charset="0"/>
                <a:cs typeface="Times New Roman" pitchFamily="18" charset="0"/>
              </a:rPr>
              <a:t>2018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6632" y="22913"/>
            <a:ext cx="66247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uk-UA" sz="3200" b="1" dirty="0" smtClean="0">
              <a:solidFill>
                <a:prstClr val="black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algn="ctr"/>
            <a:r>
              <a:rPr lang="uk-UA" sz="3200" b="1" dirty="0" err="1" smtClean="0">
                <a:solidFill>
                  <a:prstClr val="black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Зеленодольський</a:t>
            </a:r>
            <a:r>
              <a:rPr lang="uk-UA" sz="3200" b="1" dirty="0" smtClean="0">
                <a:solidFill>
                  <a:prstClr val="black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uk-UA" sz="3200" b="1" dirty="0">
                <a:solidFill>
                  <a:prstClr val="black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професійний ліцей</a:t>
            </a:r>
            <a:endParaRPr lang="ru-RU" sz="3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96" y="5850402"/>
            <a:ext cx="2596457" cy="1583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0836" y="5724128"/>
            <a:ext cx="1836204" cy="1836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256" y="899592"/>
            <a:ext cx="6436096" cy="7848872"/>
          </a:xfrm>
          <a:prstGeom prst="rect">
            <a:avLst/>
          </a:prstGeom>
          <a:noFill/>
          <a:ln w="63500" cmpd="dbl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6632" y="395536"/>
            <a:ext cx="6624736" cy="1152128"/>
          </a:xfrm>
          <a:ln>
            <a:noFill/>
          </a:ln>
        </p:spPr>
        <p:txBody>
          <a:bodyPr>
            <a:normAutofit fontScale="90000"/>
          </a:bodyPr>
          <a:lstStyle/>
          <a:p>
            <a:pPr marL="351790" algn="ctr"/>
            <a:r>
              <a:rPr lang="uk-UA" sz="4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Цілі   </a:t>
            </a:r>
            <a:r>
              <a:rPr lang="uk-UA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уроку: </a:t>
            </a:r>
            <a:r>
              <a:rPr lang="uk-UA" sz="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800" dirty="0">
                <a:latin typeface="Calibri"/>
                <a:ea typeface="Calibri"/>
                <a:cs typeface="Times New Roman"/>
              </a:rPr>
              <a:t/>
            </a:r>
            <a:br>
              <a:rPr lang="ru-RU" sz="800" dirty="0">
                <a:latin typeface="Calibri"/>
                <a:ea typeface="Calibri"/>
                <a:cs typeface="Times New Roman"/>
              </a:rPr>
            </a:br>
            <a:r>
              <a:rPr lang="ru-RU" sz="2000" dirty="0">
                <a:effectLst/>
                <a:latin typeface="Times New Roman"/>
                <a:ea typeface="Times New Roman"/>
              </a:rPr>
              <a:t/>
            </a:r>
            <a:br>
              <a:rPr lang="ru-RU" sz="2000" dirty="0">
                <a:effectLst/>
                <a:latin typeface="Times New Roman"/>
                <a:ea typeface="Times New Roman"/>
              </a:rPr>
            </a:b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"/>
          </p:nvPr>
        </p:nvSpPr>
        <p:spPr>
          <a:xfrm>
            <a:off x="260648" y="1187624"/>
            <a:ext cx="6480720" cy="7063227"/>
          </a:xfrm>
          <a:noFill/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Навчальна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marL="0" indent="0">
              <a:buNone/>
            </a:pP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повторити </a:t>
            </a:r>
            <a:r>
              <a:rPr lang="uk-UA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пройдений  матеріал,   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систематизувати набутті знання, підкреслити професійну спрямованість і міжпредметні зв’язки по темі, розглянути задачі практичного змісту.</a:t>
            </a:r>
          </a:p>
          <a:p>
            <a:pPr marL="0" indent="0">
              <a:buNone/>
            </a:pPr>
            <a:endParaRPr lang="uk-UA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uk-U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Розвиваюча: 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розвивати в учнів логічне мислення, уміння аналізувати навчальний матеріал, застосовувати набуті знання при виконанні практичних завдань.</a:t>
            </a:r>
          </a:p>
          <a:p>
            <a:pPr marL="0" indent="0">
              <a:buNone/>
            </a:pPr>
            <a:endParaRPr lang="uk-UA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uk-U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Виховна: 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виховувати в учнів працелюбність, інтерес до предмета, влучність міркувань.</a:t>
            </a:r>
            <a:r>
              <a:rPr lang="uk-U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</a:t>
            </a:r>
          </a:p>
          <a:p>
            <a:pPr marL="0" indent="0">
              <a:buNone/>
            </a:pPr>
            <a:r>
              <a:rPr lang="uk-UA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     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3489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solidFill>
                  <a:schemeClr val="tx1"/>
                </a:solidFill>
              </a:rPr>
              <a:t>Характеристика уроку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sz="quarter" idx="1"/>
          </p:nvPr>
        </p:nvSpPr>
        <p:spPr>
          <a:xfrm>
            <a:off x="228600" y="2072217"/>
            <a:ext cx="6515100" cy="682026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2600" b="1" dirty="0">
                <a:latin typeface="Times New Roman"/>
              </a:rPr>
              <a:t>Тип уроку; </a:t>
            </a:r>
            <a:endParaRPr lang="ru-RU" sz="2600" b="1" dirty="0" smtClean="0">
              <a:latin typeface="Times New Roman"/>
            </a:endParaRPr>
          </a:p>
          <a:p>
            <a:pPr marL="0" indent="0">
              <a:buNone/>
            </a:pPr>
            <a:r>
              <a:rPr lang="uk-UA" sz="2600" dirty="0" smtClean="0">
                <a:solidFill>
                  <a:srgbClr val="000000"/>
                </a:solidFill>
                <a:latin typeface="Times New Roman"/>
              </a:rPr>
              <a:t>узагальнююче </a:t>
            </a:r>
            <a:r>
              <a:rPr lang="uk-UA" sz="2600" dirty="0">
                <a:solidFill>
                  <a:srgbClr val="000000"/>
                </a:solidFill>
                <a:latin typeface="Times New Roman"/>
              </a:rPr>
              <a:t>повторення </a:t>
            </a:r>
            <a:endParaRPr lang="uk-UA" sz="2600" dirty="0" smtClean="0">
              <a:solidFill>
                <a:srgbClr val="000000"/>
              </a:solidFill>
              <a:latin typeface="Times New Roman"/>
            </a:endParaRPr>
          </a:p>
          <a:p>
            <a:pPr marL="0" indent="0">
              <a:buNone/>
            </a:pPr>
            <a:r>
              <a:rPr lang="ru-RU" sz="2600" b="1" dirty="0" err="1" smtClean="0">
                <a:solidFill>
                  <a:srgbClr val="332D51"/>
                </a:solidFill>
                <a:latin typeface="Times New Roman"/>
              </a:rPr>
              <a:t>Обладнання</a:t>
            </a:r>
            <a:r>
              <a:rPr lang="ru-RU" sz="2600" b="1" dirty="0">
                <a:solidFill>
                  <a:srgbClr val="332D51"/>
                </a:solidFill>
                <a:latin typeface="Times New Roman"/>
              </a:rPr>
              <a:t>; </a:t>
            </a:r>
            <a:endParaRPr lang="ru-RU" sz="2600" b="1" dirty="0" smtClean="0">
              <a:solidFill>
                <a:srgbClr val="332D51"/>
              </a:solidFill>
              <a:latin typeface="Times New Roman"/>
            </a:endParaRPr>
          </a:p>
          <a:p>
            <a:pPr>
              <a:buFont typeface="Wingdings" pitchFamily="2" charset="2"/>
              <a:buChar char="§"/>
            </a:pPr>
            <a:r>
              <a:rPr lang="ru-RU" sz="2600" dirty="0" err="1" smtClean="0">
                <a:solidFill>
                  <a:srgbClr val="000000"/>
                </a:solidFill>
                <a:latin typeface="Times New Roman"/>
              </a:rPr>
              <a:t>таблиці</a:t>
            </a:r>
            <a:r>
              <a:rPr lang="ru-RU" sz="2600" dirty="0">
                <a:solidFill>
                  <a:srgbClr val="000000"/>
                </a:solidFill>
                <a:latin typeface="Times New Roman"/>
              </a:rPr>
              <a:t>, </a:t>
            </a:r>
            <a:endParaRPr lang="ru-RU" sz="2600" dirty="0" smtClean="0">
              <a:solidFill>
                <a:srgbClr val="000000"/>
              </a:solidFill>
              <a:latin typeface="Times New Roman"/>
            </a:endParaRPr>
          </a:p>
          <a:p>
            <a:pPr>
              <a:buFont typeface="Wingdings" pitchFamily="2" charset="2"/>
              <a:buChar char="§"/>
            </a:pPr>
            <a:r>
              <a:rPr lang="ru-RU" sz="2600" dirty="0" err="1" smtClean="0">
                <a:solidFill>
                  <a:srgbClr val="000000"/>
                </a:solidFill>
                <a:latin typeface="Times New Roman"/>
              </a:rPr>
              <a:t>макети</a:t>
            </a:r>
            <a:r>
              <a:rPr lang="ru-RU" sz="2600" dirty="0" smtClean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sz="2600" dirty="0" err="1">
                <a:solidFill>
                  <a:srgbClr val="000000"/>
                </a:solidFill>
                <a:latin typeface="Times New Roman"/>
              </a:rPr>
              <a:t>тіл</a:t>
            </a:r>
            <a:r>
              <a:rPr lang="ru-RU" sz="2600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latin typeface="Times New Roman"/>
              </a:rPr>
              <a:t>обертання</a:t>
            </a:r>
            <a:r>
              <a:rPr lang="ru-RU" sz="2600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sz="2600" dirty="0" smtClean="0">
                <a:solidFill>
                  <a:srgbClr val="000000"/>
                </a:solidFill>
                <a:latin typeface="Times New Roman"/>
              </a:rPr>
              <a:t>і </a:t>
            </a:r>
            <a:r>
              <a:rPr lang="ru-RU" sz="2600" dirty="0" err="1" smtClean="0">
                <a:solidFill>
                  <a:srgbClr val="000000"/>
                </a:solidFill>
                <a:latin typeface="Times New Roman"/>
              </a:rPr>
              <a:t>многогранників</a:t>
            </a:r>
            <a:endParaRPr lang="ru-RU" sz="2600" dirty="0" smtClean="0">
              <a:solidFill>
                <a:srgbClr val="000000"/>
              </a:solidFill>
              <a:latin typeface="Times New Roman"/>
            </a:endParaRPr>
          </a:p>
          <a:p>
            <a:pPr>
              <a:buFont typeface="Wingdings" pitchFamily="2" charset="2"/>
              <a:buChar char="§"/>
            </a:pPr>
            <a:r>
              <a:rPr lang="ru-RU" sz="2600" dirty="0" err="1" smtClean="0">
                <a:solidFill>
                  <a:srgbClr val="000000"/>
                </a:solidFill>
                <a:latin typeface="Times New Roman"/>
              </a:rPr>
              <a:t>картки</a:t>
            </a:r>
            <a:r>
              <a:rPr lang="ru-RU" sz="2600" dirty="0" smtClean="0">
                <a:solidFill>
                  <a:srgbClr val="000000"/>
                </a:solidFill>
                <a:latin typeface="Times New Roman"/>
              </a:rPr>
              <a:t> – </a:t>
            </a:r>
            <a:r>
              <a:rPr lang="ru-RU" sz="2600" dirty="0" err="1" smtClean="0">
                <a:solidFill>
                  <a:srgbClr val="000000"/>
                </a:solidFill>
                <a:latin typeface="Times New Roman"/>
              </a:rPr>
              <a:t>завдання</a:t>
            </a:r>
            <a:r>
              <a:rPr lang="ru-RU" sz="2600" dirty="0" smtClean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latin typeface="Times New Roman"/>
              </a:rPr>
              <a:t>професійної</a:t>
            </a:r>
            <a:r>
              <a:rPr lang="ru-RU" sz="2600" dirty="0" smtClean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sz="2600" dirty="0" err="1" smtClean="0">
                <a:solidFill>
                  <a:srgbClr val="000000"/>
                </a:solidFill>
                <a:latin typeface="Times New Roman"/>
              </a:rPr>
              <a:t>спрямованості</a:t>
            </a:r>
            <a:endParaRPr lang="ru-RU" sz="2600" dirty="0" smtClean="0">
              <a:solidFill>
                <a:srgbClr val="000000"/>
              </a:solidFill>
              <a:latin typeface="Times New Roman"/>
            </a:endParaRPr>
          </a:p>
          <a:p>
            <a:pPr>
              <a:buFont typeface="Wingdings" pitchFamily="2" charset="2"/>
              <a:buChar char="§"/>
            </a:pPr>
            <a:r>
              <a:rPr lang="uk-UA" sz="2600" dirty="0" smtClean="0">
                <a:solidFill>
                  <a:srgbClr val="000000"/>
                </a:solidFill>
                <a:latin typeface="Times New Roman"/>
              </a:rPr>
              <a:t>методична розробка « Задачі практичного змісту»</a:t>
            </a:r>
          </a:p>
          <a:p>
            <a:pPr>
              <a:buFont typeface="Wingdings" pitchFamily="2" charset="2"/>
              <a:buChar char="§"/>
            </a:pPr>
            <a:r>
              <a:rPr lang="uk-UA" sz="2600" dirty="0">
                <a:solidFill>
                  <a:srgbClr val="000000"/>
                </a:solidFill>
                <a:latin typeface="Times New Roman"/>
              </a:rPr>
              <a:t>методична розробка </a:t>
            </a:r>
            <a:r>
              <a:rPr lang="uk-UA" sz="2600" dirty="0" smtClean="0">
                <a:solidFill>
                  <a:srgbClr val="000000"/>
                </a:solidFill>
                <a:latin typeface="Times New Roman"/>
              </a:rPr>
              <a:t>«Профес</a:t>
            </a:r>
            <a:r>
              <a:rPr lang="uk-UA" sz="2600" dirty="0">
                <a:solidFill>
                  <a:srgbClr val="000000"/>
                </a:solidFill>
                <a:latin typeface="Times New Roman"/>
              </a:rPr>
              <a:t>і</a:t>
            </a:r>
            <a:r>
              <a:rPr lang="uk-UA" sz="2600" dirty="0" smtClean="0">
                <a:solidFill>
                  <a:srgbClr val="000000"/>
                </a:solidFill>
                <a:latin typeface="Times New Roman"/>
              </a:rPr>
              <a:t>йна спрямованість у викладанні математики</a:t>
            </a:r>
            <a:r>
              <a:rPr lang="uk-UA" sz="3600" dirty="0" smtClean="0">
                <a:solidFill>
                  <a:srgbClr val="000000"/>
                </a:solidFill>
                <a:latin typeface="Times New Roman"/>
              </a:rPr>
              <a:t>»</a:t>
            </a:r>
          </a:p>
          <a:p>
            <a:pPr marL="0" indent="0">
              <a:buNone/>
            </a:pPr>
            <a:r>
              <a:rPr lang="uk-UA" sz="2600" b="1" dirty="0" smtClean="0">
                <a:solidFill>
                  <a:srgbClr val="000000"/>
                </a:solidFill>
                <a:latin typeface="Times New Roman"/>
              </a:rPr>
              <a:t>Форми проведення:</a:t>
            </a:r>
          </a:p>
          <a:p>
            <a:pPr>
              <a:buFont typeface="Wingdings" pitchFamily="2" charset="2"/>
              <a:buChar char="§"/>
            </a:pPr>
            <a:r>
              <a:rPr lang="uk-UA" sz="2600" dirty="0" smtClean="0">
                <a:solidFill>
                  <a:srgbClr val="000000"/>
                </a:solidFill>
                <a:latin typeface="Times New Roman"/>
              </a:rPr>
              <a:t>групова робота</a:t>
            </a:r>
          </a:p>
          <a:p>
            <a:pPr>
              <a:buFont typeface="Wingdings" pitchFamily="2" charset="2"/>
              <a:buChar char="§"/>
            </a:pPr>
            <a:r>
              <a:rPr lang="uk-UA" sz="2600" dirty="0" smtClean="0">
                <a:solidFill>
                  <a:srgbClr val="000000"/>
                </a:solidFill>
                <a:latin typeface="Times New Roman"/>
              </a:rPr>
              <a:t>презентація практичних робіт (макетів геометричних фігур, задач професійної спрямованості), математична вікторина, доповіді учнів.</a:t>
            </a:r>
            <a:endParaRPr lang="ru-RU" sz="2600" dirty="0">
              <a:solidFill>
                <a:srgbClr val="000000"/>
              </a:solidFill>
              <a:latin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722741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8640" y="539552"/>
            <a:ext cx="6400800" cy="1011936"/>
          </a:xfrm>
        </p:spPr>
        <p:txBody>
          <a:bodyPr>
            <a:noAutofit/>
          </a:bodyPr>
          <a:lstStyle/>
          <a:p>
            <a:pPr lvl="0">
              <a:spcBef>
                <a:spcPct val="20000"/>
              </a:spcBef>
            </a:pPr>
            <a:r>
              <a:rPr lang="ru-RU" sz="3600" b="1" dirty="0" smtClean="0">
                <a:solidFill>
                  <a:srgbClr val="332D51"/>
                </a:solidFill>
                <a:latin typeface="Times New Roman"/>
                <a:ea typeface="+mn-ea"/>
                <a:cs typeface="+mn-cs"/>
              </a:rPr>
              <a:t/>
            </a:r>
            <a:br>
              <a:rPr lang="ru-RU" sz="3600" b="1" dirty="0" smtClean="0">
                <a:solidFill>
                  <a:srgbClr val="332D51"/>
                </a:solidFill>
                <a:latin typeface="Times New Roman"/>
                <a:ea typeface="+mn-ea"/>
                <a:cs typeface="+mn-cs"/>
              </a:rPr>
            </a:br>
            <a:r>
              <a:rPr lang="ru-RU" sz="3600" b="1" dirty="0">
                <a:solidFill>
                  <a:srgbClr val="332D51"/>
                </a:solidFill>
                <a:latin typeface="Times New Roman"/>
                <a:ea typeface="+mn-ea"/>
                <a:cs typeface="+mn-cs"/>
              </a:rPr>
              <a:t/>
            </a:r>
            <a:br>
              <a:rPr lang="ru-RU" sz="3600" b="1" dirty="0">
                <a:solidFill>
                  <a:srgbClr val="332D51"/>
                </a:solidFill>
                <a:latin typeface="Times New Roman"/>
                <a:ea typeface="+mn-ea"/>
                <a:cs typeface="+mn-cs"/>
              </a:rPr>
            </a:br>
            <a:r>
              <a:rPr lang="ru-RU" sz="3600" b="1" dirty="0" err="1" smtClean="0">
                <a:solidFill>
                  <a:srgbClr val="332D51"/>
                </a:solidFill>
                <a:latin typeface="Times New Roman"/>
                <a:ea typeface="+mn-ea"/>
                <a:cs typeface="+mn-cs"/>
              </a:rPr>
              <a:t>Хід</a:t>
            </a:r>
            <a:r>
              <a:rPr lang="ru-RU" sz="3600" dirty="0" smtClean="0">
                <a:solidFill>
                  <a:srgbClr val="332D51"/>
                </a:solidFill>
                <a:latin typeface="Times New Roman"/>
                <a:ea typeface="+mn-ea"/>
                <a:cs typeface="+mn-cs"/>
              </a:rPr>
              <a:t> </a:t>
            </a:r>
            <a:r>
              <a:rPr lang="ru-RU" sz="3600" b="1" dirty="0" smtClean="0">
                <a:solidFill>
                  <a:srgbClr val="332D51"/>
                </a:solidFill>
                <a:latin typeface="Times New Roman"/>
                <a:ea typeface="+mn-ea"/>
                <a:cs typeface="+mn-cs"/>
              </a:rPr>
              <a:t>уроку </a:t>
            </a:r>
            <a:r>
              <a:rPr lang="ru-RU" sz="3600" b="1" dirty="0">
                <a:solidFill>
                  <a:srgbClr val="332D51"/>
                </a:solidFill>
                <a:latin typeface="Times New Roman"/>
                <a:ea typeface="+mn-ea"/>
                <a:cs typeface="+mn-cs"/>
              </a:rPr>
              <a:t/>
            </a:r>
            <a:br>
              <a:rPr lang="ru-RU" sz="3600" b="1" dirty="0">
                <a:solidFill>
                  <a:srgbClr val="332D51"/>
                </a:solidFill>
                <a:latin typeface="Times New Roman"/>
                <a:ea typeface="+mn-ea"/>
                <a:cs typeface="+mn-cs"/>
              </a:rPr>
            </a:b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0" lvl="0" indent="0" algn="just">
              <a:buClr>
                <a:srgbClr val="D16349"/>
              </a:buClr>
              <a:buNone/>
            </a:pPr>
            <a:r>
              <a:rPr lang="ru-RU" dirty="0">
                <a:solidFill>
                  <a:srgbClr val="000000"/>
                </a:solidFill>
                <a:latin typeface="Times New Roman"/>
              </a:rPr>
              <a:t>1. </a:t>
            </a:r>
            <a:r>
              <a:rPr lang="ru-RU" dirty="0" err="1" smtClean="0">
                <a:solidFill>
                  <a:srgbClr val="000000"/>
                </a:solidFill>
                <a:latin typeface="Times New Roman"/>
              </a:rPr>
              <a:t>Організаційний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 момент;</a:t>
            </a:r>
            <a:endParaRPr lang="ru-RU" dirty="0">
              <a:solidFill>
                <a:srgbClr val="000000"/>
              </a:solidFill>
              <a:latin typeface="Times New Roman"/>
            </a:endParaRPr>
          </a:p>
          <a:p>
            <a:pPr marL="0" lvl="0" indent="0" algn="just">
              <a:buClr>
                <a:srgbClr val="D16349"/>
              </a:buClr>
              <a:buNone/>
            </a:pPr>
            <a:r>
              <a:rPr lang="ru-RU" dirty="0">
                <a:solidFill>
                  <a:srgbClr val="000000"/>
                </a:solidFill>
                <a:latin typeface="Times New Roman"/>
              </a:rPr>
              <a:t>2.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Актуалізація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опорних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знань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та  </a:t>
            </a:r>
          </a:p>
          <a:p>
            <a:pPr marL="0" lvl="0" indent="0" algn="just">
              <a:buClr>
                <a:srgbClr val="D16349"/>
              </a:buClr>
              <a:buNone/>
            </a:pPr>
            <a:r>
              <a:rPr lang="ru-RU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  </a:t>
            </a:r>
            <a:r>
              <a:rPr lang="ru-RU" dirty="0" err="1" smtClean="0">
                <a:solidFill>
                  <a:srgbClr val="000000"/>
                </a:solidFill>
                <a:latin typeface="Times New Roman"/>
              </a:rPr>
              <a:t>мотивація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err="1" smtClean="0">
                <a:solidFill>
                  <a:srgbClr val="000000"/>
                </a:solidFill>
                <a:latin typeface="Times New Roman"/>
              </a:rPr>
              <a:t>навчальної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err="1" smtClean="0">
                <a:solidFill>
                  <a:srgbClr val="000000"/>
                </a:solidFill>
                <a:latin typeface="Times New Roman"/>
              </a:rPr>
              <a:t>діяльності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;</a:t>
            </a:r>
            <a:endParaRPr lang="ru-RU" dirty="0">
              <a:solidFill>
                <a:srgbClr val="000000"/>
              </a:solidFill>
              <a:latin typeface="Times New Roman"/>
            </a:endParaRPr>
          </a:p>
          <a:p>
            <a:pPr marL="0" lvl="0" indent="0" algn="just">
              <a:buClr>
                <a:srgbClr val="D16349"/>
              </a:buClr>
              <a:buNone/>
            </a:pPr>
            <a:r>
              <a:rPr lang="ru-RU" dirty="0">
                <a:solidFill>
                  <a:srgbClr val="000000"/>
                </a:solidFill>
                <a:latin typeface="Times New Roman"/>
              </a:rPr>
              <a:t>3.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Відповіді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на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запитання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учителя, </a:t>
            </a:r>
          </a:p>
          <a:p>
            <a:pPr marL="0" lvl="0" indent="0" algn="just">
              <a:buClr>
                <a:srgbClr val="D16349"/>
              </a:buClr>
              <a:buNone/>
            </a:pPr>
            <a:r>
              <a:rPr lang="ru-RU" dirty="0">
                <a:solidFill>
                  <a:srgbClr val="000000"/>
                </a:solidFill>
                <a:latin typeface="Times New Roman"/>
              </a:rPr>
              <a:t>    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заповнення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карток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;</a:t>
            </a:r>
          </a:p>
          <a:p>
            <a:pPr marL="0" lvl="0" indent="0" algn="just">
              <a:buClr>
                <a:srgbClr val="D16349"/>
              </a:buClr>
              <a:buNone/>
            </a:pPr>
            <a:r>
              <a:rPr lang="uk-UA" dirty="0" smtClean="0">
                <a:solidFill>
                  <a:srgbClr val="000000"/>
                </a:solidFill>
                <a:latin typeface="Times New Roman"/>
              </a:rPr>
              <a:t>4. Доповіді учнів по темі «Геометричні  </a:t>
            </a:r>
          </a:p>
          <a:p>
            <a:pPr marL="0" lvl="0" indent="0" algn="just">
              <a:buClr>
                <a:srgbClr val="D16349"/>
              </a:buClr>
              <a:buNone/>
            </a:pPr>
            <a:r>
              <a:rPr lang="uk-UA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uk-UA" dirty="0" smtClean="0">
                <a:solidFill>
                  <a:srgbClr val="000000"/>
                </a:solidFill>
                <a:latin typeface="Times New Roman"/>
              </a:rPr>
              <a:t>   фігури в повсякденному житті»</a:t>
            </a:r>
            <a:endParaRPr lang="ru-RU" dirty="0">
              <a:solidFill>
                <a:srgbClr val="000000"/>
              </a:solidFill>
              <a:latin typeface="Times New Roman"/>
            </a:endParaRPr>
          </a:p>
          <a:p>
            <a:pPr marL="0" lvl="0" indent="0" algn="just">
              <a:buClr>
                <a:srgbClr val="D16349"/>
              </a:buClr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5.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Розв'язування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задач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професійної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   </a:t>
            </a:r>
          </a:p>
          <a:p>
            <a:pPr marL="0" lvl="0" indent="0" algn="just">
              <a:buClr>
                <a:srgbClr val="D16349"/>
              </a:buClr>
              <a:buNone/>
            </a:pPr>
            <a:r>
              <a:rPr lang="ru-RU" dirty="0">
                <a:solidFill>
                  <a:srgbClr val="000000"/>
                </a:solidFill>
                <a:latin typeface="Times New Roman"/>
              </a:rPr>
              <a:t>   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спрямованості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і практичного </a:t>
            </a:r>
            <a:r>
              <a:rPr lang="ru-RU" dirty="0" err="1" smtClean="0">
                <a:solidFill>
                  <a:srgbClr val="000000"/>
                </a:solidFill>
                <a:latin typeface="Times New Roman"/>
              </a:rPr>
              <a:t>змісту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.   </a:t>
            </a:r>
          </a:p>
          <a:p>
            <a:pPr marL="0" lvl="0" indent="0" algn="just">
              <a:buClr>
                <a:srgbClr val="D16349"/>
              </a:buClr>
              <a:buNone/>
            </a:pPr>
            <a:r>
              <a:rPr lang="ru-RU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   </a:t>
            </a:r>
            <a:r>
              <a:rPr lang="ru-RU" dirty="0" err="1" smtClean="0">
                <a:solidFill>
                  <a:srgbClr val="000000"/>
                </a:solidFill>
                <a:latin typeface="Times New Roman"/>
              </a:rPr>
              <a:t>Презентація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 задач </a:t>
            </a:r>
            <a:r>
              <a:rPr lang="ru-RU" dirty="0" err="1" smtClean="0">
                <a:solidFill>
                  <a:srgbClr val="000000"/>
                </a:solidFill>
                <a:latin typeface="Times New Roman"/>
              </a:rPr>
              <a:t>професійного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err="1" smtClean="0">
                <a:solidFill>
                  <a:srgbClr val="000000"/>
                </a:solidFill>
                <a:latin typeface="Times New Roman"/>
              </a:rPr>
              <a:t>змісту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 </a:t>
            </a:r>
          </a:p>
          <a:p>
            <a:pPr marL="0" lvl="0" indent="0" algn="just">
              <a:buClr>
                <a:srgbClr val="D16349"/>
              </a:buClr>
              <a:buNone/>
            </a:pPr>
            <a:r>
              <a:rPr lang="ru-RU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    </a:t>
            </a:r>
            <a:r>
              <a:rPr lang="ru-RU" dirty="0" err="1" smtClean="0">
                <a:solidFill>
                  <a:srgbClr val="000000"/>
                </a:solidFill>
                <a:latin typeface="Times New Roman"/>
              </a:rPr>
              <a:t>групами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err="1" smtClean="0">
                <a:solidFill>
                  <a:srgbClr val="000000"/>
                </a:solidFill>
                <a:latin typeface="Times New Roman"/>
              </a:rPr>
              <a:t>від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err="1" smtClean="0">
                <a:solidFill>
                  <a:srgbClr val="000000"/>
                </a:solidFill>
                <a:latin typeface="Times New Roman"/>
              </a:rPr>
              <a:t>різних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err="1" smtClean="0">
                <a:solidFill>
                  <a:srgbClr val="000000"/>
                </a:solidFill>
                <a:latin typeface="Times New Roman"/>
              </a:rPr>
              <a:t>професій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.</a:t>
            </a:r>
          </a:p>
          <a:p>
            <a:pPr marL="0" lvl="0" indent="0" algn="just">
              <a:buClr>
                <a:srgbClr val="D16349"/>
              </a:buClr>
              <a:buNone/>
            </a:pPr>
            <a:r>
              <a:rPr lang="uk-UA" dirty="0" smtClean="0">
                <a:solidFill>
                  <a:srgbClr val="000000"/>
                </a:solidFill>
                <a:latin typeface="Times New Roman"/>
              </a:rPr>
              <a:t>6. Доповідь учителя про міжпредметні </a:t>
            </a:r>
            <a:r>
              <a:rPr lang="uk-UA" dirty="0" err="1" smtClean="0">
                <a:solidFill>
                  <a:srgbClr val="000000"/>
                </a:solidFill>
                <a:latin typeface="Times New Roman"/>
              </a:rPr>
              <a:t>з’язки</a:t>
            </a:r>
            <a:endParaRPr lang="ru-RU" dirty="0">
              <a:solidFill>
                <a:srgbClr val="000000"/>
              </a:solidFill>
              <a:latin typeface="Times New Roman"/>
            </a:endParaRPr>
          </a:p>
          <a:p>
            <a:pPr marL="0" lvl="0" indent="0" algn="just">
              <a:buClr>
                <a:srgbClr val="D16349"/>
              </a:buClr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7.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Підведення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підсумків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уроку і  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оголошення</a:t>
            </a:r>
            <a:endParaRPr lang="ru-RU" dirty="0">
              <a:solidFill>
                <a:srgbClr val="000000"/>
              </a:solidFill>
              <a:latin typeface="Times New Roman"/>
            </a:endParaRPr>
          </a:p>
          <a:p>
            <a:pPr marL="0" lvl="0" indent="0" algn="just">
              <a:buClr>
                <a:srgbClr val="D16349"/>
              </a:buClr>
              <a:buNone/>
            </a:pPr>
            <a:r>
              <a:rPr lang="uk-UA" dirty="0" smtClean="0">
                <a:solidFill>
                  <a:srgbClr val="000000"/>
                </a:solidFill>
                <a:latin typeface="Times New Roman"/>
              </a:rPr>
              <a:t>     оцінок</a:t>
            </a:r>
            <a:r>
              <a:rPr lang="uk-UA" dirty="0">
                <a:solidFill>
                  <a:srgbClr val="000000"/>
                </a:solidFill>
                <a:latin typeface="Times New Roman"/>
              </a:rPr>
              <a:t>;</a:t>
            </a:r>
          </a:p>
          <a:p>
            <a:pPr marL="0" lvl="0" indent="0" algn="just">
              <a:buClr>
                <a:srgbClr val="D16349"/>
              </a:buClr>
              <a:buNone/>
            </a:pPr>
            <a:r>
              <a:rPr lang="ru-RU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8. </a:t>
            </a:r>
            <a:r>
              <a:rPr lang="uk-UA" dirty="0">
                <a:solidFill>
                  <a:srgbClr val="000000"/>
                </a:solidFill>
                <a:latin typeface="Times New Roman"/>
              </a:rPr>
              <a:t>Домашнє завдання.</a:t>
            </a:r>
            <a:endParaRPr lang="ru-RU" dirty="0">
              <a:solidFill>
                <a:prstClr val="black"/>
              </a:solidFill>
            </a:endParaRPr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7821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179512"/>
            <a:ext cx="6515100" cy="864096"/>
          </a:xfrm>
        </p:spPr>
        <p:txBody>
          <a:bodyPr>
            <a:normAutofit/>
          </a:bodyPr>
          <a:lstStyle/>
          <a:p>
            <a:r>
              <a:rPr lang="uk-UA" smtClean="0"/>
              <a:t>  </a:t>
            </a:r>
            <a:r>
              <a:rPr lang="uk-UA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uk-UA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иліндр</a:t>
            </a:r>
            <a:r>
              <a:rPr lang="uk-UA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     </a:t>
            </a:r>
            <a:r>
              <a:rPr lang="uk-UA" sz="27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Перший учень</a:t>
            </a:r>
            <a:endParaRPr lang="ru-RU" sz="27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16632" y="1475656"/>
            <a:ext cx="6627068" cy="748883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Циліндр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утворюється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обертанням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u="sng" dirty="0" err="1">
                <a:latin typeface="Times New Roman" pitchFamily="18" charset="0"/>
                <a:cs typeface="Times New Roman" pitchFamily="18" charset="0"/>
              </a:rPr>
              <a:t>прямокутника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навколо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однієї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сторін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 </a:t>
            </a:r>
          </a:p>
          <a:p>
            <a:pPr marL="0" indent="0">
              <a:buNone/>
            </a:pPr>
            <a:r>
              <a:rPr lang="ru-RU" sz="2400" i="1" dirty="0" err="1">
                <a:latin typeface="Times New Roman" pitchFamily="18" charset="0"/>
                <a:cs typeface="Times New Roman" pitchFamily="18" charset="0"/>
              </a:rPr>
              <a:t>Поверхня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 smtClean="0">
                <a:latin typeface="Times New Roman" pitchFamily="18" charset="0"/>
                <a:cs typeface="Times New Roman" pitchFamily="18" charset="0"/>
              </a:rPr>
              <a:t>циліндра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latin typeface="Times New Roman" pitchFamily="18" charset="0"/>
                <a:cs typeface="Times New Roman" pitchFamily="18" charset="0"/>
              </a:rPr>
              <a:t>складається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2400" i="1" dirty="0" err="1">
                <a:latin typeface="Times New Roman" pitchFamily="18" charset="0"/>
                <a:cs typeface="Times New Roman" pitchFamily="18" charset="0"/>
              </a:rPr>
              <a:t>двох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 основ і </a:t>
            </a:r>
            <a:r>
              <a:rPr lang="ru-RU" sz="2400" i="1" dirty="0" err="1" smtClean="0">
                <a:latin typeface="Times New Roman" pitchFamily="18" charset="0"/>
                <a:cs typeface="Times New Roman" pitchFamily="18" charset="0"/>
              </a:rPr>
              <a:t>бічної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latin typeface="Times New Roman" pitchFamily="18" charset="0"/>
                <a:cs typeface="Times New Roman" pitchFamily="18" charset="0"/>
              </a:rPr>
              <a:t>поверхні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</a:t>
            </a:r>
          </a:p>
          <a:p>
            <a:pPr marL="0" indent="0">
              <a:buNone/>
            </a:pPr>
            <a:endParaRPr lang="uk-UA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uk-UA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                             00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1 –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вісь (пряма що проходить          </a:t>
            </a:r>
          </a:p>
          <a:p>
            <a:pPr marL="0" indent="0">
              <a:buNone/>
            </a:pP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                             через центри основ)</a:t>
            </a:r>
          </a:p>
          <a:p>
            <a:pPr marL="0" indent="0">
              <a:buNone/>
            </a:pP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                         1. Основи циліндра рівні</a:t>
            </a:r>
          </a:p>
          <a:p>
            <a:pPr marL="0" indent="0">
              <a:buNone/>
            </a:pP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                         2. Основи лежать в паралельних  </a:t>
            </a:r>
          </a:p>
          <a:p>
            <a:pPr marL="0" indent="0">
              <a:buNone/>
            </a:pP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                              площинах;</a:t>
            </a:r>
          </a:p>
          <a:p>
            <a:pPr marL="0" indent="0"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                          3. Твірні у циліндра паралельні  </a:t>
            </a:r>
          </a:p>
          <a:p>
            <a:pPr marL="0" indent="0">
              <a:buNone/>
            </a:pP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                               і рівні</a:t>
            </a:r>
          </a:p>
          <a:p>
            <a:pPr marL="0" indent="0"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                           4. Вісь циліндра паралельна  </a:t>
            </a:r>
          </a:p>
          <a:p>
            <a:pPr marL="0" indent="0">
              <a:buNone/>
            </a:pP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                               твірним.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478" y="4427984"/>
            <a:ext cx="1874137" cy="2203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1008" y="3716518"/>
            <a:ext cx="2718353" cy="1099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6192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42900" y="107504"/>
            <a:ext cx="6515100" cy="901576"/>
          </a:xfrm>
        </p:spPr>
        <p:txBody>
          <a:bodyPr>
            <a:normAutofit/>
          </a:bodyPr>
          <a:lstStyle/>
          <a:p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Види циліндрів 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другий учень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sz="quarter" idx="1"/>
          </p:nvPr>
        </p:nvSpPr>
        <p:spPr>
          <a:xfrm>
            <a:off x="228600" y="1043609"/>
            <a:ext cx="6515100" cy="7063226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56" y="1115616"/>
            <a:ext cx="5966662" cy="4583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279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8640" y="22837"/>
            <a:ext cx="6515100" cy="1117600"/>
          </a:xfrm>
        </p:spPr>
        <p:txBody>
          <a:bodyPr/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Конус 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Третій учень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28600" y="1259633"/>
            <a:ext cx="6515100" cy="6847202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48" y="1331640"/>
            <a:ext cx="6072739" cy="41439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7491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07504"/>
            <a:ext cx="6858000" cy="936104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Види конусів 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четвертий</a:t>
            </a:r>
            <a:br>
              <a:rPr lang="uk-UA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учень 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28600" y="1187625"/>
            <a:ext cx="6515100" cy="6919210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388" y="1115616"/>
            <a:ext cx="6399825" cy="460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2915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6515100" cy="1008112"/>
          </a:xfrm>
        </p:spPr>
        <p:txBody>
          <a:bodyPr>
            <a:norm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Зрізаний конус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п’ятий учень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28600" y="1475657"/>
            <a:ext cx="6515100" cy="6631178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656" y="1475656"/>
            <a:ext cx="6429575" cy="4384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0903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8640" y="0"/>
            <a:ext cx="6515100" cy="1117600"/>
          </a:xfrm>
        </p:spPr>
        <p:txBody>
          <a:bodyPr/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Куля</a:t>
            </a:r>
            <a:r>
              <a:rPr lang="uk-UA" b="1" dirty="0" smtClean="0"/>
              <a:t> </a:t>
            </a:r>
            <a:r>
              <a:rPr lang="uk-UA" dirty="0" smtClean="0"/>
              <a:t>           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шостий</a:t>
            </a:r>
            <a:r>
              <a:rPr lang="uk-UA" dirty="0" smtClean="0"/>
              <a:t> 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учень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42900" y="1403648"/>
            <a:ext cx="6515100" cy="6034617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672" y="1475656"/>
            <a:ext cx="5832648" cy="4036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67464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0" y="-2215"/>
            <a:ext cx="6854769" cy="1045823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Кульовий сегмент</a:t>
            </a:r>
            <a:br>
              <a:rPr lang="uk-UA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                                   </a:t>
            </a:r>
            <a:r>
              <a:rPr lang="uk-UA" sz="3100" dirty="0" smtClean="0">
                <a:latin typeface="Times New Roman" pitchFamily="18" charset="0"/>
                <a:cs typeface="Times New Roman" pitchFamily="18" charset="0"/>
              </a:rPr>
              <a:t>сьомий учень</a:t>
            </a:r>
            <a:endParaRPr lang="ru-RU" sz="3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664" y="2123728"/>
            <a:ext cx="5560667" cy="3851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35004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364" y="0"/>
            <a:ext cx="6826635" cy="1117600"/>
          </a:xfrm>
        </p:spPr>
        <p:txBody>
          <a:bodyPr>
            <a:norm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Кульовий сектор </a:t>
            </a:r>
            <a:br>
              <a:rPr lang="uk-UA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                                   </a:t>
            </a:r>
            <a:r>
              <a:rPr lang="uk-UA" sz="3100" dirty="0" smtClean="0">
                <a:latin typeface="Times New Roman" pitchFamily="18" charset="0"/>
                <a:cs typeface="Times New Roman" pitchFamily="18" charset="0"/>
              </a:rPr>
              <a:t>восьмий учень </a:t>
            </a:r>
            <a:endParaRPr lang="ru-RU" sz="3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28600" y="1547665"/>
            <a:ext cx="6515100" cy="6559170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48" y="1619672"/>
            <a:ext cx="6393428" cy="4198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27941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107504"/>
            <a:ext cx="6515100" cy="161969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Задачі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професійної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спрямованості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і</a:t>
            </a:r>
            <a:br>
              <a:rPr lang="ru-RU" sz="28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практичного </a:t>
            </a:r>
            <a:r>
              <a:rPr lang="ru-RU" sz="2800" b="1" dirty="0" err="1">
                <a:latin typeface="Times New Roman" pitchFamily="18" charset="0"/>
                <a:cs typeface="Times New Roman" pitchFamily="18" charset="0"/>
              </a:rPr>
              <a:t>змісту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>
                <a:latin typeface="Times New Roman" pitchFamily="18" charset="0"/>
                <a:cs typeface="Times New Roman" pitchFamily="18" charset="0"/>
              </a:rPr>
            </a:b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16632" y="1835697"/>
            <a:ext cx="6627068" cy="6271138"/>
          </a:xfrm>
        </p:spPr>
        <p:txBody>
          <a:bodyPr/>
          <a:lstStyle/>
          <a:p>
            <a:pPr marL="0" indent="0">
              <a:buNone/>
            </a:pPr>
            <a:r>
              <a:rPr lang="uk-UA" b="1" u="sng" dirty="0">
                <a:latin typeface="Times New Roman" pitchFamily="18" charset="0"/>
                <a:cs typeface="Times New Roman" pitchFamily="18" charset="0"/>
              </a:rPr>
              <a:t>Задача №і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Вежа 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формі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циліндра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висотою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30м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має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радіус основи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5 м.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Визначити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площу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поверхні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вежі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діагональ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її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осьового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перерізу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" name="Блок-схема: магнитный диск 3"/>
          <p:cNvSpPr/>
          <p:nvPr/>
        </p:nvSpPr>
        <p:spPr>
          <a:xfrm>
            <a:off x="3538536" y="4499992"/>
            <a:ext cx="2448272" cy="3600400"/>
          </a:xfrm>
          <a:prstGeom prst="flowChartMagneticDisk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35879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0"/>
            <a:ext cx="6515100" cy="1727200"/>
          </a:xfrm>
        </p:spPr>
        <p:txBody>
          <a:bodyPr>
            <a:normAutofit/>
          </a:bodyPr>
          <a:lstStyle/>
          <a:p>
            <a:pPr algn="ctr"/>
            <a:r>
              <a:rPr lang="uk-UA" dirty="0" smtClean="0">
                <a:solidFill>
                  <a:srgbClr val="000000"/>
                </a:solidFill>
                <a:latin typeface="Times New Roman"/>
              </a:rPr>
              <a:t>задачі </a:t>
            </a:r>
            <a:r>
              <a:rPr lang="uk-UA" dirty="0">
                <a:solidFill>
                  <a:srgbClr val="000000"/>
                </a:solidFill>
                <a:latin typeface="Times New Roman"/>
              </a:rPr>
              <a:t>професійної спрямованості і</a:t>
            </a:r>
            <a:br>
              <a:rPr lang="uk-UA" dirty="0">
                <a:solidFill>
                  <a:srgbClr val="000000"/>
                </a:solidFill>
                <a:latin typeface="Times New Roman"/>
              </a:rPr>
            </a:br>
            <a:r>
              <a:rPr lang="uk-UA" dirty="0">
                <a:solidFill>
                  <a:srgbClr val="000000"/>
                </a:solidFill>
                <a:latin typeface="Times New Roman"/>
              </a:rPr>
              <a:t>практичного змісту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b="1" u="sng" dirty="0">
                <a:solidFill>
                  <a:srgbClr val="000000"/>
                </a:solidFill>
                <a:latin typeface="Times New Roman"/>
              </a:rPr>
              <a:t>Задача </a:t>
            </a:r>
            <a:r>
              <a:rPr lang="ru-RU" b="1" u="sng" dirty="0">
                <a:solidFill>
                  <a:srgbClr val="000000"/>
                </a:solidFill>
                <a:latin typeface="Times New Roman"/>
              </a:rPr>
              <a:t>№2</a:t>
            </a:r>
            <a:endParaRPr lang="ru-RU" dirty="0">
              <a:solidFill>
                <a:srgbClr val="000000"/>
              </a:solidFill>
              <a:latin typeface="Times New Roman"/>
            </a:endParaRPr>
          </a:p>
          <a:p>
            <a:pPr marL="0" indent="0">
              <a:buNone/>
            </a:pPr>
            <a:r>
              <a:rPr lang="uk-UA" dirty="0">
                <a:solidFill>
                  <a:srgbClr val="000000"/>
                </a:solidFill>
                <a:latin typeface="Times New Roman"/>
              </a:rPr>
              <a:t>Купа 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щебню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має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конічну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форму,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радіус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основи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якої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2 </a:t>
            </a:r>
            <a:r>
              <a:rPr lang="uk-UA" dirty="0">
                <a:solidFill>
                  <a:srgbClr val="000000"/>
                </a:solidFill>
                <a:latin typeface="Times New Roman"/>
              </a:rPr>
              <a:t>м, а твірна 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2,5 </a:t>
            </a:r>
            <a:r>
              <a:rPr lang="uk-UA" dirty="0">
                <a:solidFill>
                  <a:srgbClr val="000000"/>
                </a:solidFill>
                <a:latin typeface="Times New Roman"/>
              </a:rPr>
              <a:t>м. Знайти об'єм 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купи щебню і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площу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її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осьового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перерізу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.</a:t>
            </a:r>
            <a:endParaRPr lang="ru-RU" dirty="0"/>
          </a:p>
        </p:txBody>
      </p:sp>
      <p:sp>
        <p:nvSpPr>
          <p:cNvPr id="4" name="Равнобедренный треугольник 3"/>
          <p:cNvSpPr/>
          <p:nvPr/>
        </p:nvSpPr>
        <p:spPr>
          <a:xfrm>
            <a:off x="3068960" y="5220072"/>
            <a:ext cx="2232248" cy="288032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731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uk-UA" dirty="0" smtClean="0">
                <a:solidFill>
                  <a:srgbClr val="000000"/>
                </a:solidFill>
                <a:latin typeface="Times New Roman"/>
              </a:rPr>
              <a:t>задачі </a:t>
            </a:r>
            <a:r>
              <a:rPr lang="uk-UA" dirty="0">
                <a:solidFill>
                  <a:srgbClr val="000000"/>
                </a:solidFill>
                <a:latin typeface="Times New Roman"/>
              </a:rPr>
              <a:t>професійної спрямованості і</a:t>
            </a:r>
            <a:br>
              <a:rPr lang="uk-UA" dirty="0">
                <a:solidFill>
                  <a:srgbClr val="000000"/>
                </a:solidFill>
                <a:latin typeface="Times New Roman"/>
              </a:rPr>
            </a:br>
            <a:r>
              <a:rPr lang="uk-UA" dirty="0">
                <a:solidFill>
                  <a:srgbClr val="000000"/>
                </a:solidFill>
                <a:latin typeface="Times New Roman"/>
              </a:rPr>
              <a:t>практичного змісту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b="1" u="sng" dirty="0" smtClean="0">
                <a:solidFill>
                  <a:srgbClr val="000000"/>
                </a:solidFill>
                <a:latin typeface="Times New Roman"/>
              </a:rPr>
              <a:t>Задача </a:t>
            </a:r>
            <a:r>
              <a:rPr lang="ru-RU" b="1" u="sng" dirty="0">
                <a:solidFill>
                  <a:srgbClr val="000000"/>
                </a:solidFill>
                <a:latin typeface="Times New Roman"/>
              </a:rPr>
              <a:t>№3</a:t>
            </a:r>
            <a:endParaRPr lang="ru-RU" dirty="0">
              <a:solidFill>
                <a:srgbClr val="000000"/>
              </a:solidFill>
              <a:latin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solidFill>
                  <a:srgbClr val="000000"/>
                </a:solidFill>
                <a:latin typeface="Times New Roman"/>
              </a:rPr>
              <a:t>25 м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мідного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дроту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має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масу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100,7г. </a:t>
            </a:r>
            <a:r>
              <a:rPr lang="ru-RU" dirty="0" err="1" smtClean="0">
                <a:solidFill>
                  <a:srgbClr val="000000"/>
                </a:solidFill>
                <a:latin typeface="Times New Roman"/>
              </a:rPr>
              <a:t>Визначити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діаметр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дроту,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якщо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густина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міді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8,94 </a:t>
            </a:r>
            <a:r>
              <a:rPr lang="uk-UA" dirty="0" smtClean="0">
                <a:solidFill>
                  <a:srgbClr val="000000"/>
                </a:solidFill>
                <a:latin typeface="Times New Roman"/>
              </a:rPr>
              <a:t>г/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см</a:t>
            </a:r>
            <a:r>
              <a:rPr lang="ru-RU" baseline="30000" dirty="0">
                <a:latin typeface="Times New Roman"/>
                <a:ea typeface="Calibri"/>
                <a:cs typeface="Times New Roman"/>
              </a:rPr>
              <a:t>3</a:t>
            </a:r>
            <a:endParaRPr lang="ru-RU" sz="2400" dirty="0">
              <a:latin typeface="Calibri"/>
              <a:ea typeface="Calibri"/>
              <a:cs typeface="Times New Roman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20688" y="5868144"/>
            <a:ext cx="5472608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0688" y="6372200"/>
            <a:ext cx="5472608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14342" y="6948264"/>
            <a:ext cx="5472608" cy="2160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28666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solidFill>
                  <a:srgbClr val="000000"/>
                </a:solidFill>
                <a:latin typeface="Times New Roman"/>
              </a:rPr>
              <a:t>Домашнє завдання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 smtClean="0">
                <a:solidFill>
                  <a:srgbClr val="000000"/>
                </a:solidFill>
                <a:latin typeface="Times New Roman"/>
              </a:rPr>
              <a:t>1</a:t>
            </a:r>
            <a:r>
              <a:rPr lang="uk-UA" b="1" dirty="0" smtClean="0">
                <a:solidFill>
                  <a:srgbClr val="000000"/>
                </a:solidFill>
                <a:latin typeface="Times New Roman"/>
              </a:rPr>
              <a:t>. </a:t>
            </a:r>
            <a:r>
              <a:rPr lang="ru-RU" dirty="0" err="1" smtClean="0">
                <a:solidFill>
                  <a:srgbClr val="000000"/>
                </a:solidFill>
                <a:latin typeface="Times New Roman"/>
              </a:rPr>
              <a:t>Повторювати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формули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для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обчислювання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площ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поверхонь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і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об'ємів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тіл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обертання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.</a:t>
            </a:r>
          </a:p>
          <a:p>
            <a:pPr marL="0" indent="0">
              <a:buNone/>
            </a:pPr>
            <a:r>
              <a:rPr lang="uk-UA" b="1" dirty="0" smtClean="0">
                <a:solidFill>
                  <a:srgbClr val="000000"/>
                </a:solidFill>
                <a:latin typeface="Times New Roman"/>
              </a:rPr>
              <a:t>2</a:t>
            </a:r>
            <a:r>
              <a:rPr lang="uk-UA" dirty="0" smtClean="0">
                <a:solidFill>
                  <a:srgbClr val="000000"/>
                </a:solidFill>
                <a:latin typeface="Times New Roman"/>
              </a:rPr>
              <a:t>.Задача.</a:t>
            </a:r>
            <a:endParaRPr lang="ru-RU" sz="1000" dirty="0">
              <a:solidFill>
                <a:srgbClr val="000000"/>
              </a:solidFill>
              <a:latin typeface="Arial"/>
            </a:endParaRPr>
          </a:p>
          <a:p>
            <a:pPr marL="0" indent="0">
              <a:buNone/>
            </a:pPr>
            <a:r>
              <a:rPr lang="uk-UA" dirty="0" smtClean="0">
                <a:solidFill>
                  <a:srgbClr val="000000"/>
                </a:solidFill>
                <a:latin typeface="Times New Roman"/>
              </a:rPr>
              <a:t>Свинцева труба </a:t>
            </a:r>
            <a:r>
              <a:rPr lang="uk-UA" dirty="0">
                <a:solidFill>
                  <a:srgbClr val="000000"/>
                </a:solidFill>
                <a:latin typeface="Times New Roman"/>
              </a:rPr>
              <a:t>завтовшки 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4 мм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має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внутрішній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діаметр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13 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мм.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Визначити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err="1" smtClean="0">
                <a:solidFill>
                  <a:srgbClr val="000000"/>
                </a:solidFill>
                <a:latin typeface="Times New Roman"/>
              </a:rPr>
              <a:t>масу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25 </a:t>
            </a:r>
            <a:r>
              <a:rPr lang="uk-UA" dirty="0">
                <a:solidFill>
                  <a:srgbClr val="000000"/>
                </a:solidFill>
                <a:latin typeface="Times New Roman"/>
              </a:rPr>
              <a:t>м цієї труби.</a:t>
            </a:r>
            <a:endParaRPr lang="ru-RU" dirty="0"/>
          </a:p>
        </p:txBody>
      </p:sp>
      <p:sp>
        <p:nvSpPr>
          <p:cNvPr id="4" name="Блок-схема: память с прямым доступом 3"/>
          <p:cNvSpPr/>
          <p:nvPr/>
        </p:nvSpPr>
        <p:spPr>
          <a:xfrm>
            <a:off x="620688" y="6683834"/>
            <a:ext cx="5256584" cy="696477"/>
          </a:xfrm>
          <a:prstGeom prst="flowChartMagneticDrum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78576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dirty="0">
                <a:solidFill>
                  <a:srgbClr val="000000"/>
                </a:solidFill>
                <a:latin typeface="Times New Roman"/>
              </a:rPr>
              <a:t>Підведення підсумків уроку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>
                <a:solidFill>
                  <a:srgbClr val="000000"/>
                </a:solidFill>
                <a:latin typeface="Times New Roman"/>
              </a:rPr>
              <a:t>1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.  Повторили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формули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для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обчислення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площ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поверхонь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і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об'ємів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тіл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обертання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.</a:t>
            </a:r>
          </a:p>
          <a:p>
            <a:pPr marL="0" indent="0">
              <a:buNone/>
            </a:pPr>
            <a:r>
              <a:rPr lang="ru-RU" b="1" dirty="0">
                <a:solidFill>
                  <a:srgbClr val="000000"/>
                </a:solidFill>
                <a:latin typeface="Times New Roman"/>
              </a:rPr>
              <a:t>2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.  </a:t>
            </a:r>
            <a:r>
              <a:rPr lang="uk-UA" dirty="0">
                <a:solidFill>
                  <a:srgbClr val="000000"/>
                </a:solidFill>
                <a:latin typeface="Times New Roman"/>
              </a:rPr>
              <a:t>Навчилися застосовувати формули </a:t>
            </a:r>
            <a:r>
              <a:rPr lang="uk-UA" dirty="0" smtClean="0">
                <a:solidFill>
                  <a:srgbClr val="000000"/>
                </a:solidFill>
                <a:latin typeface="Times New Roman"/>
              </a:rPr>
              <a:t>для </a:t>
            </a:r>
            <a:r>
              <a:rPr lang="ru-RU" dirty="0" err="1" smtClean="0">
                <a:solidFill>
                  <a:srgbClr val="000000"/>
                </a:solidFill>
                <a:latin typeface="Times New Roman"/>
              </a:rPr>
              <a:t>розрахунку</a:t>
            </a:r>
            <a:r>
              <a:rPr lang="ru-RU" dirty="0" smtClean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площ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поверхонь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і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об'ємів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тіл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обертання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.</a:t>
            </a:r>
          </a:p>
          <a:p>
            <a:pPr marL="0" indent="0">
              <a:buNone/>
            </a:pPr>
            <a:r>
              <a:rPr lang="ru-RU" b="1" dirty="0">
                <a:solidFill>
                  <a:srgbClr val="000000"/>
                </a:solidFill>
                <a:latin typeface="Times New Roman"/>
              </a:rPr>
              <a:t>3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.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Закріпили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набуті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знання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при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розв'язувані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задач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професійної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спрямованості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 і практичного </a:t>
            </a:r>
            <a:r>
              <a:rPr lang="ru-RU" dirty="0" err="1">
                <a:solidFill>
                  <a:srgbClr val="000000"/>
                </a:solidFill>
                <a:latin typeface="Times New Roman"/>
              </a:rPr>
              <a:t>змісту</a:t>
            </a:r>
            <a:r>
              <a:rPr lang="ru-RU" dirty="0">
                <a:solidFill>
                  <a:srgbClr val="000000"/>
                </a:solidFill>
                <a:latin typeface="Times New Roman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667247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431</TotalTime>
  <Words>498</Words>
  <Application>Microsoft Office PowerPoint</Application>
  <PresentationFormat>Экран (4:3)</PresentationFormat>
  <Paragraphs>93</Paragraphs>
  <Slides>17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Официальная</vt:lpstr>
      <vt:lpstr>Презентация PowerPoint</vt:lpstr>
      <vt:lpstr>Цілі   уроку:    </vt:lpstr>
      <vt:lpstr>Характеристика уроку</vt:lpstr>
      <vt:lpstr>  Хід уроку  </vt:lpstr>
      <vt:lpstr>  Циліндр.      Перший учень</vt:lpstr>
      <vt:lpstr>Види циліндрів  другий учень</vt:lpstr>
      <vt:lpstr>Конус       Третій учень</vt:lpstr>
      <vt:lpstr>Види конусів  четвертий                                              учень  </vt:lpstr>
      <vt:lpstr>Зрізаний конус п’ятий учень</vt:lpstr>
      <vt:lpstr>Куля             шостий учень</vt:lpstr>
      <vt:lpstr>Кульовий сегмент                                    сьомий учень</vt:lpstr>
      <vt:lpstr>Кульовий сектор                                     восьмий учень </vt:lpstr>
      <vt:lpstr>Задачі професійної спрямованості і практичного змісту </vt:lpstr>
      <vt:lpstr>задачі професійної спрямованості і практичного змісту</vt:lpstr>
      <vt:lpstr>задачі професійної спрямованості і практичного змісту</vt:lpstr>
      <vt:lpstr>Домашнє завдання</vt:lpstr>
      <vt:lpstr>Підведення підсумків уроку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Зеленодольський професійний ліцей</dc:title>
  <dc:creator>strannik</dc:creator>
  <cp:lastModifiedBy>Ира</cp:lastModifiedBy>
  <cp:revision>30</cp:revision>
  <dcterms:created xsi:type="dcterms:W3CDTF">2012-12-18T20:51:32Z</dcterms:created>
  <dcterms:modified xsi:type="dcterms:W3CDTF">2018-01-28T20:35:40Z</dcterms:modified>
</cp:coreProperties>
</file>