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06" r:id="rId2"/>
    <p:sldId id="354" r:id="rId3"/>
    <p:sldId id="312" r:id="rId4"/>
    <p:sldId id="314" r:id="rId5"/>
    <p:sldId id="311" r:id="rId6"/>
    <p:sldId id="313" r:id="rId7"/>
    <p:sldId id="315" r:id="rId8"/>
    <p:sldId id="316" r:id="rId9"/>
    <p:sldId id="384" r:id="rId10"/>
    <p:sldId id="393" r:id="rId11"/>
    <p:sldId id="367" r:id="rId12"/>
    <p:sldId id="360" r:id="rId13"/>
    <p:sldId id="372" r:id="rId14"/>
    <p:sldId id="374" r:id="rId15"/>
    <p:sldId id="375" r:id="rId16"/>
    <p:sldId id="376" r:id="rId17"/>
    <p:sldId id="381" r:id="rId18"/>
    <p:sldId id="386" r:id="rId19"/>
    <p:sldId id="385" r:id="rId20"/>
    <p:sldId id="383" r:id="rId21"/>
    <p:sldId id="382" r:id="rId22"/>
    <p:sldId id="377" r:id="rId23"/>
    <p:sldId id="344" r:id="rId24"/>
    <p:sldId id="323" r:id="rId25"/>
    <p:sldId id="329" r:id="rId26"/>
    <p:sldId id="333" r:id="rId27"/>
    <p:sldId id="332" r:id="rId28"/>
    <p:sldId id="331" r:id="rId29"/>
    <p:sldId id="330" r:id="rId30"/>
    <p:sldId id="334" r:id="rId31"/>
    <p:sldId id="297" r:id="rId32"/>
    <p:sldId id="370" r:id="rId33"/>
    <p:sldId id="363" r:id="rId34"/>
    <p:sldId id="394" r:id="rId35"/>
    <p:sldId id="399" r:id="rId36"/>
    <p:sldId id="357" r:id="rId37"/>
    <p:sldId id="387" r:id="rId38"/>
    <p:sldId id="368" r:id="rId39"/>
    <p:sldId id="391" r:id="rId40"/>
    <p:sldId id="320" r:id="rId41"/>
    <p:sldId id="362" r:id="rId42"/>
    <p:sldId id="366" r:id="rId43"/>
    <p:sldId id="400" r:id="rId44"/>
    <p:sldId id="402" r:id="rId45"/>
    <p:sldId id="380" r:id="rId46"/>
    <p:sldId id="324" r:id="rId47"/>
    <p:sldId id="336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1AC9F2"/>
    <a:srgbClr val="FFFF00"/>
    <a:srgbClr val="F6C8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7" autoAdjust="0"/>
  </p:normalViewPr>
  <p:slideViewPr>
    <p:cSldViewPr snapToGrid="0">
      <p:cViewPr>
        <p:scale>
          <a:sx n="73" d="100"/>
          <a:sy n="73" d="100"/>
        </p:scale>
        <p:origin x="-1002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56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0236B-FD8C-4500-BBEC-46C9A1AA843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A6AA73-615E-4476-A07B-0CB8119D6A02}">
      <dgm:prSet phldrT="[Текст]" custT="1"/>
      <dgm:spPr>
        <a:solidFill>
          <a:srgbClr val="00B0F0"/>
        </a:solidFill>
        <a:ln>
          <a:solidFill>
            <a:schemeClr val="tx1"/>
          </a:solidFill>
        </a:ln>
      </dgm:spPr>
      <dgm:t>
        <a:bodyPr/>
        <a:lstStyle/>
        <a:p>
          <a:r>
            <a:rPr lang="uk-UA" sz="4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ВІРШ</a:t>
          </a:r>
          <a:endParaRPr lang="ru-RU" sz="40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A79EE1-0C5D-4DFA-ACDC-C568A905AEED}" type="parTrans" cxnId="{CB87F043-68B2-49D9-8169-62469F420232}">
      <dgm:prSet/>
      <dgm:spPr/>
      <dgm:t>
        <a:bodyPr/>
        <a:lstStyle/>
        <a:p>
          <a:endParaRPr lang="ru-RU"/>
        </a:p>
      </dgm:t>
    </dgm:pt>
    <dgm:pt modelId="{0906AD6C-C41C-4A4F-9819-AF5256D3220B}" type="sibTrans" cxnId="{CB87F043-68B2-49D9-8169-62469F420232}">
      <dgm:prSet/>
      <dgm:spPr/>
      <dgm:t>
        <a:bodyPr/>
        <a:lstStyle/>
        <a:p>
          <a:endParaRPr lang="ru-RU"/>
        </a:p>
      </dgm:t>
    </dgm:pt>
    <dgm:pt modelId="{DD60AD2D-D0C3-485B-A7A7-A5823BDE789A}">
      <dgm:prSet phldrT="[Текст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Музичний фрагмент</a:t>
          </a:r>
          <a:endParaRPr lang="ru-RU" sz="4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B698D9F-AD59-4CB8-9B6D-C1B97B5B90DE}" type="parTrans" cxnId="{7C610A37-65E7-4AD3-959E-6673E689D074}">
      <dgm:prSet/>
      <dgm:spPr/>
      <dgm:t>
        <a:bodyPr/>
        <a:lstStyle/>
        <a:p>
          <a:endParaRPr lang="ru-RU"/>
        </a:p>
      </dgm:t>
    </dgm:pt>
    <dgm:pt modelId="{D7CBFAAC-D202-4F1D-91C2-9856129D6973}" type="sibTrans" cxnId="{7C610A37-65E7-4AD3-959E-6673E689D074}">
      <dgm:prSet/>
      <dgm:spPr/>
      <dgm:t>
        <a:bodyPr/>
        <a:lstStyle/>
        <a:p>
          <a:endParaRPr lang="ru-RU"/>
        </a:p>
      </dgm:t>
    </dgm:pt>
    <dgm:pt modelId="{6343B064-0769-4BE6-959F-86A29D26D329}">
      <dgm:prSet phldrT="[Текст]" custT="1"/>
      <dgm:spPr>
        <a:solidFill>
          <a:srgbClr val="14F078"/>
        </a:solidFill>
        <a:ln>
          <a:solidFill>
            <a:schemeClr val="tx1"/>
          </a:solidFill>
        </a:ln>
      </dgm:spPr>
      <dgm:t>
        <a:bodyPr/>
        <a:lstStyle/>
        <a:p>
          <a:r>
            <a:rPr lang="uk-UA" sz="4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Вибір емоцій</a:t>
          </a:r>
          <a:endParaRPr lang="ru-RU" sz="4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7A6CF0-190C-4613-A975-1AB46BBCEC36}" type="parTrans" cxnId="{09C4E506-225B-42CC-B120-D428D58E9530}">
      <dgm:prSet/>
      <dgm:spPr/>
      <dgm:t>
        <a:bodyPr/>
        <a:lstStyle/>
        <a:p>
          <a:endParaRPr lang="ru-RU"/>
        </a:p>
      </dgm:t>
    </dgm:pt>
    <dgm:pt modelId="{78A1FE79-EFA8-4D9F-A834-8ECFC4C7C5DB}" type="sibTrans" cxnId="{09C4E506-225B-42CC-B120-D428D58E9530}">
      <dgm:prSet/>
      <dgm:spPr/>
      <dgm:t>
        <a:bodyPr/>
        <a:lstStyle/>
        <a:p>
          <a:endParaRPr lang="ru-RU"/>
        </a:p>
      </dgm:t>
    </dgm:pt>
    <dgm:pt modelId="{27AA552B-8222-4DAB-8BA1-38B550243DAA}" type="pres">
      <dgm:prSet presAssocID="{E1A0236B-FD8C-4500-BBEC-46C9A1AA843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9E0F41-7344-4F33-996D-03C593A66037}" type="pres">
      <dgm:prSet presAssocID="{70A6AA73-615E-4476-A07B-0CB8119D6A02}" presName="parentLin" presStyleCnt="0"/>
      <dgm:spPr/>
    </dgm:pt>
    <dgm:pt modelId="{A5F62E69-DC3E-4FC3-8EA9-C4A3BE4ED482}" type="pres">
      <dgm:prSet presAssocID="{70A6AA73-615E-4476-A07B-0CB8119D6A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F9E3264-64A6-4AA5-9ACD-B2E929D3F112}" type="pres">
      <dgm:prSet presAssocID="{70A6AA73-615E-4476-A07B-0CB8119D6A02}" presName="parentText" presStyleLbl="node1" presStyleIdx="0" presStyleCnt="3" custScaleX="1287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71323-7E72-444C-8BE1-2C87C4D85563}" type="pres">
      <dgm:prSet presAssocID="{70A6AA73-615E-4476-A07B-0CB8119D6A02}" presName="negativeSpace" presStyleCnt="0"/>
      <dgm:spPr/>
    </dgm:pt>
    <dgm:pt modelId="{CABCAD47-4799-4C69-B998-8157236E7516}" type="pres">
      <dgm:prSet presAssocID="{70A6AA73-615E-4476-A07B-0CB8119D6A02}" presName="childText" presStyleLbl="conFgAcc1" presStyleIdx="0" presStyleCnt="3">
        <dgm:presLayoutVars>
          <dgm:bulletEnabled val="1"/>
        </dgm:presLayoutVars>
      </dgm:prSet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tx1"/>
          </a:solidFill>
        </a:ln>
      </dgm:spPr>
    </dgm:pt>
    <dgm:pt modelId="{AEDEE225-B11B-4FE7-97C8-C43903104074}" type="pres">
      <dgm:prSet presAssocID="{0906AD6C-C41C-4A4F-9819-AF5256D3220B}" presName="spaceBetweenRectangles" presStyleCnt="0"/>
      <dgm:spPr/>
    </dgm:pt>
    <dgm:pt modelId="{8CFD3CC6-996A-403E-A40B-93837C0513EB}" type="pres">
      <dgm:prSet presAssocID="{DD60AD2D-D0C3-485B-A7A7-A5823BDE789A}" presName="parentLin" presStyleCnt="0"/>
      <dgm:spPr/>
    </dgm:pt>
    <dgm:pt modelId="{96612892-E5D1-4BD4-8613-E9D0155626D8}" type="pres">
      <dgm:prSet presAssocID="{DD60AD2D-D0C3-485B-A7A7-A5823BDE789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E62AD8F-B1F2-4361-B6E1-8779270D81CD}" type="pres">
      <dgm:prSet presAssocID="{DD60AD2D-D0C3-485B-A7A7-A5823BDE789A}" presName="parentText" presStyleLbl="node1" presStyleIdx="1" presStyleCnt="3" custScaleX="1287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2A31F-7AD1-4DC7-8F28-9031F8194261}" type="pres">
      <dgm:prSet presAssocID="{DD60AD2D-D0C3-485B-A7A7-A5823BDE789A}" presName="negativeSpace" presStyleCnt="0"/>
      <dgm:spPr/>
    </dgm:pt>
    <dgm:pt modelId="{00518FBE-3297-4D53-A988-F433211C2FE7}" type="pres">
      <dgm:prSet presAssocID="{DD60AD2D-D0C3-485B-A7A7-A5823BDE789A}" presName="childText" presStyleLbl="conFgAcc1" presStyleIdx="1" presStyleCnt="3">
        <dgm:presLayoutVars>
          <dgm:bulletEnabled val="1"/>
        </dgm:presLayoutVars>
      </dgm:prSet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2EF72C4D-95D4-4CCE-8684-AD725755EFE3}" type="pres">
      <dgm:prSet presAssocID="{D7CBFAAC-D202-4F1D-91C2-9856129D6973}" presName="spaceBetweenRectangles" presStyleCnt="0"/>
      <dgm:spPr/>
    </dgm:pt>
    <dgm:pt modelId="{21428BF5-DC8D-48F3-B729-2A88DB7EB2BB}" type="pres">
      <dgm:prSet presAssocID="{6343B064-0769-4BE6-959F-86A29D26D329}" presName="parentLin" presStyleCnt="0"/>
      <dgm:spPr/>
    </dgm:pt>
    <dgm:pt modelId="{24078B6F-4483-43E8-98F3-CF9BC3108EE2}" type="pres">
      <dgm:prSet presAssocID="{6343B064-0769-4BE6-959F-86A29D26D32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92C2121-DE21-4890-83D7-79DFF07515F0}" type="pres">
      <dgm:prSet presAssocID="{6343B064-0769-4BE6-959F-86A29D26D329}" presName="parentText" presStyleLbl="node1" presStyleIdx="2" presStyleCnt="3" custScaleX="1287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229E6-7F0E-469B-9440-2A39B268BE36}" type="pres">
      <dgm:prSet presAssocID="{6343B064-0769-4BE6-959F-86A29D26D329}" presName="negativeSpace" presStyleCnt="0"/>
      <dgm:spPr/>
    </dgm:pt>
    <dgm:pt modelId="{4E4B1AF7-ED10-440A-88DE-52AA3A00F12B}" type="pres">
      <dgm:prSet presAssocID="{6343B064-0769-4BE6-959F-86A29D26D329}" presName="childText" presStyleLbl="conFgAcc1" presStyleIdx="2" presStyleCnt="3" custLinFactNeighborX="-793" custLinFactNeighborY="74271">
        <dgm:presLayoutVars>
          <dgm:bulletEnabled val="1"/>
        </dgm:presLayoutVars>
      </dgm:prSet>
      <dgm:spPr>
        <a:solidFill>
          <a:schemeClr val="accent5">
            <a:lumMod val="20000"/>
            <a:lumOff val="80000"/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</dgm:ptLst>
  <dgm:cxnLst>
    <dgm:cxn modelId="{1D8902A5-75B1-4292-8027-916A5AABD034}" type="presOf" srcId="{70A6AA73-615E-4476-A07B-0CB8119D6A02}" destId="{A5F62E69-DC3E-4FC3-8EA9-C4A3BE4ED482}" srcOrd="0" destOrd="0" presId="urn:microsoft.com/office/officeart/2005/8/layout/list1"/>
    <dgm:cxn modelId="{0B4F004C-0FF3-421D-BFFC-93B8D92C145D}" type="presOf" srcId="{70A6AA73-615E-4476-A07B-0CB8119D6A02}" destId="{BF9E3264-64A6-4AA5-9ACD-B2E929D3F112}" srcOrd="1" destOrd="0" presId="urn:microsoft.com/office/officeart/2005/8/layout/list1"/>
    <dgm:cxn modelId="{7C610A37-65E7-4AD3-959E-6673E689D074}" srcId="{E1A0236B-FD8C-4500-BBEC-46C9A1AA8433}" destId="{DD60AD2D-D0C3-485B-A7A7-A5823BDE789A}" srcOrd="1" destOrd="0" parTransId="{3B698D9F-AD59-4CB8-9B6D-C1B97B5B90DE}" sibTransId="{D7CBFAAC-D202-4F1D-91C2-9856129D6973}"/>
    <dgm:cxn modelId="{5279D4FE-A893-4AB8-8675-C1A676A37D38}" type="presOf" srcId="{E1A0236B-FD8C-4500-BBEC-46C9A1AA8433}" destId="{27AA552B-8222-4DAB-8BA1-38B550243DAA}" srcOrd="0" destOrd="0" presId="urn:microsoft.com/office/officeart/2005/8/layout/list1"/>
    <dgm:cxn modelId="{CB87F043-68B2-49D9-8169-62469F420232}" srcId="{E1A0236B-FD8C-4500-BBEC-46C9A1AA8433}" destId="{70A6AA73-615E-4476-A07B-0CB8119D6A02}" srcOrd="0" destOrd="0" parTransId="{72A79EE1-0C5D-4DFA-ACDC-C568A905AEED}" sibTransId="{0906AD6C-C41C-4A4F-9819-AF5256D3220B}"/>
    <dgm:cxn modelId="{09C4E506-225B-42CC-B120-D428D58E9530}" srcId="{E1A0236B-FD8C-4500-BBEC-46C9A1AA8433}" destId="{6343B064-0769-4BE6-959F-86A29D26D329}" srcOrd="2" destOrd="0" parTransId="{307A6CF0-190C-4613-A975-1AB46BBCEC36}" sibTransId="{78A1FE79-EFA8-4D9F-A834-8ECFC4C7C5DB}"/>
    <dgm:cxn modelId="{8A96567F-0A7C-45D5-B284-207ED1F64660}" type="presOf" srcId="{DD60AD2D-D0C3-485B-A7A7-A5823BDE789A}" destId="{96612892-E5D1-4BD4-8613-E9D0155626D8}" srcOrd="0" destOrd="0" presId="urn:microsoft.com/office/officeart/2005/8/layout/list1"/>
    <dgm:cxn modelId="{ED30AC8C-E67D-4F6C-A38B-F6FACE488708}" type="presOf" srcId="{6343B064-0769-4BE6-959F-86A29D26D329}" destId="{24078B6F-4483-43E8-98F3-CF9BC3108EE2}" srcOrd="0" destOrd="0" presId="urn:microsoft.com/office/officeart/2005/8/layout/list1"/>
    <dgm:cxn modelId="{5E013D8B-C8CC-46CE-AF91-BDCD79DB1BC1}" type="presOf" srcId="{DD60AD2D-D0C3-485B-A7A7-A5823BDE789A}" destId="{5E62AD8F-B1F2-4361-B6E1-8779270D81CD}" srcOrd="1" destOrd="0" presId="urn:microsoft.com/office/officeart/2005/8/layout/list1"/>
    <dgm:cxn modelId="{7005BF96-D3C9-4DA2-BED2-E428054CC7FB}" type="presOf" srcId="{6343B064-0769-4BE6-959F-86A29D26D329}" destId="{592C2121-DE21-4890-83D7-79DFF07515F0}" srcOrd="1" destOrd="0" presId="urn:microsoft.com/office/officeart/2005/8/layout/list1"/>
    <dgm:cxn modelId="{4A268882-9EBF-43CF-859F-5614933375FC}" type="presParOf" srcId="{27AA552B-8222-4DAB-8BA1-38B550243DAA}" destId="{DF9E0F41-7344-4F33-996D-03C593A66037}" srcOrd="0" destOrd="0" presId="urn:microsoft.com/office/officeart/2005/8/layout/list1"/>
    <dgm:cxn modelId="{ECB5856A-6EC7-40C0-AB9E-10D07EB0C7F4}" type="presParOf" srcId="{DF9E0F41-7344-4F33-996D-03C593A66037}" destId="{A5F62E69-DC3E-4FC3-8EA9-C4A3BE4ED482}" srcOrd="0" destOrd="0" presId="urn:microsoft.com/office/officeart/2005/8/layout/list1"/>
    <dgm:cxn modelId="{A02E25BB-87F0-408B-89F6-7C09D57B015C}" type="presParOf" srcId="{DF9E0F41-7344-4F33-996D-03C593A66037}" destId="{BF9E3264-64A6-4AA5-9ACD-B2E929D3F112}" srcOrd="1" destOrd="0" presId="urn:microsoft.com/office/officeart/2005/8/layout/list1"/>
    <dgm:cxn modelId="{53C14BF3-A0A7-4546-9FFA-705C39876D96}" type="presParOf" srcId="{27AA552B-8222-4DAB-8BA1-38B550243DAA}" destId="{58C71323-7E72-444C-8BE1-2C87C4D85563}" srcOrd="1" destOrd="0" presId="urn:microsoft.com/office/officeart/2005/8/layout/list1"/>
    <dgm:cxn modelId="{6F0B01F3-2CC5-40AE-94E6-E7E37C353F06}" type="presParOf" srcId="{27AA552B-8222-4DAB-8BA1-38B550243DAA}" destId="{CABCAD47-4799-4C69-B998-8157236E7516}" srcOrd="2" destOrd="0" presId="urn:microsoft.com/office/officeart/2005/8/layout/list1"/>
    <dgm:cxn modelId="{4B4009F2-984F-4BEE-8162-EDC7A99A4467}" type="presParOf" srcId="{27AA552B-8222-4DAB-8BA1-38B550243DAA}" destId="{AEDEE225-B11B-4FE7-97C8-C43903104074}" srcOrd="3" destOrd="0" presId="urn:microsoft.com/office/officeart/2005/8/layout/list1"/>
    <dgm:cxn modelId="{69A0413D-BF66-4D6F-9B7D-D7DC029024C4}" type="presParOf" srcId="{27AA552B-8222-4DAB-8BA1-38B550243DAA}" destId="{8CFD3CC6-996A-403E-A40B-93837C0513EB}" srcOrd="4" destOrd="0" presId="urn:microsoft.com/office/officeart/2005/8/layout/list1"/>
    <dgm:cxn modelId="{8E14756E-D07B-4DA2-9D32-824B7C6605DF}" type="presParOf" srcId="{8CFD3CC6-996A-403E-A40B-93837C0513EB}" destId="{96612892-E5D1-4BD4-8613-E9D0155626D8}" srcOrd="0" destOrd="0" presId="urn:microsoft.com/office/officeart/2005/8/layout/list1"/>
    <dgm:cxn modelId="{8A958E70-FB26-4444-9CA6-35C2401834C1}" type="presParOf" srcId="{8CFD3CC6-996A-403E-A40B-93837C0513EB}" destId="{5E62AD8F-B1F2-4361-B6E1-8779270D81CD}" srcOrd="1" destOrd="0" presId="urn:microsoft.com/office/officeart/2005/8/layout/list1"/>
    <dgm:cxn modelId="{47F1CBC8-84E0-4458-A36F-D04A75097B2D}" type="presParOf" srcId="{27AA552B-8222-4DAB-8BA1-38B550243DAA}" destId="{0AC2A31F-7AD1-4DC7-8F28-9031F8194261}" srcOrd="5" destOrd="0" presId="urn:microsoft.com/office/officeart/2005/8/layout/list1"/>
    <dgm:cxn modelId="{4B170747-4BB7-492C-BC3D-DB57DEBF773E}" type="presParOf" srcId="{27AA552B-8222-4DAB-8BA1-38B550243DAA}" destId="{00518FBE-3297-4D53-A988-F433211C2FE7}" srcOrd="6" destOrd="0" presId="urn:microsoft.com/office/officeart/2005/8/layout/list1"/>
    <dgm:cxn modelId="{CFDAD3E7-8113-40A1-B70B-D7E004720862}" type="presParOf" srcId="{27AA552B-8222-4DAB-8BA1-38B550243DAA}" destId="{2EF72C4D-95D4-4CCE-8684-AD725755EFE3}" srcOrd="7" destOrd="0" presId="urn:microsoft.com/office/officeart/2005/8/layout/list1"/>
    <dgm:cxn modelId="{55AA911F-CE0D-4AA8-9C3C-800D2DF87F74}" type="presParOf" srcId="{27AA552B-8222-4DAB-8BA1-38B550243DAA}" destId="{21428BF5-DC8D-48F3-B729-2A88DB7EB2BB}" srcOrd="8" destOrd="0" presId="urn:microsoft.com/office/officeart/2005/8/layout/list1"/>
    <dgm:cxn modelId="{7EA50616-BDC1-4FE8-9243-EA8B4CDD904A}" type="presParOf" srcId="{21428BF5-DC8D-48F3-B729-2A88DB7EB2BB}" destId="{24078B6F-4483-43E8-98F3-CF9BC3108EE2}" srcOrd="0" destOrd="0" presId="urn:microsoft.com/office/officeart/2005/8/layout/list1"/>
    <dgm:cxn modelId="{E8E2E534-FB3F-4174-9AF0-69D184A16830}" type="presParOf" srcId="{21428BF5-DC8D-48F3-B729-2A88DB7EB2BB}" destId="{592C2121-DE21-4890-83D7-79DFF07515F0}" srcOrd="1" destOrd="0" presId="urn:microsoft.com/office/officeart/2005/8/layout/list1"/>
    <dgm:cxn modelId="{DB372E4B-DB73-4BA3-A811-23EB41394535}" type="presParOf" srcId="{27AA552B-8222-4DAB-8BA1-38B550243DAA}" destId="{8D6229E6-7F0E-469B-9440-2A39B268BE36}" srcOrd="9" destOrd="0" presId="urn:microsoft.com/office/officeart/2005/8/layout/list1"/>
    <dgm:cxn modelId="{701A4219-8D60-4D37-AF43-B2AD29B32D38}" type="presParOf" srcId="{27AA552B-8222-4DAB-8BA1-38B550243DAA}" destId="{4E4B1AF7-ED10-440A-88DE-52AA3A00F12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BCAD47-4799-4C69-B998-8157236E7516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9E3264-64A6-4AA5-9ACD-B2E929D3F112}">
      <dsp:nvSpPr>
        <dsp:cNvPr id="0" name=""/>
        <dsp:cNvSpPr/>
      </dsp:nvSpPr>
      <dsp:spPr>
        <a:xfrm>
          <a:off x="304800" y="6459"/>
          <a:ext cx="5492355" cy="91512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ВІРШ</a:t>
          </a:r>
          <a:endParaRPr lang="ru-RU" sz="40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4800" y="6459"/>
        <a:ext cx="5492355" cy="915120"/>
      </dsp:txXfrm>
    </dsp:sp>
    <dsp:sp modelId="{00518FBE-3297-4D53-A988-F433211C2FE7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62AD8F-B1F2-4361-B6E1-8779270D81CD}">
      <dsp:nvSpPr>
        <dsp:cNvPr id="0" name=""/>
        <dsp:cNvSpPr/>
      </dsp:nvSpPr>
      <dsp:spPr>
        <a:xfrm>
          <a:off x="304800" y="1412619"/>
          <a:ext cx="5492355" cy="91512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Музичний фрагмент</a:t>
          </a:r>
          <a:endParaRPr lang="ru-RU" sz="40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4800" y="1412619"/>
        <a:ext cx="5492355" cy="915120"/>
      </dsp:txXfrm>
    </dsp:sp>
    <dsp:sp modelId="{4E4B1AF7-ED10-440A-88DE-52AA3A00F12B}">
      <dsp:nvSpPr>
        <dsp:cNvPr id="0" name=""/>
        <dsp:cNvSpPr/>
      </dsp:nvSpPr>
      <dsp:spPr>
        <a:xfrm>
          <a:off x="0" y="3282799"/>
          <a:ext cx="6096000" cy="781200"/>
        </a:xfrm>
        <a:prstGeom prst="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C2121-DE21-4890-83D7-79DFF07515F0}">
      <dsp:nvSpPr>
        <dsp:cNvPr id="0" name=""/>
        <dsp:cNvSpPr/>
      </dsp:nvSpPr>
      <dsp:spPr>
        <a:xfrm>
          <a:off x="304800" y="2818780"/>
          <a:ext cx="5492355" cy="915120"/>
        </a:xfrm>
        <a:prstGeom prst="roundRect">
          <a:avLst/>
        </a:prstGeom>
        <a:solidFill>
          <a:srgbClr val="14F078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Вибір емоцій</a:t>
          </a:r>
          <a:endParaRPr lang="ru-RU" sz="40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4800" y="2818780"/>
        <a:ext cx="5492355" cy="915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8B3DE-7126-4543-82BD-73EFC805853C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38C18-7EC2-4834-95E4-953906893D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915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38C18-7EC2-4834-95E4-953906893D8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2623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38C18-7EC2-4834-95E4-953906893D8A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69000">
              <a:srgbClr val="85C2FF">
                <a:alpha val="88000"/>
              </a:srgbClr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jpeg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jpe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jpeg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7.png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oleObject" Target="../embeddings/oleObject30.bin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33.bin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oleObject" Target="../embeddings/oleObject41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4.png"/><Relationship Id="rId5" Type="http://schemas.openxmlformats.org/officeDocument/2006/relationships/image" Target="../media/image93.png"/><Relationship Id="rId4" Type="http://schemas.openxmlformats.org/officeDocument/2006/relationships/oleObject" Target="../embeddings/oleObject43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gif"/><Relationship Id="rId5" Type="http://schemas.openxmlformats.org/officeDocument/2006/relationships/image" Target="../media/image99.png"/><Relationship Id="rId4" Type="http://schemas.openxmlformats.org/officeDocument/2006/relationships/image" Target="../media/image98.gi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101.png"/><Relationship Id="rId12" Type="http://schemas.openxmlformats.org/officeDocument/2006/relationships/image" Target="../media/image106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105.gif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4.gi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3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gif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gif"/><Relationship Id="rId2" Type="http://schemas.openxmlformats.org/officeDocument/2006/relationships/image" Target="../media/image113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1000"/>
              </a:srgbClr>
            </a:gs>
            <a:gs pos="69000">
              <a:srgbClr val="85C2FF">
                <a:alpha val="88000"/>
              </a:srgbClr>
            </a:gs>
            <a:gs pos="70000">
              <a:srgbClr val="C4D6EB"/>
            </a:gs>
            <a:gs pos="93000">
              <a:srgbClr val="FFEBFA">
                <a:lumMod val="74000"/>
                <a:lumOff val="26000"/>
                <a:alpha val="77000"/>
              </a:srgbClr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000240"/>
            <a:ext cx="8286808" cy="110799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Визначений інтеграл </a:t>
            </a:r>
            <a:endParaRPr lang="ru-RU" sz="6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3" descr="D:\Мои документы\Мои рисунки\spelling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5566" y="4520914"/>
            <a:ext cx="1954599" cy="2115222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622536"/>
            <a:ext cx="1759511" cy="17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ED00019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6970" y="4380145"/>
            <a:ext cx="2406241" cy="211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841224" y="2564904"/>
            <a:ext cx="78581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Яка  різниця між невизначеним інтегралом та визначеним ?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00875" y="4357688"/>
            <a:ext cx="1625600" cy="1828800"/>
          </a:xfrm>
        </p:spPr>
      </p:pic>
    </p:spTree>
    <p:extLst>
      <p:ext uri="{BB962C8B-B14F-4D97-AF65-F5344CB8AC3E}">
        <p14:creationId xmlns:p14="http://schemas.microsoft.com/office/powerpoint/2010/main" xmlns="" val="145553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vneuroka.ru/matmir/pct/p0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47664" y="1268760"/>
            <a:ext cx="6156685" cy="23083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</a:t>
            </a:r>
          </a:p>
          <a:p>
            <a:pPr algn="ctr">
              <a:defRPr/>
            </a:pPr>
            <a:r>
              <a:rPr lang="uk-UA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“Встав пропущений</a:t>
            </a:r>
          </a:p>
          <a:p>
            <a:pPr algn="ctr">
              <a:defRPr/>
            </a:pPr>
            <a:r>
              <a:rPr lang="uk-UA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символ”</a:t>
            </a:r>
            <a:endParaRPr lang="ru-RU" sz="48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 l="32925" t="50833" r="-757" b="1837"/>
          <a:stretch>
            <a:fillRect/>
          </a:stretch>
        </p:blipFill>
        <p:spPr bwMode="auto">
          <a:xfrm>
            <a:off x="7576457" y="5522060"/>
            <a:ext cx="1514595" cy="126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flipH="1">
            <a:off x="-52249" y="6035039"/>
            <a:ext cx="966554" cy="1071156"/>
          </a:xfrm>
        </p:spPr>
      </p:pic>
    </p:spTree>
    <p:extLst>
      <p:ext uri="{BB962C8B-B14F-4D97-AF65-F5344CB8AC3E}">
        <p14:creationId xmlns:p14="http://schemas.microsoft.com/office/powerpoint/2010/main" xmlns="" val="84390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2565894"/>
              </p:ext>
            </p:extLst>
          </p:nvPr>
        </p:nvGraphicFramePr>
        <p:xfrm>
          <a:off x="1901825" y="1598687"/>
          <a:ext cx="4965700" cy="1038225"/>
        </p:xfrm>
        <a:graphic>
          <a:graphicData uri="http://schemas.openxmlformats.org/presentationml/2006/ole">
            <p:oleObj spid="_x0000_s72845" name="Формула" r:id="rId3" imgW="1079500" imgH="279400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7339914"/>
              </p:ext>
            </p:extLst>
          </p:nvPr>
        </p:nvGraphicFramePr>
        <p:xfrm>
          <a:off x="1908175" y="4335463"/>
          <a:ext cx="4498975" cy="1038225"/>
        </p:xfrm>
        <a:graphic>
          <a:graphicData uri="http://schemas.openxmlformats.org/presentationml/2006/ole">
            <p:oleObj spid="_x0000_s72846" name="Формула" r:id="rId5" imgW="977900" imgH="279400" progId="">
              <p:embed/>
            </p:oleObj>
          </a:graphicData>
        </a:graphic>
      </p:graphicFrame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8259552"/>
              </p:ext>
            </p:extLst>
          </p:nvPr>
        </p:nvGraphicFramePr>
        <p:xfrm>
          <a:off x="2101850" y="1557338"/>
          <a:ext cx="4774406" cy="986485"/>
        </p:xfrm>
        <a:graphic>
          <a:graphicData uri="http://schemas.openxmlformats.org/presentationml/2006/ole">
            <p:oleObj spid="_x0000_s89152" name="Формула" r:id="rId3" imgW="1091726" imgH="279279" progId="">
              <p:embed/>
            </p:oleObj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8756067"/>
              </p:ext>
            </p:extLst>
          </p:nvPr>
        </p:nvGraphicFramePr>
        <p:xfrm>
          <a:off x="2301875" y="4110038"/>
          <a:ext cx="4538663" cy="1531937"/>
        </p:xfrm>
        <a:graphic>
          <a:graphicData uri="http://schemas.openxmlformats.org/presentationml/2006/ole">
            <p:oleObj spid="_x0000_s89153" name="Формула" r:id="rId5" imgW="1002865" imgH="41891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229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9639944"/>
              </p:ext>
            </p:extLst>
          </p:nvPr>
        </p:nvGraphicFramePr>
        <p:xfrm>
          <a:off x="1514475" y="1484313"/>
          <a:ext cx="5721350" cy="923925"/>
        </p:xfrm>
        <a:graphic>
          <a:graphicData uri="http://schemas.openxmlformats.org/presentationml/2006/ole">
            <p:oleObj spid="_x0000_s90185" name="Формула" r:id="rId4" imgW="1397000" imgH="279400" progId="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22655"/>
              </p:ext>
            </p:extLst>
          </p:nvPr>
        </p:nvGraphicFramePr>
        <p:xfrm>
          <a:off x="1508125" y="4076700"/>
          <a:ext cx="6704013" cy="1009650"/>
        </p:xfrm>
        <a:graphic>
          <a:graphicData uri="http://schemas.openxmlformats.org/presentationml/2006/ole">
            <p:oleObj spid="_x0000_s90186" name="Формула" r:id="rId5" imgW="1498600" imgH="2794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3335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7283161"/>
              </p:ext>
            </p:extLst>
          </p:nvPr>
        </p:nvGraphicFramePr>
        <p:xfrm>
          <a:off x="1501775" y="4221163"/>
          <a:ext cx="5721350" cy="1301750"/>
        </p:xfrm>
        <a:graphic>
          <a:graphicData uri="http://schemas.openxmlformats.org/presentationml/2006/ole">
            <p:oleObj spid="_x0000_s92223" name="Формула" r:id="rId4" imgW="1396394" imgH="393529" progId="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6502140"/>
              </p:ext>
            </p:extLst>
          </p:nvPr>
        </p:nvGraphicFramePr>
        <p:xfrm>
          <a:off x="1503363" y="1412875"/>
          <a:ext cx="5721350" cy="1301750"/>
        </p:xfrm>
        <a:graphic>
          <a:graphicData uri="http://schemas.openxmlformats.org/presentationml/2006/ole">
            <p:oleObj spid="_x0000_s92224" name="Формула" r:id="rId5" imgW="1396394" imgH="39352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502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8157974"/>
              </p:ext>
            </p:extLst>
          </p:nvPr>
        </p:nvGraphicFramePr>
        <p:xfrm>
          <a:off x="990600" y="1295400"/>
          <a:ext cx="6756400" cy="1295400"/>
        </p:xfrm>
        <a:graphic>
          <a:graphicData uri="http://schemas.openxmlformats.org/presentationml/2006/ole">
            <p:oleObj spid="_x0000_s93244" name="Формула" r:id="rId4" imgW="1650960" imgH="393480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94464934"/>
              </p:ext>
            </p:extLst>
          </p:nvPr>
        </p:nvGraphicFramePr>
        <p:xfrm>
          <a:off x="1101725" y="4221163"/>
          <a:ext cx="6553200" cy="1301750"/>
        </p:xfrm>
        <a:graphic>
          <a:graphicData uri="http://schemas.openxmlformats.org/presentationml/2006/ole">
            <p:oleObj spid="_x0000_s93245" name="Формула" r:id="rId5" imgW="1600200" imgH="393700" progId="">
              <p:embed/>
            </p:oleObj>
          </a:graphicData>
        </a:graphic>
      </p:graphicFrame>
      <p:pic>
        <p:nvPicPr>
          <p:cNvPr id="10" name="Picture 7" descr="D:\Мое\12318206-1-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09" y="6146455"/>
            <a:ext cx="1331639" cy="620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485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2217738" y="1193800"/>
          <a:ext cx="3897312" cy="1587500"/>
        </p:xfrm>
        <a:graphic>
          <a:graphicData uri="http://schemas.openxmlformats.org/presentationml/2006/ole">
            <p:oleObj spid="_x0000_s147513" name="Формула" r:id="rId3" imgW="952087" imgH="482391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2414588" y="4149725"/>
          <a:ext cx="3429000" cy="1587500"/>
        </p:xfrm>
        <a:graphic>
          <a:graphicData uri="http://schemas.openxmlformats.org/presentationml/2006/ole">
            <p:oleObj spid="_x0000_s147514" name="Формула" r:id="rId5" imgW="837836" imgH="482391" progId="">
              <p:embed/>
            </p:oleObj>
          </a:graphicData>
        </a:graphic>
      </p:graphicFrame>
      <p:pic>
        <p:nvPicPr>
          <p:cNvPr id="9" name="Picture 7" descr="D:\Мое\12318206-1-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09" y="6146455"/>
            <a:ext cx="1331639" cy="620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45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1152525" y="1193800"/>
          <a:ext cx="6027738" cy="1587500"/>
        </p:xfrm>
        <a:graphic>
          <a:graphicData uri="http://schemas.openxmlformats.org/presentationml/2006/ole">
            <p:oleObj spid="_x0000_s152632" name="Формула" r:id="rId3" imgW="1473200" imgH="482600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1298575" y="4149725"/>
          <a:ext cx="5662613" cy="1587500"/>
        </p:xfrm>
        <a:graphic>
          <a:graphicData uri="http://schemas.openxmlformats.org/presentationml/2006/ole">
            <p:oleObj spid="_x0000_s152633" name="Формула" r:id="rId5" imgW="1384300" imgH="482600" progId="">
              <p:embed/>
            </p:oleObj>
          </a:graphicData>
        </a:graphic>
      </p:graphicFrame>
      <p:pic>
        <p:nvPicPr>
          <p:cNvPr id="9" name="Picture 7" descr="D:\Мое\12318206-1-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09" y="6146455"/>
            <a:ext cx="1331639" cy="620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45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539552" y="1196752"/>
          <a:ext cx="8258001" cy="1466785"/>
        </p:xfrm>
        <a:graphic>
          <a:graphicData uri="http://schemas.openxmlformats.org/presentationml/2006/ole">
            <p:oleObj spid="_x0000_s150585" name="Формула" r:id="rId3" imgW="2184400" imgH="482600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827584" y="4005064"/>
          <a:ext cx="7632847" cy="1214735"/>
        </p:xfrm>
        <a:graphic>
          <a:graphicData uri="http://schemas.openxmlformats.org/presentationml/2006/ole">
            <p:oleObj spid="_x0000_s150586" name="Формула" r:id="rId5" imgW="2438400" imgH="4826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45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506413" y="-160338"/>
            <a:ext cx="9864726" cy="7018338"/>
            <a:chOff x="-506413" y="-160338"/>
            <a:chExt cx="9864726" cy="7018338"/>
          </a:xfrm>
        </p:grpSpPr>
        <p:pic>
          <p:nvPicPr>
            <p:cNvPr id="21506" name="Picture 4" descr="Доска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60338"/>
              <a:ext cx="9358313" cy="701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 rot="3964618">
              <a:off x="1127918" y="-265906"/>
              <a:ext cx="4411663" cy="7680326"/>
            </a:xfrm>
            <a:custGeom>
              <a:avLst/>
              <a:gdLst>
                <a:gd name="T0" fmla="*/ 788422388 w 21600"/>
                <a:gd name="T1" fmla="*/ 1365652633 h 21600"/>
                <a:gd name="T2" fmla="*/ 450527195 w 21600"/>
                <a:gd name="T3" fmla="*/ 2147483647 h 21600"/>
                <a:gd name="T4" fmla="*/ 112631799 w 21600"/>
                <a:gd name="T5" fmla="*/ 1365652633 h 21600"/>
                <a:gd name="T6" fmla="*/ 45052719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r>
                <a:rPr lang="uk-UA" sz="4000" b="1" dirty="0">
                  <a:solidFill>
                    <a:srgbClr val="FFFF00"/>
                  </a:solidFill>
                  <a:latin typeface="Verdana" pitchFamily="34" charset="0"/>
                </a:rPr>
                <a:t>«</a:t>
              </a:r>
              <a:r>
                <a:rPr lang="uk-UA" sz="3600" b="1" dirty="0">
                  <a:solidFill>
                    <a:srgbClr val="FFFF00"/>
                  </a:solidFill>
                  <a:latin typeface="Verdana" pitchFamily="34" charset="0"/>
                </a:rPr>
                <a:t> </a:t>
              </a:r>
              <a:r>
                <a:rPr lang="uk-UA" sz="3600" b="1" dirty="0" smtClean="0">
                  <a:solidFill>
                    <a:srgbClr val="FFFF00"/>
                  </a:solidFill>
                  <a:latin typeface="Verdana" pitchFamily="34" charset="0"/>
                </a:rPr>
                <a:t>НЕМАЄ У СВІТІ ПАГОРБА,</a:t>
              </a:r>
            </a:p>
            <a:p>
              <a:r>
                <a:rPr lang="uk-UA" sz="3600" b="1" dirty="0" smtClean="0">
                  <a:solidFill>
                    <a:srgbClr val="FFFF00"/>
                  </a:solidFill>
                  <a:latin typeface="Verdana" pitchFamily="34" charset="0"/>
                </a:rPr>
                <a:t>ЯКОГО  НАПОЛЕГЛИВІСТЬ</a:t>
              </a:r>
            </a:p>
            <a:p>
              <a:r>
                <a:rPr lang="uk-UA" sz="3600" b="1" dirty="0" smtClean="0">
                  <a:solidFill>
                    <a:srgbClr val="FFFF00"/>
                  </a:solidFill>
                  <a:latin typeface="Verdana" pitchFamily="34" charset="0"/>
                </a:rPr>
                <a:t>УРЕШТІ – РЕШТ НЕ</a:t>
              </a:r>
              <a:endParaRPr lang="uk-UA" sz="3600" b="1" dirty="0">
                <a:solidFill>
                  <a:srgbClr val="FFFF00"/>
                </a:solidFill>
                <a:latin typeface="Verdana" pitchFamily="34" charset="0"/>
              </a:endParaRPr>
            </a:p>
            <a:p>
              <a:r>
                <a:rPr lang="uk-UA" sz="3600" b="1" dirty="0">
                  <a:solidFill>
                    <a:srgbClr val="FFFF00"/>
                  </a:solidFill>
                  <a:latin typeface="Verdana" pitchFamily="34" charset="0"/>
                </a:rPr>
                <a:t> </a:t>
              </a:r>
              <a:r>
                <a:rPr lang="uk-UA" sz="3600" b="1" dirty="0" smtClean="0">
                  <a:solidFill>
                    <a:srgbClr val="FFFF00"/>
                  </a:solidFill>
                  <a:latin typeface="Verdana" pitchFamily="34" charset="0"/>
                </a:rPr>
                <a:t>ДОСЯГНЕ</a:t>
              </a:r>
              <a:r>
                <a:rPr lang="ru-RU" sz="3600" b="1" i="1" dirty="0" smtClean="0">
                  <a:solidFill>
                    <a:srgbClr val="FFFF00"/>
                  </a:solidFill>
                  <a:latin typeface="Monotype Corsiva" pitchFamily="66" charset="0"/>
                </a:rPr>
                <a:t> </a:t>
              </a:r>
              <a:r>
                <a:rPr lang="ru-RU" sz="4000" b="1" i="1" dirty="0" smtClean="0">
                  <a:solidFill>
                    <a:srgbClr val="FFFF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»</a:t>
              </a:r>
            </a:p>
            <a:p>
              <a:pPr algn="r"/>
              <a:endParaRPr lang="en-US" sz="4000" b="1" i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algn="r"/>
              <a:r>
                <a:rPr lang="uk-UA" sz="3600" b="1" i="1" dirty="0" smtClean="0">
                  <a:solidFill>
                    <a:srgbClr val="FFFF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Ч.Дікк</a:t>
              </a:r>
              <a:r>
                <a:rPr lang="uk-UA" sz="3600" b="1" i="1" dirty="0" smtClean="0">
                  <a:ln w="11430"/>
                  <a:solidFill>
                    <a:srgbClr val="FFFF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енс</a:t>
              </a:r>
              <a:endParaRPr lang="ru-RU" sz="3600" b="1" i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36306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606425" y="1193800"/>
          <a:ext cx="7119938" cy="1587500"/>
        </p:xfrm>
        <a:graphic>
          <a:graphicData uri="http://schemas.openxmlformats.org/presentationml/2006/ole">
            <p:oleObj spid="_x0000_s149561" name="Формула" r:id="rId3" imgW="1739900" imgH="482600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892175" y="4149725"/>
          <a:ext cx="6704013" cy="1587500"/>
        </p:xfrm>
        <a:graphic>
          <a:graphicData uri="http://schemas.openxmlformats.org/presentationml/2006/ole">
            <p:oleObj spid="_x0000_s149562" name="Формула" r:id="rId5" imgW="1637589" imgH="48239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45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1347788" y="1412875"/>
          <a:ext cx="6804025" cy="1439863"/>
        </p:xfrm>
        <a:graphic>
          <a:graphicData uri="http://schemas.openxmlformats.org/presentationml/2006/ole">
            <p:oleObj spid="_x0000_s148538" name="Формула" r:id="rId3" imgW="1930400" imgH="482600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1192213" y="4005263"/>
          <a:ext cx="6938962" cy="1439862"/>
        </p:xfrm>
        <a:graphic>
          <a:graphicData uri="http://schemas.openxmlformats.org/presentationml/2006/ole">
            <p:oleObj spid="_x0000_s148539" name="Формула" r:id="rId5" imgW="1968500" imgH="4826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45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286808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“Встав пропущений символ”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977900" y="1189038"/>
          <a:ext cx="7061200" cy="1584325"/>
        </p:xfrm>
        <a:graphic>
          <a:graphicData uri="http://schemas.openxmlformats.org/presentationml/2006/ole">
            <p:oleObj spid="_x0000_s94265" name="Формула" r:id="rId3" imgW="1726920" imgH="482400" progId="">
              <p:embed/>
            </p:oleObj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75236"/>
            <a:ext cx="1115616" cy="1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841224" y="3070701"/>
            <a:ext cx="4018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Відповідь: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8847349"/>
              </p:ext>
            </p:extLst>
          </p:nvPr>
        </p:nvGraphicFramePr>
        <p:xfrm>
          <a:off x="827584" y="3933056"/>
          <a:ext cx="7272337" cy="2422525"/>
        </p:xfrm>
        <a:graphic>
          <a:graphicData uri="http://schemas.openxmlformats.org/presentationml/2006/ole">
            <p:oleObj spid="_x0000_s94266" name="Формула" r:id="rId5" imgW="1778000" imgH="7366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452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5577" y="222068"/>
            <a:ext cx="8229600" cy="1371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Ньютон і Лейбніц –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творці математичного аналізу</a:t>
            </a:r>
          </a:p>
        </p:txBody>
      </p:sp>
      <p:pic>
        <p:nvPicPr>
          <p:cNvPr id="6" name="Picture 9" descr="240px-Gottfried_Wilhelm_von_Leibniz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03653" y="1846569"/>
            <a:ext cx="2886075" cy="3657600"/>
          </a:xfr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529070" y="5726907"/>
            <a:ext cx="193258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b="1" dirty="0" err="1" smtClean="0"/>
              <a:t>Ісаак</a:t>
            </a:r>
            <a:r>
              <a:rPr lang="uk-UA" b="1" dirty="0" smtClean="0"/>
              <a:t> </a:t>
            </a:r>
            <a:r>
              <a:rPr lang="ru-RU" b="1" dirty="0" smtClean="0"/>
              <a:t>Ньютон </a:t>
            </a:r>
          </a:p>
          <a:p>
            <a:pPr eaLnBrk="1" hangingPunct="1">
              <a:spcBef>
                <a:spcPct val="50000"/>
              </a:spcBef>
            </a:pPr>
            <a:r>
              <a:rPr lang="ru-RU" b="1" dirty="0" smtClean="0"/>
              <a:t>(</a:t>
            </a:r>
            <a:r>
              <a:rPr lang="ru-RU" b="1" dirty="0"/>
              <a:t>1643 – 1727)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972992" y="5666542"/>
            <a:ext cx="342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b="1" dirty="0" err="1" smtClean="0"/>
              <a:t>ГотфрІд</a:t>
            </a:r>
            <a:r>
              <a:rPr lang="uk-UA" b="1" dirty="0" smtClean="0"/>
              <a:t> </a:t>
            </a:r>
            <a:r>
              <a:rPr lang="uk-UA" b="1" dirty="0" err="1" smtClean="0"/>
              <a:t>ВІльгельм</a:t>
            </a:r>
            <a:r>
              <a:rPr lang="uk-UA" b="1" dirty="0" smtClean="0"/>
              <a:t> </a:t>
            </a:r>
            <a:r>
              <a:rPr lang="uk-UA" b="1" dirty="0" err="1" smtClean="0"/>
              <a:t>ЛейбнІц</a:t>
            </a:r>
            <a:r>
              <a:rPr lang="uk-UA" b="1" dirty="0" smtClean="0"/>
              <a:t> </a:t>
            </a:r>
            <a:r>
              <a:rPr lang="ru-RU" b="1" dirty="0" smtClean="0"/>
              <a:t>(</a:t>
            </a:r>
            <a:r>
              <a:rPr lang="ru-RU" b="1" dirty="0"/>
              <a:t>1646 – 1716)</a:t>
            </a:r>
          </a:p>
        </p:txBody>
      </p:sp>
      <p:pic>
        <p:nvPicPr>
          <p:cNvPr id="9" name="Picture 12" descr="nyuton_b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4824"/>
            <a:ext cx="2790825" cy="3628752"/>
          </a:xfrm>
          <a:prstGeom prst="rect">
            <a:avLst/>
          </a:prstGeom>
          <a:noFill/>
          <a:ln w="57150">
            <a:solidFill>
              <a:srgbClr val="FFC19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89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2" descr="http://pedsovet.su/_ld/422/09398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1524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214290"/>
            <a:ext cx="8643998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Застосування інтеграла:</a:t>
            </a:r>
            <a:endParaRPr lang="ru-RU" sz="48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526" y="2070054"/>
            <a:ext cx="2399051" cy="204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1549" y="4754881"/>
            <a:ext cx="2511334" cy="18835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1357298"/>
            <a:ext cx="5000660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uk-UA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Обчислення площ</a:t>
            </a: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1" name="Object 194"/>
          <p:cNvGraphicFramePr>
            <a:graphicFrameLocks noChangeAspect="1"/>
          </p:cNvGraphicFramePr>
          <p:nvPr/>
        </p:nvGraphicFramePr>
        <p:xfrm>
          <a:off x="5072063" y="1143000"/>
          <a:ext cx="3919537" cy="1157288"/>
        </p:xfrm>
        <a:graphic>
          <a:graphicData uri="http://schemas.openxmlformats.org/presentationml/2006/ole">
            <p:oleObj spid="_x0000_s16460" name="Формула" r:id="rId6" imgW="1714500" imgH="508000" progId="">
              <p:embed/>
            </p:oleObj>
          </a:graphicData>
        </a:graphic>
      </p:graphicFrame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38807" y="3345889"/>
            <a:ext cx="3561994" cy="260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2" descr="http://pedsovet.su/_ld/422/09398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1524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214290"/>
            <a:ext cx="8643998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Застосування інтеграла:</a:t>
            </a:r>
            <a:endParaRPr lang="ru-RU" sz="48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357298"/>
            <a:ext cx="5643602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uk-UA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Знаходження об</a:t>
            </a:r>
            <a:r>
              <a:rPr lang="en-US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sz="3600" b="1" dirty="0" err="1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ємів</a:t>
            </a: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8023" y="4558113"/>
            <a:ext cx="3511505" cy="210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06" y="2022158"/>
            <a:ext cx="2807607" cy="2105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94"/>
          <p:cNvGraphicFramePr>
            <a:graphicFrameLocks noChangeAspect="1"/>
          </p:cNvGraphicFramePr>
          <p:nvPr/>
        </p:nvGraphicFramePr>
        <p:xfrm>
          <a:off x="6111376" y="2031274"/>
          <a:ext cx="2555875" cy="1223963"/>
        </p:xfrm>
        <a:graphic>
          <a:graphicData uri="http://schemas.openxmlformats.org/presentationml/2006/ole">
            <p:oleObj spid="_x0000_s17484" name="Формула" r:id="rId6" imgW="1002865" imgH="482391" progId="">
              <p:embed/>
            </p:oleObj>
          </a:graphicData>
        </a:graphic>
      </p:graphicFrame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9966" y="3139578"/>
            <a:ext cx="2394994" cy="220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643998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Застосування інтеграла:</a:t>
            </a:r>
            <a:endParaRPr lang="ru-RU" sz="48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357298"/>
            <a:ext cx="5000660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uk-UA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Обчислення шляху</a:t>
            </a: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4674" y="2971028"/>
            <a:ext cx="2305822" cy="307839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6703" y="4101737"/>
            <a:ext cx="3313279" cy="248176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graphicFrame>
        <p:nvGraphicFramePr>
          <p:cNvPr id="11" name="Object 194"/>
          <p:cNvGraphicFramePr>
            <a:graphicFrameLocks noChangeAspect="1"/>
          </p:cNvGraphicFramePr>
          <p:nvPr/>
        </p:nvGraphicFramePr>
        <p:xfrm>
          <a:off x="6000750" y="1143000"/>
          <a:ext cx="2357438" cy="1550988"/>
        </p:xfrm>
        <a:graphic>
          <a:graphicData uri="http://schemas.openxmlformats.org/presentationml/2006/ole">
            <p:oleObj spid="_x0000_s18508" name="Формула" r:id="rId5" imgW="748975" imgH="495085" progId="">
              <p:embed/>
            </p:oleObj>
          </a:graphicData>
        </a:graphic>
      </p:graphicFrame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3326" y="2373369"/>
            <a:ext cx="3231759" cy="24207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64399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Застосування інтеграла: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214422"/>
            <a:ext cx="5143536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uk-UA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Визначення роботи</a:t>
            </a: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195" y="2193743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5895" y="4260570"/>
            <a:ext cx="1680482" cy="238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8364" y="2035991"/>
            <a:ext cx="4580360" cy="3254466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graphicFrame>
        <p:nvGraphicFramePr>
          <p:cNvPr id="11" name="Object 196"/>
          <p:cNvGraphicFramePr>
            <a:graphicFrameLocks noChangeAspect="1"/>
          </p:cNvGraphicFramePr>
          <p:nvPr/>
        </p:nvGraphicFramePr>
        <p:xfrm>
          <a:off x="5857875" y="1058863"/>
          <a:ext cx="2214563" cy="1293812"/>
        </p:xfrm>
        <a:graphic>
          <a:graphicData uri="http://schemas.openxmlformats.org/presentationml/2006/ole">
            <p:oleObj spid="_x0000_s19532" name="Формула" r:id="rId6" imgW="850531" imgH="4950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64399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Застосування інтеграла: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00108"/>
            <a:ext cx="8215370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 </a:t>
            </a:r>
            <a:r>
              <a:rPr lang="ru-RU" sz="3600" b="1" dirty="0" err="1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Знаходження</a:t>
            </a:r>
            <a:r>
              <a:rPr lang="ru-RU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величини</a:t>
            </a:r>
            <a:r>
              <a:rPr lang="ru-RU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заряду </a:t>
            </a:r>
          </a:p>
          <a:p>
            <a:pPr>
              <a:defRPr/>
            </a:pPr>
            <a:r>
              <a:rPr lang="ru-RU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ru-RU" sz="3600" b="1" dirty="0" err="1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ємність</a:t>
            </a:r>
            <a:r>
              <a:rPr lang="ru-RU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конденсатора)</a:t>
            </a:r>
          </a:p>
          <a:p>
            <a:pPr algn="ctr">
              <a:defRPr/>
            </a:pP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369" y="4396831"/>
            <a:ext cx="2951163" cy="22129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9841" y="4557304"/>
            <a:ext cx="2247900" cy="20288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4439" y="3364230"/>
            <a:ext cx="2466975" cy="18478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0451" y="2321923"/>
            <a:ext cx="2486025" cy="18383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graphicFrame>
        <p:nvGraphicFramePr>
          <p:cNvPr id="12" name="Object 202"/>
          <p:cNvGraphicFramePr>
            <a:graphicFrameLocks noChangeAspect="1"/>
          </p:cNvGraphicFramePr>
          <p:nvPr/>
        </p:nvGraphicFramePr>
        <p:xfrm>
          <a:off x="5929313" y="1357313"/>
          <a:ext cx="2571750" cy="1758950"/>
        </p:xfrm>
        <a:graphic>
          <a:graphicData uri="http://schemas.openxmlformats.org/presentationml/2006/ole">
            <p:oleObj spid="_x0000_s20556" name="Формула" r:id="rId7" imgW="723586" imgH="4950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64399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Застосування інтеграла: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214422"/>
            <a:ext cx="5000660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uk-UA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Обчислення маси</a:t>
            </a: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3143250"/>
            <a:ext cx="2713038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2143125"/>
            <a:ext cx="2143125" cy="21336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2214563"/>
            <a:ext cx="2286000" cy="18859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8" y="1857375"/>
            <a:ext cx="2466975" cy="18478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4429125"/>
            <a:ext cx="2466975" cy="18478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5" y="4857750"/>
            <a:ext cx="2374900" cy="177958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4813" y="4914900"/>
            <a:ext cx="2352675" cy="19431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graphicFrame>
        <p:nvGraphicFramePr>
          <p:cNvPr id="13" name="Object 200"/>
          <p:cNvGraphicFramePr>
            <a:graphicFrameLocks noChangeAspect="1"/>
          </p:cNvGraphicFramePr>
          <p:nvPr/>
        </p:nvGraphicFramePr>
        <p:xfrm>
          <a:off x="6572250" y="928688"/>
          <a:ext cx="2214563" cy="1293812"/>
        </p:xfrm>
        <a:graphic>
          <a:graphicData uri="http://schemas.openxmlformats.org/presentationml/2006/ole">
            <p:oleObj spid="_x0000_s21580" name="Формула" r:id="rId10" imgW="850680" imgH="495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61000">
              <a:srgbClr val="85C2FF">
                <a:alpha val="60000"/>
              </a:srgbClr>
            </a:gs>
            <a:gs pos="62000">
              <a:srgbClr val="C4D6EB"/>
            </a:gs>
            <a:gs pos="100000">
              <a:srgbClr val="FFEBFA"/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755576" y="2491411"/>
            <a:ext cx="742952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ru-RU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Яку </a:t>
            </a: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функцію називають первісною?</a:t>
            </a:r>
            <a:endParaRPr lang="uk-UA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43750" y="3929063"/>
            <a:ext cx="1625600" cy="182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864399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Застосування інтеграла: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7345" y="1049913"/>
            <a:ext cx="7929618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 </a:t>
            </a:r>
            <a:r>
              <a:rPr lang="ru-RU" sz="3600" b="1" dirty="0" err="1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Задачі</a:t>
            </a:r>
            <a:r>
              <a:rPr lang="ru-RU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</a:t>
            </a:r>
            <a:r>
              <a:rPr lang="ru-RU" sz="3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характеру (</a:t>
            </a:r>
            <a:r>
              <a:rPr lang="ru-RU" sz="3600" b="1" dirty="0" err="1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обсяг</a:t>
            </a:r>
            <a:r>
              <a:rPr lang="ru-RU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випущено</a:t>
            </a:r>
            <a:r>
              <a:rPr lang="uk-UA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ї продукції</a:t>
            </a:r>
            <a:r>
              <a:rPr lang="ru-RU" sz="3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3" cstate="print"/>
          <a:srcRect l="18158" t="18735"/>
          <a:stretch>
            <a:fillRect/>
          </a:stretch>
        </p:blipFill>
        <p:spPr bwMode="auto">
          <a:xfrm>
            <a:off x="3703728" y="4123600"/>
            <a:ext cx="1792287" cy="249078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6417" y="2420938"/>
            <a:ext cx="22574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2349500"/>
            <a:ext cx="2692898" cy="1906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1809" y="4255225"/>
            <a:ext cx="20097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7368" y="4763634"/>
            <a:ext cx="2628900" cy="17430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484938" y="2338388"/>
          <a:ext cx="2109787" cy="1282700"/>
        </p:xfrm>
        <a:graphic>
          <a:graphicData uri="http://schemas.openxmlformats.org/presentationml/2006/ole">
            <p:oleObj spid="_x0000_s316417" name="Формула" r:id="rId8" imgW="812520" imgH="495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16832"/>
            <a:ext cx="9144001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tarasivka.ucoz.ua/_nw/3/07968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76672"/>
            <a:ext cx="7416824" cy="4392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u="sng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Обчислення </a:t>
            </a:r>
          </a:p>
          <a:p>
            <a:pPr algn="ctr"/>
            <a:r>
              <a:rPr lang="uk-UA" sz="4800" b="1" u="sng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визначених</a:t>
            </a:r>
            <a:r>
              <a:rPr lang="uk-UA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u="sng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інтегралів</a:t>
            </a:r>
            <a:endParaRPr lang="ru-RU" sz="48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827584" y="476672"/>
            <a:ext cx="7416824" cy="4392488"/>
          </a:xfrm>
          <a:prstGeom prst="frame">
            <a:avLst>
              <a:gd name="adj1" fmla="val 7504"/>
            </a:avLst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Picture 6" descr="http://www.krupki.net/_bl/0/37154604.jpg"/>
          <p:cNvPicPr>
            <a:picLocks noChangeAspect="1" noChangeArrowheads="1"/>
          </p:cNvPicPr>
          <p:nvPr/>
        </p:nvPicPr>
        <p:blipFill rotWithShape="1">
          <a:blip r:embed="rId2" cstate="print"/>
          <a:srcRect t="20201"/>
          <a:stretch/>
        </p:blipFill>
        <p:spPr bwMode="auto">
          <a:xfrm>
            <a:off x="2634208" y="4590288"/>
            <a:ext cx="3810000" cy="2280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4455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043607" y="2276872"/>
            <a:ext cx="2566365" cy="256636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2420887"/>
            <a:ext cx="2376264" cy="2376263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1363567" y="3029524"/>
                <a:ext cx="1926443" cy="1061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ru-RU" sz="2400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ru-RU" sz="2400" b="1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2400" b="1" i="1" smtClean="0">
                              <a:latin typeface="Cambria Math"/>
                              <a:ea typeface="Cambria Math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3567" y="3029524"/>
                <a:ext cx="1926443" cy="106106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5444839" y="3101532"/>
                <a:ext cx="1782713" cy="1061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1" i="1" smtClean="0">
                              <a:latin typeface="Cambria Math"/>
                              <a:ea typeface="Cambria Math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839" y="3101532"/>
                <a:ext cx="1782713" cy="106106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Вправа на увагу</a:t>
            </a:r>
            <a:endParaRPr lang="uk-UA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solidFill>
            <a:srgbClr val="1AC9F2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16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043607" y="2276872"/>
            <a:ext cx="2566365" cy="256636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2420887"/>
            <a:ext cx="2376264" cy="2376263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5328084" y="3206111"/>
                <a:ext cx="20162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latin typeface="Cambria Math"/>
                        </a:rPr>
                        <m:t>𝒙</m:t>
                      </m:r>
                      <m:r>
                        <a:rPr lang="en-US" sz="4000" b="1" i="1" smtClean="0">
                          <a:latin typeface="Cambria Math"/>
                        </a:rPr>
                        <m:t>+</m:t>
                      </m:r>
                      <m:r>
                        <a:rPr lang="en-US" sz="4000" b="1" i="1" smtClean="0">
                          <a:latin typeface="Cambria Math"/>
                        </a:rPr>
                        <m:t>𝑪</m:t>
                      </m:r>
                    </m:oMath>
                  </m:oMathPara>
                </a14:m>
                <a:endParaRPr lang="ru-RU" sz="4000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084" y="3206111"/>
                <a:ext cx="2016224" cy="70788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1872829" y="3255075"/>
                <a:ext cx="9079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latin typeface="Cambria Math"/>
                        </a:rPr>
                        <m:t>𝑪</m:t>
                      </m:r>
                    </m:oMath>
                  </m:oMathPara>
                </a14:m>
                <a:endParaRPr lang="ru-RU" sz="4000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2829" y="3255075"/>
                <a:ext cx="907919" cy="70788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Вправа на увагу</a:t>
            </a:r>
            <a:endParaRPr lang="uk-UA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solidFill>
            <a:srgbClr val="1AC9F2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1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2" descr="http://pedsovet.su/_ld/422/093984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15247"/>
          </a:xfrm>
          <a:prstGeom prst="rect">
            <a:avLst/>
          </a:prstGeom>
          <a:noFill/>
        </p:spPr>
      </p:pic>
      <p:pic>
        <p:nvPicPr>
          <p:cNvPr id="320514" name="Picture 2" descr="http://biographera.net/biographies/rene_dekart/Decar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9628" y="888211"/>
            <a:ext cx="3398429" cy="483332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528354"/>
            <a:ext cx="54884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«Н</a:t>
            </a: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едостатньо мати лише </a:t>
            </a:r>
          </a:p>
          <a:p>
            <a:pPr algn="r">
              <a:defRPr/>
            </a:pP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добрий розум,</a:t>
            </a:r>
          </a:p>
          <a:p>
            <a:pPr algn="r">
              <a:defRPr/>
            </a:pP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Головне – це раціонально</a:t>
            </a:r>
          </a:p>
          <a:p>
            <a:pPr algn="r">
              <a:defRPr/>
            </a:pPr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застосовувати його</a:t>
            </a:r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27796" y="3958046"/>
            <a:ext cx="277191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r>
              <a:rPr lang="uk-UA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ене</a:t>
            </a:r>
            <a:r>
              <a:rPr lang="uk-UA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Декарт</a:t>
            </a:r>
            <a:endParaRPr lang="ru-RU" sz="28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1276350" y="23241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1276350" y="23241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graphicFrame>
        <p:nvGraphicFramePr>
          <p:cNvPr id="6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11481"/>
              </p:ext>
            </p:extLst>
          </p:nvPr>
        </p:nvGraphicFramePr>
        <p:xfrm>
          <a:off x="785813" y="520700"/>
          <a:ext cx="7632700" cy="5761038"/>
        </p:xfrm>
        <a:graphic>
          <a:graphicData uri="http://schemas.openxmlformats.org/drawingml/2006/table">
            <a:tbl>
              <a:tblPr/>
              <a:tblGrid>
                <a:gridCol w="3586162"/>
                <a:gridCol w="4046538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Обчислити інтеграл: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</a:tr>
              <a:tr h="274638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Алгоритм  обчислення: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8438">
                <a:tc>
                  <a:txBody>
                    <a:bodyPr/>
                    <a:lstStyle/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 Знаходимо первісну підінтегральної функції.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 У первісну замість х підставляємо    спочатку верхню межу інтегрування.</a:t>
                      </a: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3) Потім – нижню межу інтегрування.</a:t>
                      </a: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4) Обчислимо різницю одержаних значень.</a:t>
                      </a:r>
                      <a:endParaRPr kumimoji="0" lang="uk-U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-257175" y="3090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graphicFrame>
        <p:nvGraphicFramePr>
          <p:cNvPr id="8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2635256"/>
              </p:ext>
            </p:extLst>
          </p:nvPr>
        </p:nvGraphicFramePr>
        <p:xfrm>
          <a:off x="4995863" y="563487"/>
          <a:ext cx="862012" cy="1149351"/>
        </p:xfrm>
        <a:graphic>
          <a:graphicData uri="http://schemas.openxmlformats.org/presentationml/2006/ole">
            <p:oleObj spid="_x0000_s30308" name="Формула" r:id="rId3" imgW="355320" imgH="482400" progId="">
              <p:embed/>
            </p:oleObj>
          </a:graphicData>
        </a:graphic>
      </p:graphicFrame>
      <p:sp>
        <p:nvSpPr>
          <p:cNvPr id="12" name="Rectangle 97"/>
          <p:cNvSpPr>
            <a:spLocks noChangeArrowheads="1"/>
          </p:cNvSpPr>
          <p:nvPr/>
        </p:nvSpPr>
        <p:spPr bwMode="auto">
          <a:xfrm>
            <a:off x="-257175" y="3090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5" name="Rectangle 102"/>
          <p:cNvSpPr>
            <a:spLocks noChangeArrowheads="1"/>
          </p:cNvSpPr>
          <p:nvPr/>
        </p:nvSpPr>
        <p:spPr bwMode="auto">
          <a:xfrm>
            <a:off x="0" y="-100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9" name="Rectangle 108"/>
          <p:cNvSpPr>
            <a:spLocks noChangeArrowheads="1"/>
          </p:cNvSpPr>
          <p:nvPr/>
        </p:nvSpPr>
        <p:spPr bwMode="auto">
          <a:xfrm>
            <a:off x="-257175" y="2967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21" name="Rectangle 110"/>
          <p:cNvSpPr>
            <a:spLocks noChangeArrowheads="1"/>
          </p:cNvSpPr>
          <p:nvPr/>
        </p:nvSpPr>
        <p:spPr bwMode="auto">
          <a:xfrm>
            <a:off x="-257175" y="3100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23" name="Rectangle 112"/>
          <p:cNvSpPr>
            <a:spLocks noChangeArrowheads="1"/>
          </p:cNvSpPr>
          <p:nvPr/>
        </p:nvSpPr>
        <p:spPr bwMode="auto">
          <a:xfrm>
            <a:off x="-257175" y="3133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25" name="Rectangle 114"/>
          <p:cNvSpPr>
            <a:spLocks noChangeArrowheads="1"/>
          </p:cNvSpPr>
          <p:nvPr/>
        </p:nvSpPr>
        <p:spPr bwMode="auto">
          <a:xfrm>
            <a:off x="-257175" y="3133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88199" y="544438"/>
            <a:ext cx="120808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4469290"/>
              </p:ext>
            </p:extLst>
          </p:nvPr>
        </p:nvGraphicFramePr>
        <p:xfrm>
          <a:off x="5200650" y="2400300"/>
          <a:ext cx="2081185" cy="3095625"/>
        </p:xfrm>
        <a:graphic>
          <a:graphicData uri="http://schemas.openxmlformats.org/presentationml/2006/ole">
            <p:oleObj spid="_x0000_s30309" name="Формула" r:id="rId5" imgW="888840" imgH="134604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46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827584" y="1700808"/>
          <a:ext cx="7570489" cy="1663470"/>
        </p:xfrm>
        <a:graphic>
          <a:graphicData uri="http://schemas.openxmlformats.org/presentationml/2006/ole">
            <p:oleObj spid="_x0000_s205854" name="Формула" r:id="rId3" imgW="1981200" imgH="482600" progId="">
              <p:embed/>
            </p:oleObj>
          </a:graphicData>
        </a:graphic>
      </p:graphicFrame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064896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i="1" dirty="0">
                <a:solidFill>
                  <a:srgbClr val="336600"/>
                </a:solidFill>
              </a:rPr>
              <a:t/>
            </a:r>
            <a:br>
              <a:rPr lang="uk-UA" sz="2000" i="1" dirty="0">
                <a:solidFill>
                  <a:srgbClr val="336600"/>
                </a:solidFill>
              </a:rPr>
            </a:br>
            <a:r>
              <a:rPr lang="uk-UA" sz="4000" i="1" dirty="0">
                <a:solidFill>
                  <a:srgbClr val="336600"/>
                </a:solidFill>
              </a:rPr>
              <a:t>  </a:t>
            </a:r>
            <a:r>
              <a:rPr lang="uk-UA" b="1" dirty="0"/>
              <a:t>Формула  </a:t>
            </a:r>
            <a:r>
              <a:rPr lang="uk-UA" b="1" dirty="0" smtClean="0"/>
              <a:t>Ньютона </a:t>
            </a:r>
            <a:r>
              <a:rPr lang="uk-UA" b="1" dirty="0"/>
              <a:t>- Лейбніца</a:t>
            </a:r>
            <a:endParaRPr lang="ru-RU" b="1" dirty="0"/>
          </a:p>
        </p:txBody>
      </p:sp>
      <p:pic>
        <p:nvPicPr>
          <p:cNvPr id="6" name="Рисунок 2" descr="img2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41250"/>
            <a:ext cx="2051720" cy="2416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4" descr="0_650_Karcev_V_Nyuton_Seriya_ZhZL_68746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6512" y="4401095"/>
            <a:ext cx="1779984" cy="245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0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581128"/>
            <a:ext cx="2310849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pPr eaLnBrk="1" hangingPunct="1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Властивості визначеного інтеграла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5" descr="IM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256" y="1628800"/>
            <a:ext cx="708660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7634" y="5356166"/>
            <a:ext cx="1711236" cy="1279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5910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332656"/>
            <a:ext cx="6626225" cy="72072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latin typeface="Times New Roman" pitchFamily="18" charset="0"/>
              </a:rPr>
              <a:t>Формула Ньютона - Лейбніца</a:t>
            </a:r>
            <a:r>
              <a:rPr lang="ru-RU" sz="3600" b="1" dirty="0"/>
              <a:t> </a:t>
            </a:r>
          </a:p>
        </p:txBody>
      </p:sp>
      <p:sp>
        <p:nvSpPr>
          <p:cNvPr id="70715" name="Rectangle 59"/>
          <p:cNvSpPr>
            <a:spLocks noChangeArrowheads="1"/>
          </p:cNvSpPr>
          <p:nvPr/>
        </p:nvSpPr>
        <p:spPr bwMode="auto">
          <a:xfrm>
            <a:off x="1533525" y="3994173"/>
            <a:ext cx="3515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70717" name="Rectangle 61"/>
          <p:cNvSpPr>
            <a:spLocks noChangeArrowheads="1"/>
          </p:cNvSpPr>
          <p:nvPr/>
        </p:nvSpPr>
        <p:spPr bwMode="auto">
          <a:xfrm>
            <a:off x="1533525" y="3994173"/>
            <a:ext cx="3515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uk-UA" dirty="0"/>
          </a:p>
        </p:txBody>
      </p:sp>
      <p:graphicFrame>
        <p:nvGraphicFramePr>
          <p:cNvPr id="70738" name="Group 82"/>
          <p:cNvGraphicFramePr>
            <a:graphicFrameLocks noGrp="1"/>
          </p:cNvGraphicFramePr>
          <p:nvPr/>
        </p:nvGraphicFramePr>
        <p:xfrm>
          <a:off x="323925" y="1340768"/>
          <a:ext cx="8496547" cy="1872208"/>
        </p:xfrm>
        <a:graphic>
          <a:graphicData uri="http://schemas.openxmlformats.org/drawingml/2006/table">
            <a:tbl>
              <a:tblPr/>
              <a:tblGrid>
                <a:gridCol w="4248273"/>
                <a:gridCol w="4248274"/>
              </a:tblGrid>
              <a:tr h="187220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143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підінтегральна функція;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uk-U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143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- підінтегральний вираз;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143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нижня межа інтегрування;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143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 </a:t>
                      </a: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верхня межа інтегрування;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1143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 </a:t>
                      </a: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змінна інтегрування.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9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714" name="Object 58"/>
          <p:cNvGraphicFramePr>
            <a:graphicFrameLocks noChangeAspect="1"/>
          </p:cNvGraphicFramePr>
          <p:nvPr/>
        </p:nvGraphicFramePr>
        <p:xfrm>
          <a:off x="467544" y="1792998"/>
          <a:ext cx="3973240" cy="843914"/>
        </p:xfrm>
        <a:graphic>
          <a:graphicData uri="http://schemas.openxmlformats.org/presentationml/2006/ole">
            <p:oleObj spid="_x0000_s258185" name="Формула" r:id="rId3" imgW="2019300" imgH="482600" progId="">
              <p:embed/>
            </p:oleObj>
          </a:graphicData>
        </a:graphic>
      </p:graphicFrame>
      <p:graphicFrame>
        <p:nvGraphicFramePr>
          <p:cNvPr id="70713" name="Object 57"/>
          <p:cNvGraphicFramePr>
            <a:graphicFrameLocks noChangeAspect="1"/>
          </p:cNvGraphicFramePr>
          <p:nvPr/>
        </p:nvGraphicFramePr>
        <p:xfrm>
          <a:off x="4788025" y="1458781"/>
          <a:ext cx="502432" cy="293405"/>
        </p:xfrm>
        <a:graphic>
          <a:graphicData uri="http://schemas.openxmlformats.org/presentationml/2006/ole">
            <p:oleObj spid="_x0000_s258186" name="Формула" r:id="rId4" imgW="342751" imgH="203112" progId="">
              <p:embed/>
            </p:oleObj>
          </a:graphicData>
        </a:graphic>
      </p:graphicFrame>
      <p:graphicFrame>
        <p:nvGraphicFramePr>
          <p:cNvPr id="70712" name="Object 56"/>
          <p:cNvGraphicFramePr>
            <a:graphicFrameLocks noChangeAspect="1"/>
          </p:cNvGraphicFramePr>
          <p:nvPr/>
        </p:nvGraphicFramePr>
        <p:xfrm>
          <a:off x="4788024" y="1755237"/>
          <a:ext cx="729906" cy="295632"/>
        </p:xfrm>
        <a:graphic>
          <a:graphicData uri="http://schemas.openxmlformats.org/presentationml/2006/ole">
            <p:oleObj spid="_x0000_s258187" name="Формула" r:id="rId5" imgW="494870" imgH="203024" progId="">
              <p:embed/>
            </p:oleObj>
          </a:graphicData>
        </a:graphic>
      </p:graphicFrame>
      <p:sp>
        <p:nvSpPr>
          <p:cNvPr id="70739" name="Rectangle 83"/>
          <p:cNvSpPr>
            <a:spLocks noChangeArrowheads="1"/>
          </p:cNvSpPr>
          <p:nvPr/>
        </p:nvSpPr>
        <p:spPr bwMode="auto">
          <a:xfrm>
            <a:off x="1187624" y="3645024"/>
            <a:ext cx="73307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uk-UA" sz="2800" b="1" dirty="0">
                <a:latin typeface="Times New Roman" pitchFamily="18" charset="0"/>
              </a:rPr>
              <a:t>Основні властивості визначених інтегралів</a:t>
            </a:r>
            <a:r>
              <a:rPr lang="en-US" sz="2800" dirty="0">
                <a:latin typeface="Times New Roman" pitchFamily="18" charset="0"/>
              </a:rPr>
              <a:t> </a:t>
            </a:r>
          </a:p>
        </p:txBody>
      </p:sp>
      <p:sp>
        <p:nvSpPr>
          <p:cNvPr id="70741" name="Rectangle 85"/>
          <p:cNvSpPr>
            <a:spLocks noChangeArrowheads="1"/>
          </p:cNvSpPr>
          <p:nvPr/>
        </p:nvSpPr>
        <p:spPr bwMode="auto">
          <a:xfrm>
            <a:off x="0" y="4171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graphicFrame>
        <p:nvGraphicFramePr>
          <p:cNvPr id="70740" name="Object 84"/>
          <p:cNvGraphicFramePr>
            <a:graphicFrameLocks noChangeAspect="1"/>
          </p:cNvGraphicFramePr>
          <p:nvPr/>
        </p:nvGraphicFramePr>
        <p:xfrm>
          <a:off x="2473995" y="4509120"/>
          <a:ext cx="4414838" cy="841375"/>
        </p:xfrm>
        <a:graphic>
          <a:graphicData uri="http://schemas.openxmlformats.org/presentationml/2006/ole">
            <p:oleObj spid="_x0000_s258188" name="Формула" r:id="rId6" imgW="2463800" imgH="482600" progId="">
              <p:embed/>
            </p:oleObj>
          </a:graphicData>
        </a:graphic>
      </p:graphicFrame>
      <p:sp>
        <p:nvSpPr>
          <p:cNvPr id="70743" name="Rectangle 87"/>
          <p:cNvSpPr>
            <a:spLocks noChangeArrowheads="1"/>
          </p:cNvSpPr>
          <p:nvPr/>
        </p:nvSpPr>
        <p:spPr bwMode="auto">
          <a:xfrm>
            <a:off x="2053308" y="5514950"/>
            <a:ext cx="5020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uk-UA" sz="2400" dirty="0">
                <a:cs typeface="Times New Roman" pitchFamily="18" charset="0"/>
              </a:rPr>
              <a:t>2) </a:t>
            </a:r>
            <a:endParaRPr lang="uk-UA" sz="2400" dirty="0"/>
          </a:p>
        </p:txBody>
      </p:sp>
      <p:graphicFrame>
        <p:nvGraphicFramePr>
          <p:cNvPr id="70742" name="Object 86"/>
          <p:cNvGraphicFramePr>
            <a:graphicFrameLocks noChangeAspect="1"/>
          </p:cNvGraphicFramePr>
          <p:nvPr/>
        </p:nvGraphicFramePr>
        <p:xfrm>
          <a:off x="2497808" y="5374283"/>
          <a:ext cx="2640012" cy="895350"/>
        </p:xfrm>
        <a:graphic>
          <a:graphicData uri="http://schemas.openxmlformats.org/presentationml/2006/ole">
            <p:oleObj spid="_x0000_s258189" name="Формула" r:id="rId7" imgW="1384300" imgH="482600" progId="">
              <p:embed/>
            </p:oleObj>
          </a:graphicData>
        </a:graphic>
      </p:graphicFrame>
      <p:sp>
        <p:nvSpPr>
          <p:cNvPr id="70744" name="Rectangle 88"/>
          <p:cNvSpPr>
            <a:spLocks noChangeArrowheads="1"/>
          </p:cNvSpPr>
          <p:nvPr/>
        </p:nvSpPr>
        <p:spPr bwMode="auto">
          <a:xfrm>
            <a:off x="5077495" y="5590207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uk-UA" dirty="0">
                <a:cs typeface="Times New Roman" pitchFamily="18" charset="0"/>
              </a:rPr>
              <a:t>, (</a:t>
            </a:r>
            <a:r>
              <a:rPr lang="en-US" i="1" dirty="0">
                <a:cs typeface="Times New Roman" pitchFamily="18" charset="0"/>
              </a:rPr>
              <a:t>k</a:t>
            </a:r>
            <a:r>
              <a:rPr lang="uk-UA" dirty="0">
                <a:cs typeface="Times New Roman" pitchFamily="18" charset="0"/>
              </a:rPr>
              <a:t> – стала);</a:t>
            </a:r>
            <a:r>
              <a:rPr lang="en-US" dirty="0"/>
              <a:t> </a:t>
            </a:r>
          </a:p>
        </p:txBody>
      </p:sp>
      <p:sp>
        <p:nvSpPr>
          <p:cNvPr id="70745" name="Text Box 89"/>
          <p:cNvSpPr txBox="1">
            <a:spLocks noChangeArrowheads="1"/>
          </p:cNvSpPr>
          <p:nvPr/>
        </p:nvSpPr>
        <p:spPr bwMode="auto">
          <a:xfrm>
            <a:off x="2051720" y="4653582"/>
            <a:ext cx="504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dirty="0"/>
              <a:t>1)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785816" y="2204864"/>
            <a:ext cx="7715244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 називають сукупність усіх первісних функції 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f(x)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проміжку?</a:t>
            </a:r>
            <a:endParaRPr lang="uk-UA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defRPr/>
            </a:pP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defRPr/>
            </a:pP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00875" y="4357688"/>
            <a:ext cx="1625600" cy="182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>
                <a:alpha val="97000"/>
              </a:srgbClr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714356"/>
            <a:ext cx="828680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Розв’язування </a:t>
            </a: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000100" y="2071678"/>
            <a:ext cx="85725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uk-UA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Обчислити </a:t>
            </a:r>
            <a:r>
              <a:rPr lang="uk-UA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інтеграли:</a:t>
            </a:r>
            <a:endParaRPr lang="uk-UA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defRPr/>
            </a:pP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defRPr/>
            </a:pPr>
            <a:r>
              <a:rPr lang="uk-UA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uk-UA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defRPr/>
            </a:pP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defRPr/>
            </a:pPr>
            <a:endParaRPr lang="uk-UA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defRPr/>
            </a:pPr>
            <a:r>
              <a:rPr lang="uk-UA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                                        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714500" y="2571750"/>
          <a:ext cx="2181225" cy="1727200"/>
        </p:xfrm>
        <a:graphic>
          <a:graphicData uri="http://schemas.openxmlformats.org/presentationml/2006/ole">
            <p:oleObj spid="_x0000_s7434" name="Формула" r:id="rId3" imgW="495085" imgH="482391" progId="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1500188" y="4000500"/>
          <a:ext cx="2571750" cy="2255838"/>
        </p:xfrm>
        <a:graphic>
          <a:graphicData uri="http://schemas.openxmlformats.org/presentationml/2006/ole">
            <p:oleObj spid="_x0000_s7435" name="Формула" r:id="rId4" imgW="634725" imgH="685502" progId="">
              <p:embed/>
            </p:oleObj>
          </a:graphicData>
        </a:graphic>
      </p:graphicFrame>
      <p:pic>
        <p:nvPicPr>
          <p:cNvPr id="10" name="Picture 5" descr="C:\Users\Володимиривна\Desktop\дяплик 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620688"/>
            <a:ext cx="1408212" cy="15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Users\Володимиривна\Desktop\zna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25" y="4668838"/>
            <a:ext cx="1857375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accent2">
                <a:lumMod val="40000"/>
                <a:lumOff val="60000"/>
                <a:alpha val="30000"/>
              </a:schemeClr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4569718" y="1124744"/>
            <a:ext cx="432276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>
              <a:defRPr/>
            </a:pPr>
            <a:r>
              <a:rPr lang="uk-UA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Обчислити площу </a:t>
            </a: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фігури, обмеженої віссю О</a:t>
            </a:r>
            <a:r>
              <a:rPr lang="en-US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графіком функції</a:t>
            </a:r>
            <a:endParaRPr lang="uk-UA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342900" indent="-342900">
              <a:buFont typeface="Calibri" pitchFamily="34" charset="0"/>
              <a:buAutoNum type="arabicPeriod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5861050" y="3932362"/>
          <a:ext cx="2181225" cy="785812"/>
        </p:xfrm>
        <a:graphic>
          <a:graphicData uri="http://schemas.openxmlformats.org/presentationml/2006/ole">
            <p:oleObj spid="_x0000_s87122" name="Формула" r:id="rId3" imgW="634725" imgH="228501" progId="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67544" y="188640"/>
            <a:ext cx="828680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Розв’язування </a:t>
            </a: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07504" y="1052736"/>
            <a:ext cx="4320480" cy="5184576"/>
            <a:chOff x="107504" y="1052736"/>
            <a:chExt cx="4320480" cy="518457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07504" y="1052736"/>
              <a:ext cx="4320480" cy="518457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539552" y="1268760"/>
              <a:ext cx="3817254" cy="4536504"/>
              <a:chOff x="1259632" y="1484784"/>
              <a:chExt cx="3817254" cy="4536504"/>
            </a:xfrm>
          </p:grpSpPr>
          <p:sp>
            <p:nvSpPr>
              <p:cNvPr id="12" name="Полилиния 11"/>
              <p:cNvSpPr/>
              <p:nvPr/>
            </p:nvSpPr>
            <p:spPr>
              <a:xfrm>
                <a:off x="1260728" y="2060848"/>
                <a:ext cx="3167256" cy="3918857"/>
              </a:xfrm>
              <a:custGeom>
                <a:avLst/>
                <a:gdLst>
                  <a:gd name="connsiteX0" fmla="*/ 0 w 2129246"/>
                  <a:gd name="connsiteY0" fmla="*/ 3918857 h 3918857"/>
                  <a:gd name="connsiteX1" fmla="*/ 1071154 w 2129246"/>
                  <a:gd name="connsiteY1" fmla="*/ 0 h 3918857"/>
                  <a:gd name="connsiteX2" fmla="*/ 2129246 w 2129246"/>
                  <a:gd name="connsiteY2" fmla="*/ 3918857 h 3918857"/>
                  <a:gd name="connsiteX3" fmla="*/ 2129246 w 2129246"/>
                  <a:gd name="connsiteY3" fmla="*/ 3918857 h 391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9246" h="3918857">
                    <a:moveTo>
                      <a:pt x="0" y="3918857"/>
                    </a:moveTo>
                    <a:cubicBezTo>
                      <a:pt x="358140" y="1959428"/>
                      <a:pt x="716280" y="0"/>
                      <a:pt x="1071154" y="0"/>
                    </a:cubicBezTo>
                    <a:cubicBezTo>
                      <a:pt x="1426028" y="0"/>
                      <a:pt x="2129246" y="3918857"/>
                      <a:pt x="2129246" y="3918857"/>
                    </a:cubicBezTo>
                    <a:lnTo>
                      <a:pt x="2129246" y="3918857"/>
                    </a:lnTo>
                  </a:path>
                </a:pathLst>
              </a:cu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cxnSp>
            <p:nvCxnSpPr>
              <p:cNvPr id="23" name="Прямая со стрелкой 22"/>
              <p:cNvCxnSpPr/>
              <p:nvPr/>
            </p:nvCxnSpPr>
            <p:spPr>
              <a:xfrm>
                <a:off x="1259632" y="3789040"/>
                <a:ext cx="3672408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 стрелкой 24"/>
              <p:cNvCxnSpPr/>
              <p:nvPr/>
            </p:nvCxnSpPr>
            <p:spPr>
              <a:xfrm flipV="1">
                <a:off x="2843808" y="1484784"/>
                <a:ext cx="0" cy="453650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3131840" y="386104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1</a:t>
                </a:r>
                <a:endParaRPr lang="uk-UA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483768" y="386104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0</a:t>
                </a:r>
                <a:endParaRPr lang="uk-UA" dirty="0"/>
              </a:p>
            </p:txBody>
          </p: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3275856" y="3717032"/>
                <a:ext cx="0" cy="14401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3779912" y="3717032"/>
                <a:ext cx="0" cy="14401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1907704" y="3717032"/>
                <a:ext cx="0" cy="14401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3851920" y="386104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2</a:t>
                </a:r>
                <a:endParaRPr lang="uk-UA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747689" y="3861048"/>
                <a:ext cx="3722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 smtClean="0"/>
                  <a:t>-2</a:t>
                </a:r>
                <a:endParaRPr lang="uk-UA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339752" y="1556792"/>
                <a:ext cx="293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b="1" dirty="0" smtClean="0"/>
                  <a:t>у</a:t>
                </a:r>
                <a:endParaRPr lang="uk-UA" b="1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788024" y="3861048"/>
                <a:ext cx="2888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x</a:t>
                </a:r>
                <a:endParaRPr lang="uk-UA" b="1" dirty="0"/>
              </a:p>
            </p:txBody>
          </p:sp>
        </p:grpSp>
        <p:graphicFrame>
          <p:nvGraphicFramePr>
            <p:cNvPr id="21" name="Object 5"/>
            <p:cNvGraphicFramePr>
              <a:graphicFrameLocks noChangeAspect="1"/>
            </p:cNvGraphicFramePr>
            <p:nvPr/>
          </p:nvGraphicFramePr>
          <p:xfrm>
            <a:off x="2843808" y="2060848"/>
            <a:ext cx="1399140" cy="504056"/>
          </p:xfrm>
          <a:graphic>
            <a:graphicData uri="http://schemas.openxmlformats.org/presentationml/2006/ole">
              <p:oleObj spid="_x0000_s87123" name="Формула" r:id="rId4" imgW="634725" imgH="228501" progId="">
                <p:embed/>
              </p:oleObj>
            </a:graphicData>
          </a:graphic>
        </p:graphicFrame>
      </p:grpSp>
      <p:pic>
        <p:nvPicPr>
          <p:cNvPr id="24" name="Picture 5" descr="C:\Users\Володимиривна\Desktop\дяплик 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1120180" cy="125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единительная линия 2"/>
          <p:cNvCxnSpPr/>
          <p:nvPr/>
        </p:nvCxnSpPr>
        <p:spPr>
          <a:xfrm flipH="1">
            <a:off x="1371700" y="2006444"/>
            <a:ext cx="1004056" cy="927256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199802" y="2230905"/>
            <a:ext cx="1249341" cy="1150470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1266723" y="2398064"/>
            <a:ext cx="1289054" cy="1174952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520493" y="1862871"/>
            <a:ext cx="691217" cy="680304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1619672" y="2567558"/>
            <a:ext cx="1040060" cy="1005458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6" descr="0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59338" y="5445224"/>
            <a:ext cx="1781280" cy="1332148"/>
          </a:xfrm>
          <a:prstGeom prst="rect">
            <a:avLst/>
          </a:prstGeom>
          <a:noFill/>
        </p:spPr>
      </p:pic>
      <p:cxnSp>
        <p:nvCxnSpPr>
          <p:cNvPr id="41" name="Прямая соединительная линия 40"/>
          <p:cNvCxnSpPr/>
          <p:nvPr/>
        </p:nvCxnSpPr>
        <p:spPr>
          <a:xfrm flipH="1">
            <a:off x="1866101" y="2798794"/>
            <a:ext cx="865640" cy="774222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2211710" y="2988777"/>
            <a:ext cx="608655" cy="548235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2516037" y="3226890"/>
            <a:ext cx="372964" cy="346126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2781323" y="3381375"/>
            <a:ext cx="186482" cy="173063"/>
          </a:xfrm>
          <a:prstGeom prst="line">
            <a:avLst/>
          </a:prstGeom>
          <a:ln w="254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Заголовок 1"/>
              <p:cNvSpPr txBox="1">
                <a:spLocks/>
              </p:cNvSpPr>
              <p:nvPr/>
            </p:nvSpPr>
            <p:spPr>
              <a:xfrm>
                <a:off x="323528" y="2780928"/>
                <a:ext cx="8229600" cy="351926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uk-UA" sz="1800" b="1" u="sng" dirty="0" smtClean="0">
                    <a:latin typeface="Times New Roman" pitchFamily="18" charset="0"/>
                    <a:cs typeface="Times New Roman" pitchFamily="18" charset="0"/>
                  </a:rPr>
                  <a:t>Завдання:</a:t>
                </a:r>
                <a:r>
                  <a:rPr lang="ru-RU" sz="1800" b="1" dirty="0"/>
                  <a:t/>
                </a:r>
                <a:br>
                  <a:rPr lang="ru-RU" sz="1800" b="1" dirty="0"/>
                </a:br>
                <a:r>
                  <a:rPr lang="ru-RU" sz="1800" dirty="0" smtClean="0"/>
                  <a:t>1.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Обчислити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ru-RU" sz="1800" i="1">
                            <a:latin typeface="Cambria Math"/>
                          </a:rPr>
                        </m:ctrlPr>
                      </m:naryPr>
                      <m:sub>
                        <m:r>
                          <a:rPr lang="uk-UA" sz="1800" i="1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uk-UA" sz="1800" i="1"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uk-UA" sz="1800" i="1"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ru-RU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1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uk-UA" sz="1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1800" i="1">
                            <a:latin typeface="Cambria Math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800" smtClean="0">
                          <a:latin typeface="Cambria Math"/>
                        </a:rPr>
                        <m:t>2. </m:t>
                      </m:r>
                      <m:r>
                        <a:rPr lang="uk-UA" sz="1800" i="1">
                          <a:latin typeface="Cambria Math"/>
                        </a:rPr>
                        <m:t>Який інтеграл є множиною первісних функцій?</m:t>
                      </m:r>
                    </m:oMath>
                  </m:oMathPara>
                </a14:m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3. 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>Обчислити </a:t>
                </a:r>
                <a14:m>
                  <m:oMath xmlns:m="http://schemas.openxmlformats.org/officeDocument/2006/math">
                    <m:r>
                      <a:rPr lang="uk-UA" sz="1800" smtClean="0">
                        <a:latin typeface="Cambria Math"/>
                      </a:rPr>
                      <m:t> </m:t>
                    </m:r>
                    <m:nary>
                      <m:naryPr>
                        <m:limLoc m:val="undOvr"/>
                        <m:ctrlPr>
                          <a:rPr lang="ru-RU" sz="1800" i="1">
                            <a:latin typeface="Cambria Math"/>
                          </a:rPr>
                        </m:ctrlPr>
                      </m:naryPr>
                      <m:sub>
                        <m:r>
                          <a:rPr lang="uk-UA" sz="1800" i="1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uk-UA" sz="1800" i="1">
                            <a:latin typeface="Cambria Math"/>
                          </a:rPr>
                          <m:t>3</m:t>
                        </m:r>
                      </m:sup>
                      <m:e>
                        <m:r>
                          <a:rPr lang="en-US" sz="1800" i="1">
                            <a:latin typeface="Cambria Math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4.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Дано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рівність </a:t>
                </a:r>
                <a:r>
                  <a:rPr lang="en-US" sz="1800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′(</a:t>
                </a:r>
                <a:r>
                  <a:rPr lang="en-US" sz="1800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) = </a:t>
                </a:r>
                <a:r>
                  <a:rPr lang="en-US" sz="1800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(х).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Як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називається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функція </a:t>
                </a:r>
                <a:r>
                  <a:rPr lang="en-US" sz="1800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sz="1800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)?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5.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Яка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дія є оберненою до дії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диференціювання ?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6.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Як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називається межа </a:t>
                </a:r>
                <a:r>
                  <a:rPr lang="en-US" sz="1800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 у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записі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визначеного інтеграла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ctrlPr>
                          <a:rPr lang="ru-RU" sz="1800" i="1">
                            <a:latin typeface="Cambria Math"/>
                          </a:rPr>
                        </m:ctrlPr>
                      </m:naryPr>
                      <m:sub>
                        <m:r>
                          <a:rPr lang="uk-UA" sz="1800" i="1">
                            <a:latin typeface="Cambria Math"/>
                          </a:rPr>
                          <m:t>𝑎</m:t>
                        </m:r>
                      </m:sub>
                      <m:sup>
                        <m:r>
                          <a:rPr lang="uk-UA" sz="1800" i="1">
                            <a:latin typeface="Cambria Math"/>
                          </a:rPr>
                          <m:t>𝑏</m:t>
                        </m:r>
                      </m:sup>
                      <m:e>
                        <m:r>
                          <a:rPr lang="en-US" sz="1800" i="1">
                            <a:latin typeface="Cambria Math"/>
                          </a:rPr>
                          <m:t>𝑓</m:t>
                        </m:r>
                        <m:r>
                          <a:rPr lang="ru-RU" sz="1800" i="1"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  <m:r>
                          <a:rPr lang="ru-RU" sz="1800" i="1">
                            <a:latin typeface="Cambria Math"/>
                          </a:rPr>
                          <m:t>)</m:t>
                        </m:r>
                        <m:r>
                          <a:rPr lang="en-US" sz="1800" i="1">
                            <a:latin typeface="Cambria Math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>?</a:t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7.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Як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називається множник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𝑑𝑥</m:t>
                    </m:r>
                  </m:oMath>
                </a14:m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 у математиці?</a:t>
                </a:r>
                <a:r>
                  <a:rPr lang="ru-RU" sz="1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80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8.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Як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називається трапеція,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яка обмежена лініями  </a:t>
                </a:r>
                <a:r>
                  <a:rPr lang="en-US" sz="1800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en-US" sz="18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sz="1800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),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uk-UA" sz="1800" i="1" dirty="0" err="1" smtClean="0">
                    <a:latin typeface="Times New Roman" pitchFamily="18" charset="0"/>
                    <a:cs typeface="Times New Roman" pitchFamily="18" charset="0"/>
                  </a:rPr>
                  <a:t>х=а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1800" i="1" dirty="0">
                    <a:latin typeface="Times New Roman" pitchFamily="18" charset="0"/>
                    <a:cs typeface="Times New Roman" pitchFamily="18" charset="0"/>
                  </a:rPr>
                  <a:t>х=</a:t>
                </a:r>
                <a:r>
                  <a:rPr lang="en-US" sz="1800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та відрізком 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en-US" sz="1800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uk-UA" sz="1800" i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1800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uk-UA" sz="1800" dirty="0">
                    <a:latin typeface="Times New Roman" pitchFamily="18" charset="0"/>
                    <a:cs typeface="Times New Roman" pitchFamily="18" charset="0"/>
                  </a:rPr>
                  <a:t>] та зображена на </a:t>
                </a:r>
                <a:r>
                  <a:rPr lang="uk-UA" sz="1800" dirty="0" smtClean="0">
                    <a:latin typeface="Times New Roman" pitchFamily="18" charset="0"/>
                    <a:cs typeface="Times New Roman" pitchFamily="18" charset="0"/>
                  </a:rPr>
                  <a:t>рисунку:</a:t>
                </a:r>
                <a:r>
                  <a:rPr lang="uk-UA" sz="1800" dirty="0" smtClean="0"/>
                  <a:t> </a:t>
                </a:r>
                <a:r>
                  <a:rPr lang="ru-RU" sz="1800" dirty="0"/>
                  <a:t/>
                </a:r>
                <a:br>
                  <a:rPr lang="ru-RU" sz="1800" dirty="0"/>
                </a:br>
                <a:endParaRPr lang="ru-RU" sz="1800" dirty="0"/>
              </a:p>
            </p:txBody>
          </p:sp>
        </mc:Choice>
        <mc:Fallback>
          <p:sp>
            <p:nvSpPr>
              <p:cNvPr id="3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780928"/>
                <a:ext cx="8229600" cy="351926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593" t="-6239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http://formula.co.ua/images/content/curvilinear_trapezoid_area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229200"/>
            <a:ext cx="2088232" cy="149110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6" name="Picture 4" descr="AG00011_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929" y="911358"/>
            <a:ext cx="1511523" cy="170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85"/>
          <a:stretch/>
        </p:blipFill>
        <p:spPr bwMode="auto">
          <a:xfrm>
            <a:off x="3705225" y="157568"/>
            <a:ext cx="5308390" cy="2814231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93547" y="161924"/>
            <a:ext cx="40688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Інтерактивний   кросворд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4" descr="AG00021_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4016" y="3540035"/>
            <a:ext cx="881602" cy="121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6588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60727" y="7140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Блок-схема: узел 2"/>
          <p:cNvSpPr/>
          <p:nvPr/>
        </p:nvSpPr>
        <p:spPr>
          <a:xfrm>
            <a:off x="1403648" y="1237208"/>
            <a:ext cx="360040" cy="360040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403648" y="2677368"/>
            <a:ext cx="360040" cy="360040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403648" y="4045520"/>
            <a:ext cx="360040" cy="360040"/>
          </a:xfrm>
          <a:prstGeom prst="flowChartConnector">
            <a:avLst/>
          </a:prstGeom>
          <a:solidFill>
            <a:srgbClr val="14F07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5418446"/>
            <a:ext cx="1296144" cy="103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45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66114" y="4172900"/>
            <a:ext cx="2677886" cy="2424725"/>
          </a:xfrm>
          <a:prstGeom prst="rect">
            <a:avLst/>
          </a:prstGeom>
          <a:noFill/>
        </p:spPr>
      </p:pic>
      <p:pic>
        <p:nvPicPr>
          <p:cNvPr id="8" name="Picture 12" descr="4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2276872"/>
            <a:ext cx="438150" cy="1250922"/>
          </a:xfrm>
          <a:prstGeom prst="rect">
            <a:avLst/>
          </a:prstGeom>
          <a:noFill/>
        </p:spPr>
      </p:pic>
      <p:pic>
        <p:nvPicPr>
          <p:cNvPr id="9" name="Picture 15" descr="7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260648"/>
            <a:ext cx="573088" cy="784225"/>
          </a:xfrm>
          <a:prstGeom prst="rect">
            <a:avLst/>
          </a:prstGeom>
          <a:noFill/>
        </p:spPr>
      </p:pic>
      <p:pic>
        <p:nvPicPr>
          <p:cNvPr id="10" name="Picture 16" descr="54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509120"/>
            <a:ext cx="1241425" cy="2133600"/>
          </a:xfrm>
          <a:prstGeom prst="rect">
            <a:avLst/>
          </a:prstGeom>
          <a:noFill/>
        </p:spPr>
      </p:pic>
      <p:pic>
        <p:nvPicPr>
          <p:cNvPr id="11" name="Picture 17" descr="7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72400" y="188640"/>
            <a:ext cx="609600" cy="929600"/>
          </a:xfrm>
          <a:prstGeom prst="rect">
            <a:avLst/>
          </a:prstGeom>
          <a:noFill/>
        </p:spPr>
      </p:pic>
      <p:pic>
        <p:nvPicPr>
          <p:cNvPr id="12" name="Picture 12" descr="4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322" y="2244378"/>
            <a:ext cx="438150" cy="1250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71800" y="5852120"/>
            <a:ext cx="792088" cy="529208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04248" y="5877272"/>
            <a:ext cx="792088" cy="529208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827584" y="469121"/>
            <a:ext cx="416973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Твій настрій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0" y="564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0" y="637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34"/>
          <p:cNvSpPr>
            <a:spLocks noChangeArrowheads="1"/>
          </p:cNvSpPr>
          <p:nvPr/>
        </p:nvSpPr>
        <p:spPr bwMode="auto">
          <a:xfrm>
            <a:off x="0" y="711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0" y="457009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-13434" y="4897621"/>
            <a:ext cx="91771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САМООЦІНКА:                ОЦІНКА ВИКЛАДАЧА: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31"/>
            </a:avLst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 l="3061" t="1360" r="79592" b="67347"/>
          <a:stretch>
            <a:fillRect/>
          </a:stretch>
        </p:blipFill>
        <p:spPr bwMode="auto">
          <a:xfrm>
            <a:off x="683568" y="4005064"/>
            <a:ext cx="122413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378904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блако 16"/>
          <p:cNvSpPr/>
          <p:nvPr/>
        </p:nvSpPr>
        <p:spPr>
          <a:xfrm flipH="1">
            <a:off x="251520" y="1484784"/>
            <a:ext cx="8532440" cy="3384376"/>
          </a:xfrm>
          <a:prstGeom prst="cloud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Picture 6" descr="MCj043382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916832"/>
            <a:ext cx="1515988" cy="1515988"/>
          </a:xfrm>
          <a:prstGeom prst="rect">
            <a:avLst/>
          </a:prstGeom>
          <a:noFill/>
        </p:spPr>
      </p:pic>
      <p:pic>
        <p:nvPicPr>
          <p:cNvPr id="19" name="Picture 5" descr="MCj0433819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492896"/>
            <a:ext cx="1512168" cy="1512168"/>
          </a:xfrm>
          <a:prstGeom prst="rect">
            <a:avLst/>
          </a:prstGeom>
          <a:noFill/>
        </p:spPr>
      </p:pic>
      <p:pic>
        <p:nvPicPr>
          <p:cNvPr id="20" name="Picture 4" descr="MCj0433818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780928"/>
            <a:ext cx="1512168" cy="1512168"/>
          </a:xfrm>
          <a:prstGeom prst="rect">
            <a:avLst/>
          </a:prstGeom>
          <a:noFill/>
        </p:spPr>
      </p:pic>
      <p:pic>
        <p:nvPicPr>
          <p:cNvPr id="21" name="Picture 10" descr="карандаш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0"/>
            <a:ext cx="1381512" cy="1439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2656"/>
            <a:ext cx="6264696" cy="10801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35134" y="2220686"/>
            <a:ext cx="8908866" cy="3906998"/>
          </a:xfrm>
        </p:spPr>
        <p:txBody>
          <a:bodyPr numCol="2">
            <a:noAutofit/>
          </a:bodyPr>
          <a:lstStyle/>
          <a:p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Сьогодні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ми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навчилися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Мені було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цікаво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 </a:t>
            </a:r>
          </a:p>
          <a:p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Мені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захотілось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мене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було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відкриттям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те,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що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вважаєтте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що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ми не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даремно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провели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ці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хвилини разом?..</a:t>
            </a:r>
          </a:p>
          <a:p>
            <a:endParaRPr lang="ru-RU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вдалося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отримати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очікувані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?..</a:t>
            </a:r>
          </a:p>
          <a:p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Які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проблеми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залишилися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вирішеними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?..  </a:t>
            </a:r>
          </a:p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наступному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занятті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я хочу …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7103" y="476674"/>
            <a:ext cx="53312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Рефлексивний екран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144016" y="1700808"/>
            <a:ext cx="8892480" cy="4896544"/>
          </a:xfrm>
          <a:prstGeom prst="frame">
            <a:avLst>
              <a:gd name="adj1" fmla="val 1803"/>
            </a:avLst>
          </a:prstGeom>
          <a:solidFill>
            <a:srgbClr val="00B0F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11" descr="7f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364744"/>
            <a:ext cx="1008112" cy="976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Picture 11" descr="ag00334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1080120" cy="983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14290"/>
            <a:ext cx="8286808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 додому:</a:t>
            </a:r>
            <a:endParaRPr lang="ru-RU" sz="5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571500" y="2000250"/>
            <a:ext cx="8572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Tx/>
              <a:buAutoNum type="arabicPeriod"/>
            </a:pPr>
            <a:endParaRPr lang="uk-UA" sz="2800"/>
          </a:p>
          <a:p>
            <a:pPr marL="514350" indent="-514350"/>
            <a:endParaRPr lang="uk-UA" sz="2800"/>
          </a:p>
          <a:p>
            <a:pPr marL="514350" indent="-514350"/>
            <a:endParaRPr lang="ru-RU" sz="2800"/>
          </a:p>
        </p:txBody>
      </p:sp>
      <p:pic>
        <p:nvPicPr>
          <p:cNvPr id="6" name="Picture 3" descr="C:\Users\Володимиривна\Desktop\дятел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38"/>
            <a:ext cx="2027977" cy="315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57422" y="1285860"/>
            <a:ext cx="546722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§</a:t>
            </a:r>
            <a:r>
              <a:rPr lang="en-US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24-25</a:t>
            </a:r>
            <a:r>
              <a:rPr lang="uk-UA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№ 63 (6, 12).</a:t>
            </a:r>
          </a:p>
          <a:p>
            <a:pPr marL="514350" indent="-514350" algn="just">
              <a:defRPr/>
            </a:pPr>
            <a:r>
              <a:rPr lang="uk-UA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Підібрати прикладні задачі на обчислення визначеного інтегралу.</a:t>
            </a:r>
          </a:p>
          <a:p>
            <a:pPr marL="514350" indent="-514350" algn="just">
              <a:defRPr/>
            </a:pPr>
            <a:r>
              <a:rPr lang="uk-UA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Підготувати презентації. 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defRPr/>
            </a:pP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4572" y="4763994"/>
            <a:ext cx="1685110" cy="209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0032" y="1709180"/>
            <a:ext cx="8286808" cy="110799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6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Кінець </a:t>
            </a:r>
            <a:r>
              <a:rPr lang="uk-UA" sz="66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заняття</a:t>
            </a:r>
            <a:endParaRPr lang="ru-RU" sz="66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Володимиривна\Desktop\smay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6313" y="3372258"/>
            <a:ext cx="3030538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j02327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6897" y="0"/>
            <a:ext cx="260508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755576" y="2276872"/>
            <a:ext cx="691276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Як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 </a:t>
            </a: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дію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defRPr/>
            </a:pP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обернену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дії </a:t>
            </a:r>
          </a:p>
          <a:p>
            <a:pPr>
              <a:defRPr/>
            </a:pP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диференціювання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750" y="3929063"/>
            <a:ext cx="1625600" cy="182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928662" y="2564904"/>
            <a:ext cx="778668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Будь-яку первісну функції </a:t>
            </a:r>
            <a:r>
              <a:rPr lang="en-U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f(x)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проміжку </a:t>
            </a:r>
            <a:r>
              <a:rPr lang="uk-UA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можна </a:t>
            </a:r>
            <a:r>
              <a:rPr lang="uk-UA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подати у вигляді 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00875" y="4286250"/>
            <a:ext cx="1625600" cy="182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971600" y="2348880"/>
            <a:ext cx="64807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Як називають </a:t>
            </a:r>
            <a:r>
              <a:rPr lang="uk-UA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рівність</a:t>
            </a:r>
            <a:r>
              <a:rPr lang="en-US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uk-UA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defRPr/>
            </a:pP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defRPr/>
            </a:pP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235190" y="4689565"/>
            <a:ext cx="1625600" cy="1828800"/>
          </a:xfrm>
        </p:spPr>
      </p:pic>
      <p:graphicFrame>
        <p:nvGraphicFramePr>
          <p:cNvPr id="5198" name="Object 78"/>
          <p:cNvGraphicFramePr>
            <a:graphicFrameLocks noChangeAspect="1"/>
          </p:cNvGraphicFramePr>
          <p:nvPr/>
        </p:nvGraphicFramePr>
        <p:xfrm>
          <a:off x="1034506" y="3152139"/>
          <a:ext cx="7569200" cy="1651000"/>
        </p:xfrm>
        <a:graphic>
          <a:graphicData uri="http://schemas.openxmlformats.org/presentationml/2006/ole">
            <p:oleObj spid="_x0000_s5198" name="Формула" r:id="rId4" imgW="1981200" imgH="482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841224" y="2564904"/>
            <a:ext cx="78581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Де використовується формула Ньютона-Лейбніца?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4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4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00875" y="4357688"/>
            <a:ext cx="1625600" cy="182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1043608" y="2564904"/>
            <a:ext cx="73311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defRPr/>
            </a:pPr>
            <a:r>
              <a:rPr lang="uk-UA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15696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Актуалізація опорних знань </a:t>
            </a:r>
            <a:r>
              <a:rPr lang="uk-UA" sz="48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Cj04344110000[1]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000875" y="4357688"/>
            <a:ext cx="1625600" cy="1828800"/>
          </a:xfrm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3082126"/>
              </p:ext>
            </p:extLst>
          </p:nvPr>
        </p:nvGraphicFramePr>
        <p:xfrm>
          <a:off x="2843808" y="2708920"/>
          <a:ext cx="3381215" cy="2520280"/>
        </p:xfrm>
        <a:graphic>
          <a:graphicData uri="http://schemas.openxmlformats.org/presentationml/2006/ole">
            <p:oleObj spid="_x0000_s259100" name="Формула" r:id="rId5" imgW="583920" imgH="482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</TotalTime>
  <Words>554</Words>
  <Application>Microsoft Office PowerPoint</Application>
  <PresentationFormat>Экран (4:3)</PresentationFormat>
  <Paragraphs>160</Paragraphs>
  <Slides>47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Ньютон і Лейбніц – творці математичного аналізу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Вправа на увагу</vt:lpstr>
      <vt:lpstr>Вправа на увагу</vt:lpstr>
      <vt:lpstr>Слайд 35</vt:lpstr>
      <vt:lpstr>Слайд 36</vt:lpstr>
      <vt:lpstr>   Формула  Ньютона - Лейбніца</vt:lpstr>
      <vt:lpstr>Властивості визначеного інтеграла</vt:lpstr>
      <vt:lpstr>Формула Ньютона - Лейбніца 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User1</cp:lastModifiedBy>
  <cp:revision>300</cp:revision>
  <dcterms:created xsi:type="dcterms:W3CDTF">2015-01-22T00:53:07Z</dcterms:created>
  <dcterms:modified xsi:type="dcterms:W3CDTF">2018-01-31T13:03:20Z</dcterms:modified>
</cp:coreProperties>
</file>