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9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71" r:id="rId16"/>
    <p:sldId id="268" r:id="rId17"/>
    <p:sldId id="27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62" autoAdjust="0"/>
  </p:normalViewPr>
  <p:slideViewPr>
    <p:cSldViewPr>
      <p:cViewPr>
        <p:scale>
          <a:sx n="76" d="100"/>
          <a:sy n="76" d="100"/>
        </p:scale>
        <p:origin x="-119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jpeg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5.jpeg"/><Relationship Id="rId6" Type="http://schemas.openxmlformats.org/officeDocument/2006/relationships/image" Target="../media/image20.jpeg"/><Relationship Id="rId11" Type="http://schemas.openxmlformats.org/officeDocument/2006/relationships/image" Target="../media/image25.wmf"/><Relationship Id="rId5" Type="http://schemas.openxmlformats.org/officeDocument/2006/relationships/image" Target="../media/image19.wmf"/><Relationship Id="rId10" Type="http://schemas.openxmlformats.org/officeDocument/2006/relationships/image" Target="../media/image24.wmf"/><Relationship Id="rId4" Type="http://schemas.openxmlformats.org/officeDocument/2006/relationships/image" Target="../media/image18.wmf"/><Relationship Id="rId9" Type="http://schemas.openxmlformats.org/officeDocument/2006/relationships/image" Target="../media/image23.jpe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Presentations\1 september\Owl\Owl-M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1470025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  <a:latin typeface="Monotype Corsiv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527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Monotype Corsiva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D957C-F9E0-441B-A296-7DE092024E04}" type="datetimeFigureOut">
              <a:rPr lang="ru-RU"/>
              <a:pPr>
                <a:defRPr/>
              </a:pPr>
              <a:t>27.01.2018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0554E-ED9A-4CC2-8BFE-EC2EA60CB8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1998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EF75C-5715-4AD9-B558-661918622E14}" type="datetimeFigureOut">
              <a:rPr lang="ru-RU"/>
              <a:pPr>
                <a:defRPr/>
              </a:pPr>
              <a:t>27.01.2018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FDCC1-1834-41A0-8794-D502D3AFEE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4021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18B7C-355D-4736-B4AC-AD0B0A3F597F}" type="datetimeFigureOut">
              <a:rPr lang="ru-RU"/>
              <a:pPr>
                <a:defRPr/>
              </a:pPr>
              <a:t>27.01.2018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525C8-98A6-4C69-B574-BFAD4D2780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5766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196C1-667F-4F25-8F84-E6478AC29329}" type="datetimeFigureOut">
              <a:rPr lang="ru-RU"/>
              <a:pPr>
                <a:defRPr/>
              </a:pPr>
              <a:t>27.01.2018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4D053-C8BD-418A-87EB-3FCBFC9BDC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4647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59BBC-2686-4613-8FB7-9F97BDC172D0}" type="datetimeFigureOut">
              <a:rPr lang="ru-RU"/>
              <a:pPr>
                <a:defRPr/>
              </a:pPr>
              <a:t>27.01.2018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32A1B-A9DC-43CD-80BF-1B8438967A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45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ABC10-6CD7-45CD-A589-6FFE7E5B58ED}" type="datetimeFigureOut">
              <a:rPr lang="ru-RU"/>
              <a:pPr>
                <a:defRPr/>
              </a:pPr>
              <a:t>27.01.2018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9D4B5-D838-44B4-A9A9-9C3F684518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3845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2D094-0C78-440A-B294-511AE18CACD2}" type="datetimeFigureOut">
              <a:rPr lang="ru-RU"/>
              <a:pPr>
                <a:defRPr/>
              </a:pPr>
              <a:t>27.01.2018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4F95A-24DC-426B-8C31-FA360A2B10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5982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917B5-829E-4A01-940E-6659BB2A4202}" type="datetimeFigureOut">
              <a:rPr lang="ru-RU"/>
              <a:pPr>
                <a:defRPr/>
              </a:pPr>
              <a:t>27.01.2018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B7EB3-C999-497E-B15F-8677CF59E1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3885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253CD-F7FD-42AE-B5E8-E4E432547F16}" type="datetimeFigureOut">
              <a:rPr lang="ru-RU"/>
              <a:pPr>
                <a:defRPr/>
              </a:pPr>
              <a:t>27.01.2018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3B165-264A-49DD-AF23-12F7C09BFD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1776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3CCA8-BCF7-4D74-A33C-C791E3D4E360}" type="datetimeFigureOut">
              <a:rPr lang="ru-RU"/>
              <a:pPr>
                <a:defRPr/>
              </a:pPr>
              <a:t>27.01.2018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F8158-ACE4-40C1-B2BD-9CBF278688F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3691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FC4BF-01DA-4F60-82D1-996C18FB7268}" type="datetimeFigureOut">
              <a:rPr lang="ru-RU"/>
              <a:pPr>
                <a:defRPr/>
              </a:pPr>
              <a:t>27.01.2018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BA493-9707-42A7-8BC5-755611D2EA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8054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Presentations\1 september\Owl\Owl-Print2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48763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41438"/>
            <a:ext cx="82296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DA26DC-7DB3-4F1C-A495-DB5B6AF756CD}" type="datetimeFigureOut">
              <a:rPr lang="ru-RU"/>
              <a:pPr>
                <a:defRPr/>
              </a:pPr>
              <a:t>27.01.2018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BD8B59-139C-4830-8D6D-8EA787E877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Monotype Corsiva" pitchFamily="66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onotype Corsiva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onotype Corsiva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onotype Corsiva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onotype Corsiva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onotype Corsiva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onotype Corsiva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onotype Corsiva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onotype Corsiva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21.wmf"/><Relationship Id="rId18" Type="http://schemas.openxmlformats.org/officeDocument/2006/relationships/image" Target="../media/image24.wmf"/><Relationship Id="rId3" Type="http://schemas.openxmlformats.org/officeDocument/2006/relationships/oleObject" Target="../embeddings/oleObject6.bin"/><Relationship Id="rId21" Type="http://schemas.openxmlformats.org/officeDocument/2006/relationships/image" Target="../media/image25.wmf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wmf"/><Relationship Id="rId20" Type="http://schemas.openxmlformats.org/officeDocument/2006/relationships/oleObject" Target="../embeddings/oleObject13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9.wmf"/><Relationship Id="rId5" Type="http://schemas.openxmlformats.org/officeDocument/2006/relationships/image" Target="../media/image5.jpeg"/><Relationship Id="rId15" Type="http://schemas.openxmlformats.org/officeDocument/2006/relationships/oleObject" Target="../embeddings/oleObject11.bin"/><Relationship Id="rId10" Type="http://schemas.openxmlformats.org/officeDocument/2006/relationships/oleObject" Target="../embeddings/oleObject9.bin"/><Relationship Id="rId19" Type="http://schemas.openxmlformats.org/officeDocument/2006/relationships/image" Target="../media/image23.jpeg"/><Relationship Id="rId4" Type="http://schemas.openxmlformats.org/officeDocument/2006/relationships/image" Target="../media/image16.wmf"/><Relationship Id="rId9" Type="http://schemas.openxmlformats.org/officeDocument/2006/relationships/image" Target="../media/image18.wmf"/><Relationship Id="rId1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jpeg"/><Relationship Id="rId4" Type="http://schemas.openxmlformats.org/officeDocument/2006/relationships/image" Target="../media/image6.wmf"/><Relationship Id="rId9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b="1" u="sng" dirty="0"/>
              <a:t>Тема заняття: </a:t>
            </a:r>
            <a:r>
              <a:rPr lang="uk-UA" b="1" dirty="0"/>
              <a:t>Інтеграл та його застосування</a:t>
            </a:r>
            <a:r>
              <a:rPr lang="uk-UA" dirty="0"/>
              <a:t/>
            </a:r>
            <a:br>
              <a:rPr lang="uk-UA" dirty="0"/>
            </a:br>
            <a:endParaRPr lang="uk-UA" altLang="uk-UA" dirty="0" smtClean="0"/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2564904"/>
            <a:ext cx="5320680" cy="1752600"/>
          </a:xfrm>
        </p:spPr>
        <p:txBody>
          <a:bodyPr/>
          <a:lstStyle/>
          <a:p>
            <a:r>
              <a:rPr lang="uk-UA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Вид заняття</a:t>
            </a: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:</a:t>
            </a:r>
            <a:r>
              <a:rPr lang="uk-UA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комбіноване</a:t>
            </a:r>
          </a:p>
          <a:p>
            <a:r>
              <a:rPr lang="uk-UA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Тип заняття</a:t>
            </a:r>
            <a:r>
              <a:rPr lang="ru-RU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:</a:t>
            </a:r>
            <a:r>
              <a:rPr lang="uk-UA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застосування знань,формування вмінь та навичок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27584" y="11663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uk-UA" b="1" i="1" dirty="0">
                <a:solidFill>
                  <a:srgbClr val="FFFF00"/>
                </a:solidFill>
              </a:rPr>
              <a:t>Властивості визначеного інтегралу.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5060"/>
            <a:ext cx="9144000" cy="3603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48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uk-UA" sz="4800" dirty="0" smtClean="0">
                <a:solidFill>
                  <a:srgbClr val="FFFF00"/>
                </a:solidFill>
              </a:rPr>
              <a:t>Застосування знань та формування вмінь та навичок</a:t>
            </a:r>
            <a:endParaRPr lang="uk-UA" sz="48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3789040"/>
            <a:ext cx="5032648" cy="1752600"/>
          </a:xfrm>
        </p:spPr>
        <p:txBody>
          <a:bodyPr/>
          <a:lstStyle/>
          <a:p>
            <a:r>
              <a:rPr lang="uk-UA" dirty="0" smtClean="0">
                <a:solidFill>
                  <a:srgbClr val="0070C0"/>
                </a:solidFill>
              </a:rPr>
              <a:t>Розв</a:t>
            </a:r>
            <a:r>
              <a:rPr lang="en-US" dirty="0" smtClean="0">
                <a:solidFill>
                  <a:srgbClr val="0070C0"/>
                </a:solidFill>
              </a:rPr>
              <a:t>’</a:t>
            </a:r>
            <a:r>
              <a:rPr lang="uk-UA" dirty="0" smtClean="0">
                <a:solidFill>
                  <a:srgbClr val="0070C0"/>
                </a:solidFill>
              </a:rPr>
              <a:t>язування різнорівневих вправ</a:t>
            </a:r>
            <a:endParaRPr lang="uk-UA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86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25118" y="1268760"/>
            <a:ext cx="90113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B050"/>
                </a:solidFill>
                <a:effectLst/>
                <a:latin typeface="Monotype Corsiva" panose="03010101010201010101" pitchFamily="66" charset="0"/>
                <a:ea typeface="Times New Roman"/>
              </a:rPr>
              <a:t>Вправа № 25.3 ,сторінка 250. </a:t>
            </a:r>
            <a:r>
              <a:rPr lang="ru-RU" sz="2400" b="1" dirty="0" smtClean="0">
                <a:solidFill>
                  <a:srgbClr val="00B050"/>
                </a:solidFill>
                <a:effectLst/>
                <a:latin typeface="Monotype Corsiva" panose="03010101010201010101" pitchFamily="66" charset="0"/>
                <a:ea typeface="Times New Roman"/>
              </a:rPr>
              <a:t>(А.Г. Мерзляк «Алгебра та початки  аналізу.11 клас»</a:t>
            </a:r>
            <a:r>
              <a:rPr lang="en-US" sz="2400" b="1" dirty="0" smtClean="0">
                <a:solidFill>
                  <a:srgbClr val="00B050"/>
                </a:solidFill>
                <a:effectLst/>
                <a:latin typeface="Monotype Corsiva" panose="03010101010201010101" pitchFamily="66" charset="0"/>
                <a:ea typeface="Times New Roman"/>
              </a:rPr>
              <a:t>)</a:t>
            </a:r>
            <a:endParaRPr lang="uk-UA" sz="2400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975948"/>
              </p:ext>
            </p:extLst>
          </p:nvPr>
        </p:nvGraphicFramePr>
        <p:xfrm>
          <a:off x="611560" y="2289537"/>
          <a:ext cx="1573461" cy="57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6" name="Формула" r:id="rId3" imgW="1066337" imgH="393529" progId="Equation.3">
                  <p:embed/>
                </p:oleObj>
              </mc:Choice>
              <mc:Fallback>
                <p:oleObj name="Формула" r:id="rId3" imgW="1066337" imgH="393529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2289537"/>
                        <a:ext cx="1573461" cy="576000"/>
                      </a:xfrm>
                      <a:prstGeom prst="rect">
                        <a:avLst/>
                      </a:prstGeom>
                      <a:blipFill>
                        <a:blip r:embed="rId5"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323378"/>
              </p:ext>
            </p:extLst>
          </p:nvPr>
        </p:nvGraphicFramePr>
        <p:xfrm>
          <a:off x="611560" y="3019425"/>
          <a:ext cx="2405487" cy="79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7" name="Формула" r:id="rId6" imgW="1815840" imgH="596880" progId="Equation.3">
                  <p:embed/>
                </p:oleObj>
              </mc:Choice>
              <mc:Fallback>
                <p:oleObj name="Формула" r:id="rId6" imgW="1815840" imgH="59688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019425"/>
                        <a:ext cx="2405487" cy="792000"/>
                      </a:xfrm>
                      <a:prstGeom prst="rect">
                        <a:avLst/>
                      </a:prstGeom>
                      <a:blipFill>
                        <a:blip r:embed="rId5"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Объект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816874"/>
              </p:ext>
            </p:extLst>
          </p:nvPr>
        </p:nvGraphicFramePr>
        <p:xfrm>
          <a:off x="5076056" y="2469537"/>
          <a:ext cx="1188000" cy="39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8" name="Формула" r:id="rId8" imgW="685800" imgH="228600" progId="Equation.3">
                  <p:embed/>
                </p:oleObj>
              </mc:Choice>
              <mc:Fallback>
                <p:oleObj name="Формула" r:id="rId8" imgW="685800" imgH="22860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2469537"/>
                        <a:ext cx="1188000" cy="396000"/>
                      </a:xfrm>
                      <a:prstGeom prst="rect">
                        <a:avLst/>
                      </a:prstGeom>
                      <a:gradFill flip="none" rotWithShape="1">
                        <a:gsLst>
                          <a:gs pos="0">
                            <a:srgbClr val="FFFF00">
                              <a:shade val="30000"/>
                              <a:satMod val="115000"/>
                            </a:srgbClr>
                          </a:gs>
                          <a:gs pos="50000">
                            <a:srgbClr val="FFFF00">
                              <a:shade val="67500"/>
                              <a:satMod val="115000"/>
                            </a:srgbClr>
                          </a:gs>
                          <a:gs pos="100000">
                            <a:srgbClr val="FFFF00">
                              <a:shade val="100000"/>
                              <a:satMod val="115000"/>
                            </a:srgbClr>
                          </a:gs>
                        </a:gsLst>
                        <a:lin ang="16200000" scaled="1"/>
                        <a:tileRect/>
                      </a:gra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Объект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6839370"/>
              </p:ext>
            </p:extLst>
          </p:nvPr>
        </p:nvGraphicFramePr>
        <p:xfrm>
          <a:off x="5076056" y="3019425"/>
          <a:ext cx="1780362" cy="61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9" name="Формула" r:id="rId10" imgW="1219200" imgH="419100" progId="Equation.3">
                  <p:embed/>
                </p:oleObj>
              </mc:Choice>
              <mc:Fallback>
                <p:oleObj name="Формула" r:id="rId10" imgW="1219200" imgH="4191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3019425"/>
                        <a:ext cx="1780362" cy="612000"/>
                      </a:xfrm>
                      <a:prstGeom prst="rect">
                        <a:avLst/>
                      </a:prstGeom>
                      <a:gradFill flip="none" rotWithShape="1">
                        <a:gsLst>
                          <a:gs pos="0">
                            <a:srgbClr val="FFFF00">
                              <a:shade val="30000"/>
                              <a:satMod val="115000"/>
                            </a:srgbClr>
                          </a:gs>
                          <a:gs pos="50000">
                            <a:srgbClr val="FFFF00">
                              <a:shade val="67500"/>
                              <a:satMod val="115000"/>
                            </a:srgbClr>
                          </a:gs>
                          <a:gs pos="100000">
                            <a:srgbClr val="FFFF00">
                              <a:shade val="100000"/>
                              <a:satMod val="115000"/>
                            </a:srgbClr>
                          </a:gs>
                        </a:gsLst>
                        <a:lin ang="16200000" scaled="1"/>
                        <a:tileRect/>
                      </a:gra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776951"/>
              </p:ext>
            </p:extLst>
          </p:nvPr>
        </p:nvGraphicFramePr>
        <p:xfrm>
          <a:off x="539550" y="4257674"/>
          <a:ext cx="1896585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0" name="Формула" r:id="rId12" imgW="1371600" imgH="393700" progId="Equation.3">
                  <p:embed/>
                </p:oleObj>
              </mc:Choice>
              <mc:Fallback>
                <p:oleObj name="Формула" r:id="rId12" imgW="1371600" imgH="3937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0" y="4257674"/>
                        <a:ext cx="1896585" cy="540000"/>
                      </a:xfrm>
                      <a:prstGeom prst="rect">
                        <a:avLst/>
                      </a:prstGeom>
                      <a:blipFill>
                        <a:blip r:embed="rId14"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65967"/>
              </p:ext>
            </p:extLst>
          </p:nvPr>
        </p:nvGraphicFramePr>
        <p:xfrm>
          <a:off x="539552" y="5085184"/>
          <a:ext cx="3108295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1" name="Формула" r:id="rId15" imgW="2247900" imgH="393700" progId="Equation.3">
                  <p:embed/>
                </p:oleObj>
              </mc:Choice>
              <mc:Fallback>
                <p:oleObj name="Формула" r:id="rId15" imgW="2247900" imgH="3937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5085184"/>
                        <a:ext cx="3108295" cy="540000"/>
                      </a:xfrm>
                      <a:prstGeom prst="rect">
                        <a:avLst/>
                      </a:prstGeom>
                      <a:blipFill>
                        <a:blip r:embed="rId14"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Объект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840210"/>
              </p:ext>
            </p:extLst>
          </p:nvPr>
        </p:nvGraphicFramePr>
        <p:xfrm>
          <a:off x="5148064" y="4257675"/>
          <a:ext cx="1334636" cy="57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2" name="Формула" r:id="rId17" imgW="901309" imgH="393529" progId="Equation.3">
                  <p:embed/>
                </p:oleObj>
              </mc:Choice>
              <mc:Fallback>
                <p:oleObj name="Формула" r:id="rId17" imgW="901309" imgH="393529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4257675"/>
                        <a:ext cx="1334636" cy="576000"/>
                      </a:xfrm>
                      <a:prstGeom prst="rect">
                        <a:avLst/>
                      </a:prstGeom>
                      <a:blipFill>
                        <a:blip r:embed="rId19"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Объект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372075"/>
              </p:ext>
            </p:extLst>
          </p:nvPr>
        </p:nvGraphicFramePr>
        <p:xfrm>
          <a:off x="5148064" y="5013176"/>
          <a:ext cx="2923902" cy="6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3" name="Формула" r:id="rId20" imgW="1765300" imgH="393700" progId="Equation.3">
                  <p:embed/>
                </p:oleObj>
              </mc:Choice>
              <mc:Fallback>
                <p:oleObj name="Формула" r:id="rId20" imgW="1765300" imgH="3937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5013176"/>
                        <a:ext cx="2923902" cy="648000"/>
                      </a:xfrm>
                      <a:prstGeom prst="rect">
                        <a:avLst/>
                      </a:prstGeom>
                      <a:blipFill>
                        <a:blip r:embed="rId19"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4419554" y="74711"/>
            <a:ext cx="3048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  </a:t>
            </a:r>
            <a:endParaRPr kumimoji="0" lang="en-US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3" name="Rectangle 31"/>
          <p:cNvSpPr>
            <a:spLocks noChangeArrowheads="1"/>
          </p:cNvSpPr>
          <p:nvPr/>
        </p:nvSpPr>
        <p:spPr bwMode="auto">
          <a:xfrm>
            <a:off x="0" y="8477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5" name="Rectangle 33"/>
          <p:cNvSpPr>
            <a:spLocks noChangeArrowheads="1"/>
          </p:cNvSpPr>
          <p:nvPr/>
        </p:nvSpPr>
        <p:spPr bwMode="auto">
          <a:xfrm>
            <a:off x="-152446" y="217561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6" name="Rectangle 34"/>
          <p:cNvSpPr>
            <a:spLocks noChangeArrowheads="1"/>
          </p:cNvSpPr>
          <p:nvPr/>
        </p:nvSpPr>
        <p:spPr bwMode="auto">
          <a:xfrm>
            <a:off x="4459629" y="2865537"/>
            <a:ext cx="22474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endParaRPr kumimoji="0" lang="en-US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8" name="Rectangle 36"/>
          <p:cNvSpPr>
            <a:spLocks noChangeArrowheads="1"/>
          </p:cNvSpPr>
          <p:nvPr/>
        </p:nvSpPr>
        <p:spPr bwMode="auto">
          <a:xfrm>
            <a:off x="4459629" y="4103787"/>
            <a:ext cx="22474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endParaRPr kumimoji="0" lang="en-US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0" name="Rectangle 38"/>
          <p:cNvSpPr>
            <a:spLocks noChangeArrowheads="1"/>
          </p:cNvSpPr>
          <p:nvPr/>
        </p:nvSpPr>
        <p:spPr bwMode="auto">
          <a:xfrm>
            <a:off x="0" y="5495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259632" y="244605"/>
            <a:ext cx="64087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4400" dirty="0">
                <a:solidFill>
                  <a:srgbClr val="FFFF00"/>
                </a:solidFill>
                <a:latin typeface="Monotype Corsiva" panose="03010101010201010101" pitchFamily="66" charset="0"/>
              </a:rPr>
              <a:t>Розв</a:t>
            </a:r>
            <a:r>
              <a:rPr lang="en-US" sz="4400" dirty="0">
                <a:solidFill>
                  <a:srgbClr val="FFFF00"/>
                </a:solidFill>
                <a:latin typeface="Monotype Corsiva" panose="03010101010201010101" pitchFamily="66" charset="0"/>
              </a:rPr>
              <a:t>’</a:t>
            </a:r>
            <a:r>
              <a:rPr lang="uk-UA" sz="4400" dirty="0">
                <a:solidFill>
                  <a:srgbClr val="FFFF00"/>
                </a:solidFill>
                <a:latin typeface="Monotype Corsiva" panose="03010101010201010101" pitchFamily="66" charset="0"/>
              </a:rPr>
              <a:t>язування вправ</a:t>
            </a:r>
          </a:p>
        </p:txBody>
      </p:sp>
    </p:spTree>
    <p:extLst>
      <p:ext uri="{BB962C8B-B14F-4D97-AF65-F5344CB8AC3E}">
        <p14:creationId xmlns:p14="http://schemas.microsoft.com/office/powerpoint/2010/main" val="76706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203531"/>
            <a:ext cx="584647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rgbClr val="00B0F0"/>
                </a:solidFill>
                <a:effectLst/>
                <a:latin typeface="Monotype Corsiva" panose="03010101010201010101" pitchFamily="66" charset="0"/>
                <a:ea typeface="Times New Roman"/>
              </a:rPr>
              <a:t>Знайти площу фігури </a:t>
            </a:r>
            <a:r>
              <a:rPr lang="uk-UA" sz="2800" b="1" i="1" dirty="0" smtClean="0">
                <a:solidFill>
                  <a:srgbClr val="00B0F0"/>
                </a:solidFill>
                <a:latin typeface="Monotype Corsiva" panose="03010101010201010101" pitchFamily="66" charset="0"/>
                <a:ea typeface="Times New Roman"/>
              </a:rPr>
              <a:t>, </a:t>
            </a:r>
            <a:r>
              <a:rPr lang="ru-RU" sz="2800" b="1" i="1" dirty="0" smtClean="0">
                <a:solidFill>
                  <a:srgbClr val="00B0F0"/>
                </a:solidFill>
                <a:effectLst/>
                <a:latin typeface="Monotype Corsiva" panose="03010101010201010101" pitchFamily="66" charset="0"/>
                <a:ea typeface="Times New Roman"/>
              </a:rPr>
              <a:t>обмеженої </a:t>
            </a:r>
            <a:r>
              <a:rPr lang="ru-RU" sz="2800" b="1" i="1" dirty="0" smtClean="0">
                <a:solidFill>
                  <a:srgbClr val="00B0F0"/>
                </a:solidFill>
                <a:effectLst/>
                <a:latin typeface="Monotype Corsiva" panose="03010101010201010101" pitchFamily="66" charset="0"/>
                <a:ea typeface="Times New Roman"/>
              </a:rPr>
              <a:t>лініями</a:t>
            </a:r>
            <a:endParaRPr lang="uk-UA" sz="2800" i="1" dirty="0">
              <a:solidFill>
                <a:srgbClr val="00B0F0"/>
              </a:solidFill>
              <a:effectLst/>
              <a:latin typeface="Monotype Corsiva" panose="03010101010201010101" pitchFamily="66" charset="0"/>
              <a:ea typeface="Times New Roman"/>
            </a:endParaRPr>
          </a:p>
        </p:txBody>
      </p:sp>
      <p:pic>
        <p:nvPicPr>
          <p:cNvPr id="23569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63" y="1988840"/>
            <a:ext cx="8173129" cy="273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71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96" y="4724840"/>
            <a:ext cx="8615922" cy="15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75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77" y="6116005"/>
            <a:ext cx="9906607" cy="8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254689" y="260648"/>
            <a:ext cx="44807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4400" dirty="0">
                <a:solidFill>
                  <a:srgbClr val="FFFF00"/>
                </a:solidFill>
                <a:latin typeface="Monotype Corsiva" panose="03010101010201010101" pitchFamily="66" charset="0"/>
              </a:rPr>
              <a:t>Розв</a:t>
            </a:r>
            <a:r>
              <a:rPr lang="en-US" sz="4400" dirty="0">
                <a:solidFill>
                  <a:srgbClr val="FFFF00"/>
                </a:solidFill>
                <a:latin typeface="Monotype Corsiva" panose="03010101010201010101" pitchFamily="66" charset="0"/>
              </a:rPr>
              <a:t>’</a:t>
            </a:r>
            <a:r>
              <a:rPr lang="uk-UA" sz="4400" dirty="0">
                <a:solidFill>
                  <a:srgbClr val="FFFF00"/>
                </a:solidFill>
                <a:latin typeface="Monotype Corsiva" panose="03010101010201010101" pitchFamily="66" charset="0"/>
              </a:rPr>
              <a:t>язування вправ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47664" y="4383676"/>
            <a:ext cx="4622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Абсциси точок перетину параболи з віссю </a:t>
            </a:r>
            <a:r>
              <a:rPr lang="en-US" dirty="0" smtClean="0"/>
              <a:t>OX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7382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83" y="1916832"/>
            <a:ext cx="8297433" cy="4124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187624" y="231653"/>
            <a:ext cx="44807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4400" dirty="0">
                <a:solidFill>
                  <a:srgbClr val="FFFF00"/>
                </a:solidFill>
                <a:latin typeface="Monotype Corsiva" panose="03010101010201010101" pitchFamily="66" charset="0"/>
              </a:rPr>
              <a:t>Розв</a:t>
            </a:r>
            <a:r>
              <a:rPr lang="en-US" sz="4400" dirty="0">
                <a:solidFill>
                  <a:srgbClr val="FFFF00"/>
                </a:solidFill>
                <a:latin typeface="Monotype Corsiva" panose="03010101010201010101" pitchFamily="66" charset="0"/>
              </a:rPr>
              <a:t>’</a:t>
            </a:r>
            <a:r>
              <a:rPr lang="uk-UA" sz="4400" dirty="0">
                <a:solidFill>
                  <a:srgbClr val="FFFF00"/>
                </a:solidFill>
                <a:latin typeface="Monotype Corsiva" panose="03010101010201010101" pitchFamily="66" charset="0"/>
              </a:rPr>
              <a:t>язування вправ</a:t>
            </a:r>
            <a:endParaRPr lang="uk-UA" sz="4400" dirty="0">
              <a:solidFill>
                <a:srgbClr val="FFFF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133800"/>
            <a:ext cx="5867312" cy="6848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B0F0"/>
                </a:solidFill>
                <a:latin typeface="Monotype Corsiva" panose="03010101010201010101" pitchFamily="66" charset="0"/>
                <a:ea typeface="Times New Roman"/>
              </a:rPr>
              <a:t>Знайти площу фігури </a:t>
            </a:r>
            <a:r>
              <a:rPr lang="uk-UA" sz="2800" b="1" i="1" dirty="0">
                <a:solidFill>
                  <a:srgbClr val="00B0F0"/>
                </a:solidFill>
                <a:latin typeface="Monotype Corsiva" panose="03010101010201010101" pitchFamily="66" charset="0"/>
                <a:ea typeface="Times New Roman"/>
              </a:rPr>
              <a:t>, </a:t>
            </a:r>
            <a:r>
              <a:rPr lang="ru-RU" sz="2800" b="1" i="1" dirty="0">
                <a:solidFill>
                  <a:srgbClr val="00B0F0"/>
                </a:solidFill>
                <a:latin typeface="Monotype Corsiva" panose="03010101010201010101" pitchFamily="66" charset="0"/>
                <a:ea typeface="Times New Roman"/>
              </a:rPr>
              <a:t>обмеженої лініями</a:t>
            </a:r>
            <a:endParaRPr lang="uk-UA" sz="2800" i="1" dirty="0">
              <a:solidFill>
                <a:srgbClr val="00B0F0"/>
              </a:solidFill>
              <a:latin typeface="Monotype Corsiva" panose="03010101010201010101" pitchFamily="66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4278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05" y="1268760"/>
            <a:ext cx="7992590" cy="54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259632" y="260648"/>
            <a:ext cx="44807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4400" dirty="0">
                <a:solidFill>
                  <a:srgbClr val="FFFF00"/>
                </a:solidFill>
                <a:latin typeface="Monotype Corsiva" panose="03010101010201010101" pitchFamily="66" charset="0"/>
              </a:rPr>
              <a:t>Розв</a:t>
            </a:r>
            <a:r>
              <a:rPr lang="en-US" sz="4400" dirty="0">
                <a:solidFill>
                  <a:srgbClr val="FFFF00"/>
                </a:solidFill>
                <a:latin typeface="Monotype Corsiva" panose="03010101010201010101" pitchFamily="66" charset="0"/>
              </a:rPr>
              <a:t>’</a:t>
            </a:r>
            <a:r>
              <a:rPr lang="uk-UA" sz="4400" dirty="0">
                <a:solidFill>
                  <a:srgbClr val="FFFF00"/>
                </a:solidFill>
                <a:latin typeface="Monotype Corsiva" panose="03010101010201010101" pitchFamily="66" charset="0"/>
              </a:rPr>
              <a:t>язування вправ</a:t>
            </a:r>
            <a:endParaRPr lang="uk-UA" sz="4400" dirty="0">
              <a:solidFill>
                <a:srgbClr val="FFFF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>
                <a:latin typeface="+mj-lt"/>
              </a:rPr>
              <a:t>VI.</a:t>
            </a:r>
            <a:r>
              <a:rPr lang="uk-UA" sz="3200" dirty="0" smtClean="0">
                <a:latin typeface="+mj-lt"/>
              </a:rPr>
              <a:t>Закріплення та перевірка набутих знань та навичок</a:t>
            </a:r>
            <a:r>
              <a:rPr lang="en-US" sz="3200" dirty="0" smtClean="0">
                <a:latin typeface="+mj-lt"/>
              </a:rPr>
              <a:t>.</a:t>
            </a:r>
            <a:r>
              <a:rPr lang="uk-UA" sz="3200" dirty="0" smtClean="0">
                <a:latin typeface="+mj-lt"/>
              </a:rPr>
              <a:t>Виконання самостійної роботи у формі інтерактивного лото</a:t>
            </a:r>
            <a:r>
              <a:rPr lang="en-US" sz="3200" dirty="0" smtClean="0">
                <a:latin typeface="+mj-lt"/>
              </a:rPr>
              <a:t>.</a:t>
            </a:r>
            <a:r>
              <a:rPr lang="uk-UA" sz="3200" dirty="0">
                <a:latin typeface="+mj-lt"/>
              </a:rPr>
              <a:t/>
            </a:r>
            <a:br>
              <a:rPr lang="uk-UA" sz="3200" dirty="0">
                <a:latin typeface="+mj-lt"/>
              </a:rPr>
            </a:br>
            <a:r>
              <a:rPr lang="en-US" sz="3200" dirty="0" smtClean="0">
                <a:latin typeface="+mj-lt"/>
              </a:rPr>
              <a:t>VII.</a:t>
            </a:r>
            <a:r>
              <a:rPr lang="uk-UA" sz="3200" dirty="0" smtClean="0">
                <a:latin typeface="+mj-lt"/>
              </a:rPr>
              <a:t>Підведення підсумків зайняття</a:t>
            </a:r>
            <a:br>
              <a:rPr lang="uk-UA" sz="3200" dirty="0" smtClean="0">
                <a:latin typeface="+mj-lt"/>
              </a:rPr>
            </a:br>
            <a:r>
              <a:rPr lang="en-US" sz="3200" dirty="0" smtClean="0">
                <a:latin typeface="+mj-lt"/>
              </a:rPr>
              <a:t>VIII.</a:t>
            </a:r>
            <a:r>
              <a:rPr lang="uk-UA" sz="3200" dirty="0" smtClean="0">
                <a:latin typeface="+mj-lt"/>
              </a:rPr>
              <a:t>Домашнє завдання</a:t>
            </a:r>
            <a:endParaRPr lang="uk-UA" sz="3200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73624" y="3694259"/>
            <a:ext cx="5670376" cy="14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uk-UA" sz="2400" dirty="0" smtClean="0">
                <a:effectLst/>
                <a:latin typeface="Times New Roman"/>
                <a:ea typeface="Times New Roman"/>
              </a:rPr>
              <a:t>       </a:t>
            </a:r>
            <a:r>
              <a:rPr lang="uk-UA" sz="2400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Стор.215 № 25.4(1,3,5,7)</a:t>
            </a:r>
          </a:p>
          <a:p>
            <a:pPr indent="449580" algn="just">
              <a:lnSpc>
                <a:spcPct val="200000"/>
              </a:lnSpc>
              <a:spcAft>
                <a:spcPts val="0"/>
              </a:spcAft>
            </a:pPr>
            <a:r>
              <a:rPr lang="uk-UA" sz="2400" dirty="0" smtClean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 Стор.273№27.2(1,2)</a:t>
            </a:r>
            <a:endParaRPr lang="uk-UA" sz="2400" dirty="0">
              <a:solidFill>
                <a:srgbClr val="FFFF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1594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prstTxWarp prst="textDeflateBottom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Бажаємо успіхів</a:t>
            </a:r>
            <a:endParaRPr lang="uk-UA" b="1" spc="50" dirty="0">
              <a:ln w="11430">
                <a:solidFill>
                  <a:srgbClr val="7030A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996952" y="1916832"/>
            <a:ext cx="2664296" cy="175260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348880"/>
            <a:ext cx="5134372" cy="3600400"/>
          </a:xfrm>
          <a:prstGeom prst="rect">
            <a:avLst/>
          </a:prstGeom>
          <a:ln>
            <a:noFill/>
          </a:ln>
          <a:effectLst>
            <a:glow rad="228600">
              <a:srgbClr val="7030A0">
                <a:alpha val="40000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61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uk-UA" dirty="0" smtClean="0">
                <a:solidFill>
                  <a:srgbClr val="FFFF00"/>
                </a:solidFill>
              </a:rPr>
              <a:t>Мета заняття</a:t>
            </a:r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sz="2000" b="1" u="sng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Мета заняття:</a:t>
            </a:r>
            <a:endParaRPr lang="uk-UA" sz="2000" dirty="0" smtClean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uk-UA" sz="2000" b="1" i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Навчальна:</a:t>
            </a:r>
            <a:r>
              <a:rPr lang="uk-UA" sz="2000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   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узагальнити та систематизувати основні поняття,властивості та формули інтегрального числення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;</a:t>
            </a:r>
            <a:endParaRPr lang="uk-UA" sz="2000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uk-UA" sz="2000" dirty="0" smtClean="0">
                <a:effectLst/>
                <a:latin typeface="Times New Roman"/>
                <a:ea typeface="Times New Roman"/>
              </a:rPr>
              <a:t>формування нових вмінь та навичок при застосуванні набутих теоретичних знань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;</a:t>
            </a:r>
            <a:endParaRPr lang="uk-UA" sz="20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uk-UA" sz="2000" dirty="0" smtClean="0">
                <a:effectLst/>
                <a:latin typeface="Times New Roman"/>
                <a:ea typeface="Times New Roman"/>
              </a:rPr>
              <a:t>навчитись обчислювати визначені інтеграли,застосовуючи формулу  Ньютона-Лейбніца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;</a:t>
            </a:r>
            <a:endParaRPr lang="uk-UA" sz="20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000" dirty="0" smtClean="0">
                <a:effectLst/>
                <a:latin typeface="Times New Roman"/>
                <a:ea typeface="Times New Roman"/>
              </a:rPr>
              <a:t>формування вмінь учнів 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використовувати визначений інтеграл для обчислення площ плоских фігур та об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’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ємів тіл обертання.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2000" b="1" i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Розвиваюча:</a:t>
            </a:r>
            <a:r>
              <a:rPr lang="uk-UA" sz="2000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розвивати увагу,логічне мислення,чіткість викладення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2000" dirty="0" smtClean="0">
                <a:effectLst/>
                <a:latin typeface="Times New Roman"/>
                <a:ea typeface="Times New Roman"/>
              </a:rPr>
              <a:t>думок,математичну культуру.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2000" b="1" i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Виховна</a:t>
            </a:r>
            <a:r>
              <a:rPr lang="ru-RU" sz="2000" b="1" i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: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виховувати повагу до одногрупників та викладачів, прищеплювати любов до точних наук.</a:t>
            </a:r>
            <a:endParaRPr lang="uk-UA" sz="2000" dirty="0">
              <a:effectLst/>
              <a:latin typeface="Times New Roman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C000"/>
                </a:solidFill>
              </a:rPr>
              <a:t>Епіграф</a:t>
            </a:r>
            <a:endParaRPr lang="uk-UA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2060848"/>
            <a:ext cx="4536504" cy="2244452"/>
          </a:xfrm>
        </p:spPr>
        <p:txBody>
          <a:bodyPr/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uk-UA" sz="2400" dirty="0"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uk-UA" sz="2800" dirty="0">
                <a:solidFill>
                  <a:srgbClr val="0070C0"/>
                </a:solidFill>
                <a:latin typeface="Arial"/>
                <a:ea typeface="Times New Roman"/>
              </a:rPr>
              <a:t>Якщо люди відмовляються вірити в </a:t>
            </a:r>
            <a:r>
              <a:rPr lang="uk-UA" sz="2800" dirty="0" smtClean="0">
                <a:solidFill>
                  <a:srgbClr val="0070C0"/>
                </a:solidFill>
                <a:latin typeface="Arial"/>
                <a:ea typeface="Times New Roman"/>
              </a:rPr>
              <a:t>простоту </a:t>
            </a:r>
            <a:r>
              <a:rPr lang="uk-UA" sz="2800" dirty="0">
                <a:solidFill>
                  <a:srgbClr val="0070C0"/>
                </a:solidFill>
                <a:latin typeface="Arial"/>
                <a:ea typeface="Times New Roman"/>
              </a:rPr>
              <a:t>математики, то це тільки тому, що вони не розуміють всю складність життя.</a:t>
            </a:r>
            <a:endParaRPr lang="uk-UA" sz="2800" dirty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solidFill>
                  <a:srgbClr val="4E2800"/>
                </a:solidFill>
                <a:latin typeface="Arial"/>
                <a:ea typeface="Times New Roman"/>
              </a:rPr>
              <a:t>                                                         </a:t>
            </a:r>
            <a:r>
              <a:rPr lang="uk-UA" dirty="0">
                <a:solidFill>
                  <a:srgbClr val="FFC000"/>
                </a:solidFill>
                <a:latin typeface="+mn-lt"/>
                <a:ea typeface="Times New Roman"/>
              </a:rPr>
              <a:t>Джон фон Нейман</a:t>
            </a:r>
            <a:endParaRPr lang="uk-UA" dirty="0">
              <a:solidFill>
                <a:srgbClr val="FFC000"/>
              </a:solidFill>
              <a:effectLst/>
              <a:latin typeface="+mn-lt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7626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Presentations\1 september\Owl\Owl-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9525"/>
            <a:ext cx="9148763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54025" y="404813"/>
            <a:ext cx="8229600" cy="777875"/>
          </a:xfrm>
        </p:spPr>
        <p:txBody>
          <a:bodyPr/>
          <a:lstStyle/>
          <a:p>
            <a:r>
              <a:rPr lang="uk-UA" altLang="uk-UA" dirty="0" smtClean="0">
                <a:solidFill>
                  <a:srgbClr val="00B0F0"/>
                </a:solidFill>
              </a:rPr>
              <a:t>Хід заняття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539552" y="1052736"/>
            <a:ext cx="7787208" cy="4967287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rgbClr val="FFC000"/>
                </a:solidFill>
                <a:effectLst/>
                <a:latin typeface="Times New Roman"/>
                <a:ea typeface="Times New Roman"/>
              </a:rPr>
              <a:t>I</a:t>
            </a:r>
            <a:r>
              <a:rPr lang="uk-UA" sz="2400" b="1" dirty="0" smtClean="0">
                <a:solidFill>
                  <a:srgbClr val="FFC000"/>
                </a:solidFill>
                <a:effectLst/>
                <a:latin typeface="Times New Roman"/>
                <a:ea typeface="Times New Roman"/>
              </a:rPr>
              <a:t>.Організаційний момент </a:t>
            </a:r>
            <a:endParaRPr lang="uk-UA" sz="2400" dirty="0" smtClean="0">
              <a:solidFill>
                <a:srgbClr val="FFC000"/>
              </a:solidFill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uk-UA" sz="2400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Привітання із студентами.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2400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Перевірка готовності студентів та аудиторії до заняття.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2400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Облік присутніх,з</a:t>
            </a:r>
            <a:r>
              <a:rPr lang="ru-RU" sz="2400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’</a:t>
            </a:r>
            <a:r>
              <a:rPr lang="uk-UA" sz="2400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ясування причин відсутності студентів.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2400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Створення емоційного настрою.</a:t>
            </a:r>
          </a:p>
          <a:p>
            <a:pPr>
              <a:spcAft>
                <a:spcPts val="0"/>
              </a:spcAft>
            </a:pPr>
            <a:r>
              <a:rPr lang="uk-UA" sz="2400" b="1" dirty="0" smtClean="0">
                <a:solidFill>
                  <a:srgbClr val="FFC000"/>
                </a:solidFill>
                <a:effectLst/>
                <a:latin typeface="Times New Roman"/>
                <a:ea typeface="Times New Roman"/>
              </a:rPr>
              <a:t>II. Перевірка домашнього завдання </a:t>
            </a:r>
            <a:endParaRPr lang="uk-UA" sz="2400" dirty="0" smtClean="0">
              <a:solidFill>
                <a:srgbClr val="FFC000"/>
              </a:solidFill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uk-UA" sz="2400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1. Доповіді студентів про історію виникнення інтегрального числення.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2400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2. Перевірка розв'язаних задач.</a:t>
            </a:r>
          </a:p>
          <a:p>
            <a:pPr marL="228600" indent="-228600">
              <a:spcAft>
                <a:spcPts val="0"/>
              </a:spcAft>
            </a:pPr>
            <a:r>
              <a:rPr lang="uk-UA" sz="2400" b="1" dirty="0" smtClean="0">
                <a:solidFill>
                  <a:srgbClr val="FFC000"/>
                </a:solidFill>
                <a:effectLst/>
                <a:latin typeface="Times New Roman"/>
                <a:ea typeface="Times New Roman"/>
              </a:rPr>
              <a:t>II</a:t>
            </a:r>
            <a:r>
              <a:rPr lang="en-US" sz="2400" b="1" dirty="0" smtClean="0">
                <a:solidFill>
                  <a:srgbClr val="FFC000"/>
                </a:solidFill>
                <a:effectLst/>
                <a:latin typeface="Times New Roman"/>
                <a:ea typeface="Times New Roman"/>
              </a:rPr>
              <a:t>I</a:t>
            </a:r>
            <a:r>
              <a:rPr lang="uk-UA" sz="2400" b="1" dirty="0" smtClean="0">
                <a:solidFill>
                  <a:srgbClr val="FFC000"/>
                </a:solidFill>
                <a:effectLst/>
                <a:latin typeface="Times New Roman"/>
                <a:ea typeface="Times New Roman"/>
              </a:rPr>
              <a:t>.Мотивація навчальної діяльності </a:t>
            </a:r>
          </a:p>
          <a:p>
            <a:pPr marL="228600" indent="-228600">
              <a:spcAft>
                <a:spcPts val="0"/>
              </a:spcAft>
            </a:pPr>
            <a:r>
              <a:rPr lang="uk-UA" sz="2400" b="1" dirty="0" smtClean="0">
                <a:solidFill>
                  <a:srgbClr val="FFC000"/>
                </a:solidFill>
                <a:effectLst/>
                <a:latin typeface="Times New Roman"/>
                <a:ea typeface="Times New Roman"/>
              </a:rPr>
              <a:t>I</a:t>
            </a:r>
            <a:r>
              <a:rPr lang="en-US" sz="2400" b="1" dirty="0" smtClean="0">
                <a:solidFill>
                  <a:srgbClr val="FFC000"/>
                </a:solidFill>
                <a:effectLst/>
                <a:latin typeface="Times New Roman"/>
                <a:ea typeface="Times New Roman"/>
              </a:rPr>
              <a:t>V</a:t>
            </a:r>
            <a:r>
              <a:rPr lang="uk-UA" sz="2400" b="1" dirty="0" smtClean="0">
                <a:solidFill>
                  <a:srgbClr val="FFC000"/>
                </a:solidFill>
                <a:effectLst/>
                <a:latin typeface="Times New Roman"/>
                <a:ea typeface="Times New Roman"/>
              </a:rPr>
              <a:t>.Актуалізація опорних знань </a:t>
            </a:r>
            <a:endParaRPr lang="uk-UA" sz="2000" dirty="0" smtClean="0">
              <a:solidFill>
                <a:srgbClr val="FFC000"/>
              </a:solidFill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uk-UA" sz="2400" b="1" dirty="0" smtClean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uk-UA" sz="24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uk-UA" sz="2800" dirty="0" smtClean="0">
              <a:effectLst/>
              <a:latin typeface="Times New Roman"/>
              <a:ea typeface="Times New Roman"/>
            </a:endParaRPr>
          </a:p>
          <a:p>
            <a:endParaRPr lang="uk-UA" altLang="uk-UA" dirty="0" smtClean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Presentations\1 september\Owl\Owl-Sla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0"/>
            <a:ext cx="91694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uk-UA" dirty="0" smtClean="0">
                <a:solidFill>
                  <a:srgbClr val="FFFF00"/>
                </a:solidFill>
              </a:rPr>
              <a:t>Первісна</a:t>
            </a:r>
          </a:p>
        </p:txBody>
      </p:sp>
      <p:sp>
        <p:nvSpPr>
          <p:cNvPr id="6148" name="Объект 2"/>
          <p:cNvSpPr>
            <a:spLocks noGrp="1"/>
          </p:cNvSpPr>
          <p:nvPr>
            <p:ph idx="1"/>
          </p:nvPr>
        </p:nvSpPr>
        <p:spPr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pPr marL="0" lv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571500" algn="l"/>
              </a:tabLst>
            </a:pPr>
            <a:r>
              <a:rPr lang="uk-UA" sz="20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Означення первісної</a:t>
            </a:r>
            <a:endParaRPr lang="uk-UA" sz="2000" dirty="0" smtClean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2000" dirty="0" smtClean="0">
                <a:effectLst/>
                <a:latin typeface="Times New Roman"/>
                <a:ea typeface="Times New Roman"/>
              </a:rPr>
              <a:t>Функцію </a:t>
            </a:r>
            <a:r>
              <a:rPr lang="en-US" sz="2000" i="1" dirty="0" smtClean="0">
                <a:effectLst/>
                <a:latin typeface="Times New Roman"/>
                <a:ea typeface="Times New Roman"/>
              </a:rPr>
              <a:t>F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 називають первісною функц</a:t>
            </a:r>
            <a:r>
              <a:rPr lang="uk-UA" sz="2000" dirty="0" smtClean="0">
                <a:latin typeface="Times New Roman"/>
                <a:ea typeface="Times New Roman"/>
              </a:rPr>
              <a:t>ії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 (або короткою первісною) 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    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функції   на  </a:t>
            </a:r>
            <a:r>
              <a:rPr lang="uk-UA" sz="2000" i="1" dirty="0" smtClean="0">
                <a:effectLst/>
                <a:latin typeface="Times New Roman"/>
                <a:ea typeface="Times New Roman"/>
              </a:rPr>
              <a:t>І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    проміжку</a:t>
            </a:r>
            <a:r>
              <a:rPr lang="uk-UA" sz="2000" i="1" dirty="0" smtClean="0">
                <a:effectLst/>
                <a:latin typeface="Times New Roman"/>
                <a:ea typeface="Times New Roman"/>
              </a:rPr>
              <a:t> І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 , якщо для всіх   виконується рівність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                                      F</a:t>
            </a:r>
            <a:r>
              <a:rPr lang="uk-UA" sz="2000" b="1" i="0" dirty="0" smtClean="0">
                <a:solidFill>
                  <a:srgbClr val="FF0000"/>
                </a:solidFill>
                <a:effectLst/>
                <a:latin typeface="Arial"/>
              </a:rPr>
              <a:t>′</a:t>
            </a:r>
            <a:r>
              <a:rPr lang="en-US" sz="2000" b="1" i="0" dirty="0" smtClean="0">
                <a:solidFill>
                  <a:srgbClr val="FF0000"/>
                </a:solidFill>
                <a:effectLst/>
                <a:latin typeface="Arial"/>
              </a:rPr>
              <a:t>(x)=f(x)</a:t>
            </a:r>
            <a:endParaRPr lang="uk-UA" sz="2000" b="1" dirty="0" smtClean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None/>
              <a:tabLst>
                <a:tab pos="571500" algn="l"/>
              </a:tabLst>
            </a:pPr>
            <a:r>
              <a:rPr lang="uk-UA" sz="2000" b="1" dirty="0" smtClean="0">
                <a:solidFill>
                  <a:srgbClr val="00B050"/>
                </a:solidFill>
                <a:effectLst/>
                <a:latin typeface="Times New Roman"/>
                <a:ea typeface="Times New Roman"/>
              </a:rPr>
              <a:t>Основна властивість первісної</a:t>
            </a:r>
            <a:endParaRPr lang="uk-UA" sz="2000" dirty="0" smtClean="0">
              <a:solidFill>
                <a:srgbClr val="00B050"/>
              </a:solidFill>
              <a:effectLst/>
              <a:latin typeface="Times New Roman"/>
              <a:ea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uk-UA" sz="2000" dirty="0" smtClean="0">
                <a:effectLst/>
                <a:latin typeface="Times New Roman"/>
                <a:ea typeface="Times New Roman"/>
              </a:rPr>
              <a:t>Якщо функція </a:t>
            </a:r>
            <a:r>
              <a:rPr lang="en-US" sz="2000" i="1" dirty="0" smtClean="0">
                <a:effectLst/>
                <a:latin typeface="Times New Roman"/>
                <a:ea typeface="Times New Roman"/>
              </a:rPr>
              <a:t>F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 є первісною функції  на проміжку </a:t>
            </a:r>
            <a:r>
              <a:rPr lang="uk-UA" sz="2000" i="1" dirty="0" smtClean="0">
                <a:effectLst/>
                <a:latin typeface="Times New Roman"/>
                <a:ea typeface="Times New Roman"/>
              </a:rPr>
              <a:t>І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 та С – довільне число, то функція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F(x) 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також є первісною функції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  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 на проміжку </a:t>
            </a:r>
            <a:r>
              <a:rPr lang="uk-UA" sz="2000" i="1" dirty="0" smtClean="0">
                <a:effectLst/>
                <a:latin typeface="Times New Roman"/>
                <a:ea typeface="Times New Roman"/>
              </a:rPr>
              <a:t>І.</a:t>
            </a:r>
            <a:endParaRPr lang="uk-UA" sz="2000" dirty="0" smtClean="0">
              <a:effectLst/>
              <a:latin typeface="Times New Roman"/>
              <a:ea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sz="2000" dirty="0" smtClean="0">
                <a:effectLst/>
                <a:latin typeface="Times New Roman"/>
                <a:ea typeface="Times New Roman"/>
              </a:rPr>
              <a:t>      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Будь-яку первісну функції   на проміжку</a:t>
            </a:r>
            <a:r>
              <a:rPr lang="uk-UA" sz="2000" i="1" dirty="0" smtClean="0">
                <a:effectLst/>
                <a:latin typeface="Times New Roman"/>
                <a:ea typeface="Times New Roman"/>
              </a:rPr>
              <a:t> І 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можна</a:t>
            </a:r>
            <a:endParaRPr lang="en-US" sz="2000" dirty="0" smtClean="0">
              <a:effectLst/>
              <a:latin typeface="Times New Roman"/>
              <a:ea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smtClean="0">
                <a:latin typeface="Times New Roman"/>
                <a:ea typeface="Times New Roman"/>
              </a:rPr>
              <a:t>  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 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 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подати у вигляді</a:t>
            </a:r>
            <a:r>
              <a:rPr lang="en-US" sz="2000" dirty="0" smtClean="0">
                <a:effectLst/>
                <a:latin typeface="Times New Roman"/>
                <a:ea typeface="Times New Roman"/>
              </a:rPr>
              <a:t>   F(x)+C</a:t>
            </a:r>
            <a:r>
              <a:rPr lang="uk-UA" sz="2000" dirty="0" smtClean="0">
                <a:effectLst/>
                <a:latin typeface="Times New Roman"/>
                <a:ea typeface="Times New Roman"/>
              </a:rPr>
              <a:t>  , де С – деяке число.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8492255"/>
              </p:ext>
            </p:extLst>
          </p:nvPr>
        </p:nvGraphicFramePr>
        <p:xfrm>
          <a:off x="1531048" y="2132856"/>
          <a:ext cx="6306645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9" name="Формула" r:id="rId3" imgW="2425680" imgH="279360" progId="Equation.3">
                  <p:embed/>
                </p:oleObj>
              </mc:Choice>
              <mc:Fallback>
                <p:oleObj name="Формула" r:id="rId3" imgW="2425680" imgH="27936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048" y="2132856"/>
                        <a:ext cx="6306645" cy="720000"/>
                      </a:xfrm>
                      <a:prstGeom prst="rect">
                        <a:avLst/>
                      </a:prstGeom>
                      <a:blipFill>
                        <a:blip r:embed="rId5"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187036"/>
              </p:ext>
            </p:extLst>
          </p:nvPr>
        </p:nvGraphicFramePr>
        <p:xfrm>
          <a:off x="1530771" y="3356992"/>
          <a:ext cx="6307200" cy="802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" name="Формула" r:id="rId6" imgW="2171700" imgH="279400" progId="Equation.3">
                  <p:embed/>
                </p:oleObj>
              </mc:Choice>
              <mc:Fallback>
                <p:oleObj name="Формула" r:id="rId6" imgW="2171700" imgH="2794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771" y="3356992"/>
                        <a:ext cx="6307200" cy="80223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968929"/>
              </p:ext>
            </p:extLst>
          </p:nvPr>
        </p:nvGraphicFramePr>
        <p:xfrm>
          <a:off x="1590675" y="4724400"/>
          <a:ext cx="6184900" cy="124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" name="Формула" r:id="rId8" imgW="1930320" imgH="393480" progId="Equation.3">
                  <p:embed/>
                </p:oleObj>
              </mc:Choice>
              <mc:Fallback>
                <p:oleObj name="Формула" r:id="rId8" imgW="193032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0675" y="4724400"/>
                        <a:ext cx="6184900" cy="1249363"/>
                      </a:xfrm>
                      <a:prstGeom prst="rect">
                        <a:avLst/>
                      </a:prstGeom>
                      <a:blipFill>
                        <a:blip r:embed="rId5"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1108680" y="349102"/>
            <a:ext cx="692664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5715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>
              <a:tabLst>
                <a:tab pos="5715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>
              <a:tabLst>
                <a:tab pos="5715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>
              <a:tabLst>
                <a:tab pos="5715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tabLst>
                <a:tab pos="5715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71500" algn="l"/>
              </a:tabLst>
            </a:pPr>
            <a:r>
              <a:rPr kumimoji="0" lang="en-US" altLang="uk-UA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altLang="uk-UA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</a:rPr>
              <a:t>Правила </a:t>
            </a:r>
            <a:r>
              <a:rPr kumimoji="0" lang="ru-RU" altLang="uk-UA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</a:rPr>
              <a:t>знаходження невизначеного інтегралу</a:t>
            </a:r>
            <a:endParaRPr kumimoji="0" lang="uk-UA" altLang="uk-UA" sz="2400" b="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</a:tabLst>
            </a:pPr>
            <a:endParaRPr kumimoji="0" lang="ru-RU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4459629" y="855762"/>
            <a:ext cx="22474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endParaRPr kumimoji="0" lang="en-US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0" y="1400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4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70" y="2276871"/>
            <a:ext cx="7432453" cy="3744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231031"/>
            <a:ext cx="49151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Таблиця інтегралів</a:t>
            </a:r>
            <a:endParaRPr lang="uk-UA" sz="4800" dirty="0">
              <a:solidFill>
                <a:srgbClr val="FFFF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3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9360000" cy="2482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97360" y="332656"/>
            <a:ext cx="6408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 smtClean="0">
                <a:solidFill>
                  <a:srgbClr val="FFFF00"/>
                </a:solidFill>
                <a:effectLst/>
                <a:latin typeface="+mj-lt"/>
                <a:ea typeface="Times New Roman"/>
              </a:rPr>
              <a:t>Геометричний зміст визначеного інтегралу</a:t>
            </a:r>
            <a:endParaRPr lang="uk-UA" sz="2400" i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810190"/>
              </p:ext>
            </p:extLst>
          </p:nvPr>
        </p:nvGraphicFramePr>
        <p:xfrm>
          <a:off x="3289300" y="5516563"/>
          <a:ext cx="1917700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9" name="Формула" r:id="rId4" imgW="939600" imgH="482400" progId="Equation.3">
                  <p:embed/>
                </p:oleObj>
              </mc:Choice>
              <mc:Fallback>
                <p:oleObj name="Формула" r:id="rId4" imgW="939600" imgH="482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9300" y="5516563"/>
                        <a:ext cx="1917700" cy="898525"/>
                      </a:xfrm>
                      <a:prstGeom prst="rect">
                        <a:avLst/>
                      </a:prstGeom>
                      <a:gradFill flip="none" rotWithShape="1">
                        <a:gsLst>
                          <a:gs pos="0">
                            <a:srgbClr val="FFFF00">
                              <a:shade val="30000"/>
                              <a:satMod val="115000"/>
                            </a:srgbClr>
                          </a:gs>
                          <a:gs pos="50000">
                            <a:srgbClr val="FFFF00">
                              <a:shade val="67500"/>
                              <a:satMod val="115000"/>
                            </a:srgbClr>
                          </a:gs>
                          <a:gs pos="100000">
                            <a:srgbClr val="FFFF00">
                              <a:shade val="100000"/>
                              <a:satMod val="115000"/>
                            </a:srgbClr>
                          </a:gs>
                        </a:gsLst>
                        <a:path path="circle">
                          <a:fillToRect l="100000" b="100000"/>
                        </a:path>
                        <a:tileRect t="-100000" r="-100000"/>
                      </a:gra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9512" y="4761722"/>
            <a:ext cx="64550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Формула для обчислення об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єму тіла обертання</a:t>
            </a:r>
            <a:endParaRPr lang="uk-UA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73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                         </a:t>
            </a:r>
            <a:endParaRPr kumimoji="0" lang="en-US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3103178"/>
              </p:ext>
            </p:extLst>
          </p:nvPr>
        </p:nvGraphicFramePr>
        <p:xfrm>
          <a:off x="1774228" y="1412723"/>
          <a:ext cx="5148000" cy="1032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1" name="Формула" r:id="rId3" imgW="2070100" imgH="482600" progId="Equation.3">
                  <p:embed/>
                </p:oleObj>
              </mc:Choice>
              <mc:Fallback>
                <p:oleObj name="Формула" r:id="rId3" imgW="2070100" imgH="482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4228" y="1412723"/>
                        <a:ext cx="5148000" cy="1032765"/>
                      </a:xfrm>
                      <a:prstGeom prst="rect">
                        <a:avLst/>
                      </a:prstGeom>
                      <a:gradFill flip="none" rotWithShape="1">
                        <a:gsLst>
                          <a:gs pos="0">
                            <a:srgbClr val="92D050">
                              <a:shade val="30000"/>
                              <a:satMod val="115000"/>
                            </a:srgbClr>
                          </a:gs>
                          <a:gs pos="50000">
                            <a:srgbClr val="92D050">
                              <a:shade val="67500"/>
                              <a:satMod val="115000"/>
                            </a:srgbClr>
                          </a:gs>
                          <a:gs pos="100000">
                            <a:srgbClr val="92D050">
                              <a:shade val="100000"/>
                              <a:satMod val="115000"/>
                            </a:srgbClr>
                          </a:gs>
                        </a:gsLst>
                        <a:lin ang="16200000" scaled="1"/>
                        <a:tileRect/>
                      </a:gra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014" y="2954317"/>
            <a:ext cx="2541600" cy="32285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96952"/>
            <a:ext cx="2543175" cy="31432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9672" y="332656"/>
            <a:ext cx="62156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 smtClean="0">
                <a:solidFill>
                  <a:srgbClr val="FFFF00"/>
                </a:solidFill>
                <a:effectLst/>
                <a:latin typeface="+mj-lt"/>
                <a:ea typeface="Times New Roman"/>
              </a:rPr>
              <a:t>Формула Ньютона-Лейбніца </a:t>
            </a:r>
            <a:endParaRPr lang="uk-UA" sz="3600" i="1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8909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wl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</TotalTime>
  <Words>391</Words>
  <Application>Microsoft Office PowerPoint</Application>
  <PresentationFormat>Экран (4:3)</PresentationFormat>
  <Paragraphs>62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Owl</vt:lpstr>
      <vt:lpstr>Формула</vt:lpstr>
      <vt:lpstr>Тема заняття: Інтеграл та його застосування </vt:lpstr>
      <vt:lpstr>Мета заняття</vt:lpstr>
      <vt:lpstr>Епіграф</vt:lpstr>
      <vt:lpstr>Хід заняття</vt:lpstr>
      <vt:lpstr>Первісна</vt:lpstr>
      <vt:lpstr>Презентация PowerPoint</vt:lpstr>
      <vt:lpstr>Презентация PowerPoint</vt:lpstr>
      <vt:lpstr>Презентация PowerPoint</vt:lpstr>
      <vt:lpstr>Презентация PowerPoint</vt:lpstr>
      <vt:lpstr>Властивості визначеного інтегралу. </vt:lpstr>
      <vt:lpstr>Застосування знань та формування вмінь та навичок</vt:lpstr>
      <vt:lpstr>Презентация PowerPoint</vt:lpstr>
      <vt:lpstr>Презентация PowerPoint</vt:lpstr>
      <vt:lpstr>Презентация PowerPoint</vt:lpstr>
      <vt:lpstr>Презентация PowerPoint</vt:lpstr>
      <vt:lpstr>VI.Закріплення та перевірка набутих знань та навичок.Виконання самостійної роботи у формі інтерактивного лото. VII.Підведення підсумків зайняття VIII.Домашнє завдання</vt:lpstr>
      <vt:lpstr>Бажаємо успіхів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заняття: Інтеграл та його застосування</dc:title>
  <dc:creator>Чухалова</dc:creator>
  <dc:description>freeppt.ru - Презентации по культуре и искусству. Шаблоны PowerPoint</dc:description>
  <cp:lastModifiedBy>Чухалова</cp:lastModifiedBy>
  <cp:revision>27</cp:revision>
  <dcterms:created xsi:type="dcterms:W3CDTF">2018-01-21T13:50:00Z</dcterms:created>
  <dcterms:modified xsi:type="dcterms:W3CDTF">2018-01-27T18:51:45Z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000800d0050000000000010243100207f9000400038000</vt:lpwstr>
  </property>
</Properties>
</file>