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B4F89-208F-4AED-90FE-2F1C6941666B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CC9AA-99B2-4FD5-B8FC-0A161B107E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738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CC9AA-99B2-4FD5-B8FC-0A161B107E5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100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096F8-0EA1-4698-9322-E5FB3A2D932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C3CA-4412-459D-BD41-6EC9FCCC443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096F8-0EA1-4698-9322-E5FB3A2D932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C3CA-4412-459D-BD41-6EC9FCCC44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096F8-0EA1-4698-9322-E5FB3A2D932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C3CA-4412-459D-BD41-6EC9FCCC44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096F8-0EA1-4698-9322-E5FB3A2D932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C3CA-4412-459D-BD41-6EC9FCCC44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096F8-0EA1-4698-9322-E5FB3A2D932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C3CA-4412-459D-BD41-6EC9FCCC443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096F8-0EA1-4698-9322-E5FB3A2D932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C3CA-4412-459D-BD41-6EC9FCCC44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096F8-0EA1-4698-9322-E5FB3A2D932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C3CA-4412-459D-BD41-6EC9FCCC44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096F8-0EA1-4698-9322-E5FB3A2D932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C3CA-4412-459D-BD41-6EC9FCCC44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096F8-0EA1-4698-9322-E5FB3A2D932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C3CA-4412-459D-BD41-6EC9FCCC44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096F8-0EA1-4698-9322-E5FB3A2D932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C3CA-4412-459D-BD41-6EC9FCCC44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096F8-0EA1-4698-9322-E5FB3A2D932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7FBC3CA-4412-459D-BD41-6EC9FCCC443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A1096F8-0EA1-4698-9322-E5FB3A2D932E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7FBC3CA-4412-459D-BD41-6EC9FCCC443D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20902" y="1340768"/>
            <a:ext cx="7243586" cy="6336704"/>
          </a:xfrm>
        </p:spPr>
        <p:txBody>
          <a:bodyPr>
            <a:noAutofit/>
          </a:bodyPr>
          <a:lstStyle/>
          <a:p>
            <a:pPr algn="ctr"/>
            <a:r>
              <a:rPr lang="uk-UA" sz="6600" i="1" dirty="0" smtClean="0"/>
              <a:t/>
            </a:r>
            <a:br>
              <a:rPr lang="uk-UA" sz="6600" i="1" dirty="0" smtClean="0"/>
            </a:br>
            <a:r>
              <a:rPr lang="uk-UA" sz="6600" i="1" dirty="0" smtClean="0"/>
              <a:t/>
            </a:r>
            <a:br>
              <a:rPr lang="uk-UA" sz="6600" i="1" dirty="0" smtClean="0"/>
            </a:br>
            <a:r>
              <a:rPr lang="uk-UA" sz="6600" i="1" dirty="0"/>
              <a:t/>
            </a:r>
            <a:br>
              <a:rPr lang="uk-UA" sz="6600" i="1" dirty="0"/>
            </a:br>
            <a:r>
              <a:rPr lang="uk-UA" sz="6600" i="1" dirty="0" smtClean="0"/>
              <a:t/>
            </a:r>
            <a:br>
              <a:rPr lang="uk-UA" sz="6600" i="1" dirty="0" smtClean="0"/>
            </a:br>
            <a:r>
              <a:rPr lang="uk-UA" sz="6600" i="1" dirty="0"/>
              <a:t/>
            </a:r>
            <a:br>
              <a:rPr lang="uk-UA" sz="6600" i="1" dirty="0"/>
            </a:br>
            <a:r>
              <a:rPr lang="uk-UA" sz="6600" i="1" dirty="0" smtClean="0"/>
              <a:t/>
            </a:r>
            <a:br>
              <a:rPr lang="uk-UA" sz="6600" i="1" dirty="0" smtClean="0"/>
            </a:br>
            <a:r>
              <a:rPr lang="uk-UA" sz="6600" i="1" dirty="0" smtClean="0"/>
              <a:t> </a:t>
            </a:r>
            <a:r>
              <a:rPr lang="uk-UA" sz="8800" i="1" dirty="0" smtClean="0"/>
              <a:t>Множення раціональних  чисел.</a:t>
            </a:r>
            <a:br>
              <a:rPr lang="uk-UA" sz="8800" i="1" dirty="0" smtClean="0"/>
            </a:br>
            <a:r>
              <a:rPr lang="uk-UA" sz="8800" i="1" dirty="0" smtClean="0"/>
              <a:t/>
            </a:r>
            <a:br>
              <a:rPr lang="uk-UA" sz="8800" i="1" dirty="0" smtClean="0"/>
            </a:br>
            <a:endParaRPr lang="ru-RU" sz="88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64688" y="2780928"/>
            <a:ext cx="7632848" cy="1872208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69160"/>
            <a:ext cx="1613398" cy="188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636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8175"/>
            <a:ext cx="7427168" cy="828537"/>
          </a:xfrm>
        </p:spPr>
        <p:txBody>
          <a:bodyPr>
            <a:normAutofit fontScale="90000"/>
          </a:bodyPr>
          <a:lstStyle/>
          <a:p>
            <a:r>
              <a:rPr lang="uk-UA" sz="6000" b="1" i="1" dirty="0" smtClean="0"/>
              <a:t>Гра  « Хто  швидше »</a:t>
            </a:r>
            <a:endParaRPr lang="ru-RU" sz="6000" b="1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0" y="692696"/>
                <a:ext cx="9144000" cy="6048672"/>
              </a:xfrm>
            </p:spPr>
            <p:txBody>
              <a:bodyPr>
                <a:noAutofit/>
              </a:bodyPr>
              <a:lstStyle/>
              <a:p>
                <a:pPr marL="514350" indent="-514350" algn="just">
                  <a:buAutoNum type="arabicPeriod"/>
                </a:pPr>
                <a:r>
                  <a:rPr lang="uk-UA" sz="2800" b="1" dirty="0" smtClean="0"/>
                  <a:t>Батькові  41  рік.  Скільки  років  було  сину  минулого  року,  якщо  батько  був  старший  у  4  рази?</a:t>
                </a:r>
              </a:p>
              <a:p>
                <a:pPr marL="514350" indent="-514350" algn="just">
                  <a:buAutoNum type="arabicPeriod"/>
                </a:pPr>
                <a:r>
                  <a:rPr lang="uk-UA" sz="2800" b="1" dirty="0" smtClean="0"/>
                  <a:t>Розв</a:t>
                </a:r>
                <a:r>
                  <a:rPr lang="en-US" sz="2800" b="1" dirty="0" smtClean="0"/>
                  <a:t>’</a:t>
                </a:r>
                <a:r>
                  <a:rPr lang="ru-RU" sz="2800" b="1" dirty="0" err="1" smtClean="0"/>
                  <a:t>яжіть</a:t>
                </a:r>
                <a:r>
                  <a:rPr lang="ru-RU" sz="2800" b="1" dirty="0" smtClean="0"/>
                  <a:t>  р</a:t>
                </a:r>
                <a:r>
                  <a:rPr lang="uk-UA" sz="2800" b="1" dirty="0" smtClean="0"/>
                  <a:t>і</a:t>
                </a:r>
                <a:r>
                  <a:rPr lang="ru-RU" sz="2800" b="1" dirty="0" err="1" smtClean="0"/>
                  <a:t>вняння</a:t>
                </a:r>
                <a:r>
                  <a:rPr lang="ru-RU" sz="2800" b="1" dirty="0" smtClean="0"/>
                  <a:t> :   -5</a:t>
                </a:r>
                <a:r>
                  <a:rPr lang="en-US" sz="2800" b="1" dirty="0" smtClean="0"/>
                  <a:t>,25 </a:t>
                </a:r>
                <a:r>
                  <a:rPr lang="ru-RU" sz="2800" b="1" dirty="0" smtClean="0"/>
                  <a:t> +  </a:t>
                </a:r>
                <a:r>
                  <a:rPr lang="ru-RU" sz="2800" b="1" i="1" dirty="0" smtClean="0"/>
                  <a:t>х</a:t>
                </a:r>
                <a:r>
                  <a:rPr lang="ru-RU" sz="2800" b="1" dirty="0" smtClean="0"/>
                  <a:t>  =  -</a:t>
                </a:r>
                <a:r>
                  <a:rPr lang="en-US" sz="2800" b="1" smtClean="0"/>
                  <a:t>4,25 </a:t>
                </a:r>
                <a:r>
                  <a:rPr lang="ru-RU" sz="2800" b="1" smtClean="0"/>
                  <a:t>.</a:t>
                </a:r>
                <a:endParaRPr lang="ru-RU" sz="2800" b="1" dirty="0" smtClean="0"/>
              </a:p>
              <a:p>
                <a:pPr marL="514350" indent="-514350" algn="just">
                  <a:buAutoNum type="arabicPeriod"/>
                </a:pPr>
                <a:r>
                  <a:rPr lang="uk-UA" sz="2800" b="1" dirty="0" smtClean="0"/>
                  <a:t>Знайдіть  значення  виразу  </a:t>
                </a:r>
                <a:r>
                  <a:rPr lang="uk-UA" sz="2800" b="1" i="1" dirty="0" smtClean="0"/>
                  <a:t>2а + в,  </a:t>
                </a:r>
                <a:r>
                  <a:rPr lang="uk-UA" sz="2800" b="1" dirty="0" smtClean="0"/>
                  <a:t>якщо  </a:t>
                </a:r>
                <a:r>
                  <a:rPr lang="uk-UA" sz="2800" b="1" i="1" dirty="0" smtClean="0"/>
                  <a:t>а = -15  ,  в  =50.</a:t>
                </a:r>
              </a:p>
              <a:p>
                <a:pPr marL="514350" indent="-514350" algn="just">
                  <a:buAutoNum type="arabicPeriod"/>
                </a:pPr>
                <a:r>
                  <a:rPr lang="uk-UA" sz="2800" b="1" dirty="0" smtClean="0"/>
                  <a:t>Запишіть  число  протилежне  до  числа  -19.</a:t>
                </a:r>
              </a:p>
              <a:p>
                <a:pPr marL="514350" indent="-514350" algn="just">
                  <a:buAutoNum type="arabicPeriod"/>
                </a:pPr>
                <a:r>
                  <a:rPr lang="uk-UA" sz="2800" b="1" dirty="0" smtClean="0"/>
                  <a:t>Запишіть  суму  усіх  натуральних  чисел  більших  від  -5  і  менших  за  3.</a:t>
                </a:r>
              </a:p>
              <a:p>
                <a:pPr marL="514350" indent="-514350" algn="just">
                  <a:buFont typeface="Wingdings 2"/>
                  <a:buAutoNum type="arabicPeriod"/>
                </a:pPr>
                <a:r>
                  <a:rPr lang="uk-UA" sz="2800" b="1" dirty="0" smtClean="0"/>
                  <a:t>Знайдіть значення виразу</a:t>
                </a:r>
                <a:r>
                  <a:rPr lang="uk-UA" sz="2800" b="1" dirty="0"/>
                  <a:t>:</a:t>
                </a:r>
                <a:r>
                  <a:rPr lang="uk-UA" sz="2800" b="1" dirty="0" smtClean="0"/>
                  <a:t>  </a:t>
                </a:r>
                <a:r>
                  <a:rPr lang="uk-UA" sz="2800" dirty="0"/>
                  <a:t>-</a:t>
                </a:r>
                <a14:m>
                  <m:oMath xmlns:m="http://schemas.openxmlformats.org/officeDocument/2006/math">
                    <m:r>
                      <a:rPr lang="uk-UA" sz="2800" i="1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i="1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uk-UA" sz="2800" i="1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uk-UA" sz="2800" dirty="0"/>
                  <a:t>  ∙ (1,4) ∙  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sz="28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uk-UA" sz="2800" dirty="0"/>
                  <a:t>  ∙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sz="28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uk-UA" sz="2800" i="1">
                            <a:latin typeface="Cambria Math"/>
                          </a:rPr>
                          <m:t>7 </m:t>
                        </m:r>
                      </m:den>
                    </m:f>
                  </m:oMath>
                </a14:m>
                <a:r>
                  <a:rPr lang="uk-UA" sz="2800" dirty="0"/>
                  <a:t>  ∙  </a:t>
                </a:r>
                <a:r>
                  <a:rPr lang="uk-UA" sz="2800" dirty="0" smtClean="0"/>
                  <a:t>12</a:t>
                </a:r>
                <a:r>
                  <a:rPr lang="uk-UA" sz="2800" b="1" dirty="0" smtClean="0"/>
                  <a:t>  </a:t>
                </a:r>
                <a:r>
                  <a:rPr lang="uk-UA" sz="2800" b="1" dirty="0"/>
                  <a:t>.</a:t>
                </a:r>
                <a:endParaRPr lang="uk-UA" sz="2800" b="1" dirty="0" smtClean="0"/>
              </a:p>
              <a:p>
                <a:pPr marL="514350" indent="-514350" algn="just">
                  <a:buAutoNum type="arabicPeriod"/>
                </a:pPr>
                <a:r>
                  <a:rPr lang="uk-UA" sz="2800" b="1" dirty="0" err="1" smtClean="0"/>
                  <a:t>Розв</a:t>
                </a:r>
                <a:r>
                  <a:rPr lang="en-US" sz="2800" b="1" dirty="0"/>
                  <a:t>’</a:t>
                </a:r>
                <a:r>
                  <a:rPr lang="ru-RU" sz="2800" b="1" dirty="0" err="1"/>
                  <a:t>яжіть</a:t>
                </a:r>
                <a:r>
                  <a:rPr lang="ru-RU" sz="2800" b="1" dirty="0"/>
                  <a:t>  р</a:t>
                </a:r>
                <a:r>
                  <a:rPr lang="uk-UA" sz="2800" b="1" dirty="0"/>
                  <a:t>і</a:t>
                </a:r>
                <a:r>
                  <a:rPr lang="ru-RU" sz="2800" b="1" dirty="0" err="1" smtClean="0"/>
                  <a:t>вняння</a:t>
                </a:r>
                <a:r>
                  <a:rPr lang="ru-RU" sz="2800" b="1" dirty="0" smtClean="0"/>
                  <a:t>:   </a:t>
                </a:r>
                <a:r>
                  <a:rPr lang="ru-RU" sz="2800" b="1" i="1" dirty="0" smtClean="0"/>
                  <a:t>(х  -  3) </a:t>
                </a:r>
                <a:r>
                  <a:rPr lang="ru-RU" sz="2800" b="1" i="1" dirty="0"/>
                  <a:t>:</a:t>
                </a:r>
                <a:r>
                  <a:rPr lang="ru-RU" sz="2800" b="1" i="1" dirty="0" smtClean="0"/>
                  <a:t> (-10)  =  -3.</a:t>
                </a:r>
                <a:endParaRPr lang="ru-RU" sz="2800" b="1" i="1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692696"/>
                <a:ext cx="9144000" cy="6048672"/>
              </a:xfrm>
              <a:blipFill rotWithShape="1">
                <a:blip r:embed="rId2"/>
                <a:stretch>
                  <a:fillRect l="-1200" t="-907" r="-1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536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772816" y="620688"/>
            <a:ext cx="1882552" cy="70868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780928" y="5157192"/>
            <a:ext cx="1872208" cy="1224136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9600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784975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528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04088"/>
            <a:ext cx="8928992" cy="1143000"/>
          </a:xfrm>
        </p:spPr>
        <p:txBody>
          <a:bodyPr>
            <a:normAutofit/>
          </a:bodyPr>
          <a:lstStyle/>
          <a:p>
            <a:r>
              <a:rPr lang="uk-UA" sz="7200" b="1" dirty="0" smtClean="0"/>
              <a:t>10   1   20   19   3  12  33</a:t>
            </a:r>
            <a:endParaRPr lang="ru-RU" sz="7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935480"/>
            <a:ext cx="9036496" cy="1637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9600" b="1" i="1" dirty="0" smtClean="0"/>
              <a:t>З  А  П  О В  І  Т </a:t>
            </a:r>
            <a:endParaRPr lang="ru-RU" sz="9600" b="1" i="1" dirty="0"/>
          </a:p>
        </p:txBody>
      </p:sp>
      <p:pic>
        <p:nvPicPr>
          <p:cNvPr id="2053" name="Picture 5" descr="Картинки по запросу фото найвищого памятника шевченк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645024"/>
            <a:ext cx="2853956" cy="2997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33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txBody>
          <a:bodyPr>
            <a:normAutofit/>
          </a:bodyPr>
          <a:lstStyle/>
          <a:p>
            <a:r>
              <a:rPr lang="uk-UA" sz="6000" b="1" i="1" dirty="0" smtClean="0"/>
              <a:t>ПІДСУМКОВА    РЕФЛЕКСІЯ</a:t>
            </a:r>
            <a:endParaRPr lang="ru-RU" sz="60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5127848"/>
          </a:xfrm>
        </p:spPr>
        <p:txBody>
          <a:bodyPr>
            <a:normAutofit/>
          </a:bodyPr>
          <a:lstStyle/>
          <a:p>
            <a:r>
              <a:rPr lang="uk-UA" sz="4000" b="1" i="1" dirty="0"/>
              <a:t> </a:t>
            </a:r>
            <a:r>
              <a:rPr lang="uk-UA" sz="4000" b="1" i="1" dirty="0" smtClean="0"/>
              <a:t>Мені  сподобалося,  що  …</a:t>
            </a:r>
          </a:p>
          <a:p>
            <a:r>
              <a:rPr lang="uk-UA" sz="4000" b="1" i="1" dirty="0" smtClean="0"/>
              <a:t> Нове  у  нашому  уроці  …</a:t>
            </a:r>
          </a:p>
          <a:p>
            <a:r>
              <a:rPr lang="uk-UA" sz="4000" b="1" i="1" dirty="0"/>
              <a:t> </a:t>
            </a:r>
            <a:r>
              <a:rPr lang="uk-UA" sz="4000" b="1" i="1" dirty="0" smtClean="0"/>
              <a:t>Я  дізналася,  що  …</a:t>
            </a:r>
          </a:p>
          <a:p>
            <a:r>
              <a:rPr lang="uk-UA" sz="4000" b="1" i="1" dirty="0"/>
              <a:t> </a:t>
            </a:r>
            <a:r>
              <a:rPr lang="uk-UA" sz="4000" b="1" i="1" dirty="0" smtClean="0"/>
              <a:t>Мене  здивувало,  що  …</a:t>
            </a:r>
          </a:p>
          <a:p>
            <a:r>
              <a:rPr lang="uk-UA" sz="4000" b="1" i="1" dirty="0"/>
              <a:t> </a:t>
            </a:r>
            <a:r>
              <a:rPr lang="uk-UA" sz="4000" b="1" i="1" dirty="0" smtClean="0"/>
              <a:t>Наш  урок  закінчився,  але  я  …</a:t>
            </a:r>
          </a:p>
          <a:p>
            <a:r>
              <a:rPr lang="uk-UA" sz="4000" b="1" i="1" dirty="0"/>
              <a:t> </a:t>
            </a:r>
            <a:r>
              <a:rPr lang="uk-UA" sz="4000" b="1" i="1" dirty="0" smtClean="0"/>
              <a:t>Головне,  що я  хочу  сказати  …</a:t>
            </a:r>
          </a:p>
          <a:p>
            <a:r>
              <a:rPr lang="uk-UA" sz="4000" b="1" i="1" dirty="0"/>
              <a:t> </a:t>
            </a:r>
            <a:r>
              <a:rPr lang="uk-UA" sz="4000" b="1" i="1" dirty="0" smtClean="0"/>
              <a:t>Було  б  краще,  якби  …</a:t>
            </a:r>
          </a:p>
          <a:p>
            <a:endParaRPr lang="ru-RU" sz="4000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3" y="2204864"/>
            <a:ext cx="2123727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21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341768" y="126876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484784" y="1556792"/>
            <a:ext cx="730424" cy="43891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7809"/>
            <a:ext cx="9144000" cy="7115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57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i="1" dirty="0" smtClean="0"/>
              <a:t>Домашнє  завдання</a:t>
            </a:r>
            <a:endParaRPr lang="ru-RU" sz="72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5400" b="1" dirty="0" smtClean="0"/>
              <a:t>    - № 1297,   № 1291</a:t>
            </a:r>
          </a:p>
          <a:p>
            <a:pPr marL="0" indent="0">
              <a:buNone/>
            </a:pPr>
            <a:r>
              <a:rPr lang="uk-UA" sz="5400" b="1" dirty="0" smtClean="0"/>
              <a:t>                    -  № 1292 .</a:t>
            </a:r>
          </a:p>
          <a:p>
            <a:pPr>
              <a:buFontTx/>
              <a:buChar char="-"/>
            </a:pPr>
            <a:endParaRPr lang="ru-RU" sz="5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37" y="3068960"/>
            <a:ext cx="3027135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711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3341" y="620688"/>
            <a:ext cx="6090659" cy="5112568"/>
          </a:xfrm>
        </p:spPr>
        <p:txBody>
          <a:bodyPr>
            <a:noAutofit/>
          </a:bodyPr>
          <a:lstStyle/>
          <a:p>
            <a:r>
              <a:rPr lang="uk-UA" sz="9600" b="1" i="1" dirty="0" smtClean="0"/>
              <a:t>ДЯКУЮ  ЗА</a:t>
            </a:r>
            <a:br>
              <a:rPr lang="uk-UA" sz="9600" b="1" i="1" dirty="0" smtClean="0"/>
            </a:br>
            <a:r>
              <a:rPr lang="uk-UA" sz="9600" b="1" i="1" dirty="0" smtClean="0"/>
              <a:t>     </a:t>
            </a:r>
            <a:r>
              <a:rPr lang="uk-UA" sz="9600" b="1" i="1" dirty="0"/>
              <a:t/>
            </a:r>
            <a:br>
              <a:rPr lang="uk-UA" sz="9600" b="1" i="1" dirty="0"/>
            </a:br>
            <a:r>
              <a:rPr lang="uk-UA" sz="9600" b="1" i="1" dirty="0" smtClean="0"/>
              <a:t>       УВАГУ</a:t>
            </a:r>
            <a:endParaRPr lang="ru-RU" sz="96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9325544" y="4754488"/>
            <a:ext cx="7715200" cy="21035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571" y="2878922"/>
            <a:ext cx="4428547" cy="3970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489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48680"/>
            <a:ext cx="6696744" cy="1512168"/>
          </a:xfrm>
        </p:spPr>
        <p:txBody>
          <a:bodyPr>
            <a:normAutofit/>
          </a:bodyPr>
          <a:lstStyle/>
          <a:p>
            <a:r>
              <a:rPr lang="uk-UA" sz="8000" b="1" i="1" dirty="0" smtClean="0"/>
              <a:t>ДЕВІЗ  УРОКУ:</a:t>
            </a:r>
            <a:endParaRPr lang="ru-RU" sz="80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564904"/>
            <a:ext cx="7632848" cy="3005688"/>
          </a:xfrm>
        </p:spPr>
        <p:txBody>
          <a:bodyPr>
            <a:normAutofit fontScale="92500" lnSpcReduction="10000"/>
          </a:bodyPr>
          <a:lstStyle/>
          <a:p>
            <a:pPr marL="0" marR="45720" lvl="0" indent="0" algn="just">
              <a:buClr>
                <a:srgbClr val="0BD0D9"/>
              </a:buClr>
              <a:buNone/>
            </a:pPr>
            <a:r>
              <a:rPr lang="uk-UA" sz="5400" b="1" i="1" dirty="0">
                <a:solidFill>
                  <a:prstClr val="black"/>
                </a:solidFill>
              </a:rPr>
              <a:t>Хто  з  Шевченком  знається,  той  розуму   набирається</a:t>
            </a:r>
            <a:r>
              <a:rPr lang="uk-UA" sz="5400" b="1" i="1" dirty="0" smtClean="0">
                <a:solidFill>
                  <a:prstClr val="black"/>
                </a:solidFill>
              </a:rPr>
              <a:t>.</a:t>
            </a:r>
          </a:p>
          <a:p>
            <a:pPr marL="0" marR="45720" lvl="0" indent="0" algn="just">
              <a:buClr>
                <a:srgbClr val="0BD0D9"/>
              </a:buClr>
              <a:buNone/>
            </a:pPr>
            <a:r>
              <a:rPr lang="uk-UA" sz="5400" i="1" dirty="0">
                <a:solidFill>
                  <a:prstClr val="black"/>
                </a:solidFill>
              </a:rPr>
              <a:t> </a:t>
            </a:r>
            <a:r>
              <a:rPr lang="uk-UA" sz="5400" i="1" dirty="0" smtClean="0">
                <a:solidFill>
                  <a:prstClr val="black"/>
                </a:solidFill>
              </a:rPr>
              <a:t>                           (</a:t>
            </a:r>
            <a:r>
              <a:rPr lang="uk-UA" sz="5400" i="1" dirty="0" err="1" smtClean="0">
                <a:solidFill>
                  <a:prstClr val="black"/>
                </a:solidFill>
              </a:rPr>
              <a:t>Прислів</a:t>
            </a:r>
            <a:r>
              <a:rPr lang="en-US" sz="5400" i="1" dirty="0" smtClean="0">
                <a:solidFill>
                  <a:prstClr val="black"/>
                </a:solidFill>
              </a:rPr>
              <a:t>’</a:t>
            </a:r>
            <a:r>
              <a:rPr lang="uk-UA" sz="5400" i="1" dirty="0" smtClean="0">
                <a:solidFill>
                  <a:prstClr val="black"/>
                </a:solidFill>
              </a:rPr>
              <a:t>я)</a:t>
            </a:r>
            <a:endParaRPr lang="ru-RU" sz="5400" i="1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19650"/>
            <a:ext cx="2238375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471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347048" cy="1143000"/>
          </a:xfrm>
        </p:spPr>
        <p:txBody>
          <a:bodyPr>
            <a:noAutofit/>
          </a:bodyPr>
          <a:lstStyle/>
          <a:p>
            <a:r>
              <a:rPr lang="uk-UA" sz="8000" b="1" i="1" dirty="0" smtClean="0"/>
              <a:t>Завдання:</a:t>
            </a:r>
            <a:endParaRPr lang="ru-RU" sz="80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8229600" cy="4389120"/>
          </a:xfrm>
        </p:spPr>
        <p:txBody>
          <a:bodyPr>
            <a:normAutofit fontScale="92500" lnSpcReduction="10000"/>
          </a:bodyPr>
          <a:lstStyle/>
          <a:p>
            <a:r>
              <a:rPr lang="ru-RU" sz="3600" b="1" i="1" dirty="0" smtClean="0"/>
              <a:t>Не просто </a:t>
            </a:r>
            <a:r>
              <a:rPr lang="ru-RU" sz="3600" b="1" i="1" dirty="0" err="1" smtClean="0"/>
              <a:t>слухати</a:t>
            </a:r>
            <a:r>
              <a:rPr lang="ru-RU" sz="3600" b="1" i="1" dirty="0" smtClean="0"/>
              <a:t>, а </a:t>
            </a:r>
            <a:r>
              <a:rPr lang="ru-RU" sz="3600" b="1" i="1" dirty="0" err="1" smtClean="0"/>
              <a:t>чути</a:t>
            </a:r>
            <a:r>
              <a:rPr lang="ru-RU" sz="3600" b="1" i="1" dirty="0" smtClean="0"/>
              <a:t>.</a:t>
            </a:r>
          </a:p>
          <a:p>
            <a:pPr marL="0" indent="0">
              <a:buNone/>
            </a:pPr>
            <a:endParaRPr lang="ru-RU" sz="3600" b="1" i="1" dirty="0" smtClean="0"/>
          </a:p>
          <a:p>
            <a:r>
              <a:rPr lang="ru-RU" sz="3600" b="1" i="1" dirty="0" smtClean="0"/>
              <a:t>Не </a:t>
            </a:r>
            <a:r>
              <a:rPr lang="ru-RU" sz="3600" b="1" i="1" dirty="0"/>
              <a:t>просто </a:t>
            </a:r>
            <a:r>
              <a:rPr lang="ru-RU" sz="3600" b="1" i="1" dirty="0" err="1"/>
              <a:t>дивитися</a:t>
            </a:r>
            <a:r>
              <a:rPr lang="ru-RU" sz="3600" b="1" i="1" dirty="0"/>
              <a:t>, а </a:t>
            </a:r>
            <a:r>
              <a:rPr lang="ru-RU" sz="3600" b="1" i="1" dirty="0" err="1"/>
              <a:t>бачити</a:t>
            </a:r>
            <a:r>
              <a:rPr lang="ru-RU" sz="3600" b="1" i="1" dirty="0" smtClean="0"/>
              <a:t>.</a:t>
            </a:r>
          </a:p>
          <a:p>
            <a:pPr marL="0" indent="0">
              <a:buNone/>
            </a:pPr>
            <a:endParaRPr lang="ru-RU" sz="3600" b="1" i="1" dirty="0"/>
          </a:p>
          <a:p>
            <a:r>
              <a:rPr lang="ru-RU" sz="3600" b="1" i="1" dirty="0"/>
              <a:t>Не просто </a:t>
            </a:r>
            <a:r>
              <a:rPr lang="ru-RU" sz="3600" b="1" i="1" dirty="0" err="1"/>
              <a:t>відповідати</a:t>
            </a:r>
            <a:r>
              <a:rPr lang="ru-RU" sz="3600" b="1" i="1" dirty="0"/>
              <a:t>, а </a:t>
            </a:r>
            <a:r>
              <a:rPr lang="ru-RU" sz="3600" b="1" i="1" dirty="0" err="1"/>
              <a:t>міркувати</a:t>
            </a:r>
            <a:r>
              <a:rPr lang="ru-RU" sz="3600" b="1" i="1" dirty="0" smtClean="0"/>
              <a:t>.</a:t>
            </a:r>
          </a:p>
          <a:p>
            <a:pPr marL="0" indent="0">
              <a:buNone/>
            </a:pPr>
            <a:endParaRPr lang="ru-RU" sz="3600" b="1" i="1" dirty="0"/>
          </a:p>
          <a:p>
            <a:r>
              <a:rPr lang="ru-RU" sz="3600" b="1" i="1" dirty="0"/>
              <a:t>Дружно і </a:t>
            </a:r>
            <a:r>
              <a:rPr lang="ru-RU" sz="3600" b="1" i="1" dirty="0" err="1"/>
              <a:t>плідно</a:t>
            </a:r>
            <a:r>
              <a:rPr lang="ru-RU" sz="3600" b="1" i="1" dirty="0"/>
              <a:t> </a:t>
            </a:r>
            <a:r>
              <a:rPr lang="ru-RU" sz="3600" b="1" i="1" dirty="0" err="1"/>
              <a:t>працювати</a:t>
            </a:r>
            <a:r>
              <a:rPr lang="ru-RU" sz="3600" b="1" i="1" dirty="0"/>
              <a:t>.</a:t>
            </a:r>
          </a:p>
          <a:p>
            <a:endParaRPr lang="ru-RU" sz="3600" b="1" i="1" dirty="0"/>
          </a:p>
        </p:txBody>
      </p:sp>
      <p:pic>
        <p:nvPicPr>
          <p:cNvPr id="2050" name="Picture 2" descr="Картинки по запросу анимация для презент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2" y="4221088"/>
            <a:ext cx="2195734" cy="244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885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827" y="1772816"/>
            <a:ext cx="8712968" cy="3744416"/>
          </a:xfrm>
        </p:spPr>
        <p:txBody>
          <a:bodyPr/>
          <a:lstStyle/>
          <a:p>
            <a:r>
              <a:rPr lang="uk-UA" i="1" dirty="0"/>
              <a:t>г</a:t>
            </a:r>
            <a:r>
              <a:rPr lang="uk-UA" i="1" dirty="0" smtClean="0"/>
              <a:t>арний        середній       поганий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764704" y="4725144"/>
            <a:ext cx="1162472" cy="18154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34566"/>
            <a:ext cx="2592288" cy="2352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Картинки по запросу cvfqkbrb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21642"/>
            <a:ext cx="3384376" cy="338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Похожее изображение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403586"/>
            <a:ext cx="2376264" cy="26734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312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uk-UA" sz="6600" b="1" i="1" dirty="0" smtClean="0"/>
              <a:t>ГРА «ЧИСЛОВИЙ  МЛИН»</a:t>
            </a:r>
            <a:endParaRPr lang="ru-RU" sz="6600" b="1" i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" b="634"/>
          <a:stretch/>
        </p:blipFill>
        <p:spPr bwMode="auto">
          <a:xfrm>
            <a:off x="2195736" y="908720"/>
            <a:ext cx="6840760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0583"/>
            <a:ext cx="2843808" cy="2717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989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3948"/>
            <a:ext cx="1619250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98" y="3717032"/>
            <a:ext cx="1681249" cy="1480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79020"/>
            <a:ext cx="176212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3110">
            <a:off x="2021618" y="1814727"/>
            <a:ext cx="2398391" cy="2111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729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234" y="193204"/>
            <a:ext cx="7509520" cy="1143000"/>
          </a:xfrm>
        </p:spPr>
        <p:txBody>
          <a:bodyPr>
            <a:noAutofit/>
          </a:bodyPr>
          <a:lstStyle/>
          <a:p>
            <a:r>
              <a:rPr lang="uk-UA" sz="8000" b="1" i="1" dirty="0" smtClean="0"/>
              <a:t>Цікаво  знати:</a:t>
            </a:r>
            <a:endParaRPr lang="ru-RU" sz="80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935480"/>
            <a:ext cx="7211144" cy="40138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    </a:t>
            </a:r>
            <a:endParaRPr lang="ru-RU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281786" y="764704"/>
            <a:ext cx="8712968" cy="597666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Тарас  Шевченко  із  47  </a:t>
            </a:r>
            <a:r>
              <a:rPr lang="uk-UA" sz="4000" dirty="0" err="1" smtClean="0"/>
              <a:t>роківжиття</a:t>
            </a:r>
            <a:r>
              <a:rPr lang="uk-UA" sz="4000" dirty="0" smtClean="0"/>
              <a:t>   </a:t>
            </a:r>
            <a:r>
              <a:rPr lang="uk-UA" sz="4000" dirty="0" smtClean="0">
                <a:solidFill>
                  <a:schemeClr val="bg1"/>
                </a:solidFill>
              </a:rPr>
              <a:t>_____ </a:t>
            </a:r>
            <a:r>
              <a:rPr lang="uk-UA" sz="4000" dirty="0" smtClean="0"/>
              <a:t> років  був  на  засланні,   __</a:t>
            </a:r>
            <a:r>
              <a:rPr lang="en-US" sz="4000" dirty="0" smtClean="0"/>
              <a:t>__  </a:t>
            </a:r>
            <a:r>
              <a:rPr lang="uk-UA" sz="4000" dirty="0" smtClean="0"/>
              <a:t>роки  був  кріпаком,  і  лише _____   років  на    волі.    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7766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6616" y="-171400"/>
            <a:ext cx="3970784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60632" y="980728"/>
            <a:ext cx="4042792" cy="43891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641648"/>
            <a:ext cx="4130606" cy="5859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782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24528" y="548680"/>
            <a:ext cx="123448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20672" y="1124744"/>
            <a:ext cx="1234480" cy="43891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6362"/>
            <a:ext cx="4286250" cy="28408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3501008"/>
            <a:ext cx="3507878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8" y="349494"/>
            <a:ext cx="4286250" cy="2714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89283">
            <a:off x="6445367" y="4049007"/>
            <a:ext cx="2641597" cy="1458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13078">
            <a:off x="-66236" y="3456690"/>
            <a:ext cx="2962463" cy="250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597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450</TotalTime>
  <Words>291</Words>
  <Application>Microsoft Office PowerPoint</Application>
  <PresentationFormat>Экран (4:3)</PresentationFormat>
  <Paragraphs>40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       Множення раціональних  чисел.  </vt:lpstr>
      <vt:lpstr>ДЕВІЗ  УРОКУ:</vt:lpstr>
      <vt:lpstr>Завдання:</vt:lpstr>
      <vt:lpstr>гарний        середній       поганий</vt:lpstr>
      <vt:lpstr>ГРА «ЧИСЛОВИЙ  МЛИН»</vt:lpstr>
      <vt:lpstr>Презентация PowerPoint</vt:lpstr>
      <vt:lpstr>Цікаво  знати:</vt:lpstr>
      <vt:lpstr>Презентация PowerPoint</vt:lpstr>
      <vt:lpstr>Презентация PowerPoint</vt:lpstr>
      <vt:lpstr>Гра  « Хто  швидше »</vt:lpstr>
      <vt:lpstr>Презентация PowerPoint</vt:lpstr>
      <vt:lpstr>10   1   20   19   3  12  33</vt:lpstr>
      <vt:lpstr>ПІДСУМКОВА    РЕФЛЕКСІЯ</vt:lpstr>
      <vt:lpstr>Презентация PowerPoint</vt:lpstr>
      <vt:lpstr>Домашнє  завдання</vt:lpstr>
      <vt:lpstr>ДЯКУЮ  ЗА              УВАГУ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Розв’язування  вправ  на  множення раціональних  чисел</dc:title>
  <dc:creator>Документи</dc:creator>
  <cp:lastModifiedBy>Документи</cp:lastModifiedBy>
  <cp:revision>42</cp:revision>
  <dcterms:created xsi:type="dcterms:W3CDTF">2017-03-02T19:33:00Z</dcterms:created>
  <dcterms:modified xsi:type="dcterms:W3CDTF">2017-03-08T13:27:49Z</dcterms:modified>
</cp:coreProperties>
</file>