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2" r:id="rId3"/>
    <p:sldId id="261" r:id="rId4"/>
    <p:sldId id="260" r:id="rId5"/>
    <p:sldId id="259" r:id="rId6"/>
    <p:sldId id="263" r:id="rId7"/>
    <p:sldId id="264" r:id="rId8"/>
    <p:sldId id="265" r:id="rId9"/>
    <p:sldId id="266" r:id="rId10"/>
    <p:sldId id="267" r:id="rId11"/>
    <p:sldId id="257" r:id="rId12"/>
    <p:sldId id="258" r:id="rId13"/>
    <p:sldId id="268" r:id="rId14"/>
    <p:sldId id="275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1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64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19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6521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8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829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788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219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00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84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284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102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1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92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47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5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44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9310C-1A29-4674-90E1-3BBA1748E023}" type="datetimeFigureOut">
              <a:rPr lang="ru-RU" smtClean="0"/>
              <a:pPr/>
              <a:t>24.02.2018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DC1FBF-001A-473C-99B1-8D876109404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2060848"/>
          </a:xfrm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uk-UA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Вважай нещасним той день чи той час, в який ти не засвоїв нічого нового і нічого не додав до своєї освіти. </a:t>
            </a:r>
            <a:br>
              <a:rPr lang="uk-UA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			Я.А. Каменський</a:t>
            </a:r>
            <a:br>
              <a:rPr lang="uk-UA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uk-UA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uk-UA" sz="3200" i="1" dirty="0">
                <a:solidFill>
                  <a:srgbClr val="002060"/>
                </a:solidFill>
              </a:rPr>
            </a:br>
            <a:br>
              <a:rPr lang="ru-RU" sz="3200" i="1" dirty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dpm5erbx629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16832"/>
            <a:ext cx="4760207" cy="4694662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908720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>
                <a:solidFill>
                  <a:srgbClr val="C00000"/>
                </a:solidFill>
              </a:rPr>
              <a:t>Хороші вчителі створюють </a:t>
            </a:r>
          </a:p>
          <a:p>
            <a:pPr algn="ctr"/>
            <a:r>
              <a:rPr lang="uk-UA" sz="4800" dirty="0">
                <a:solidFill>
                  <a:srgbClr val="C00000"/>
                </a:solidFill>
              </a:rPr>
              <a:t>хороших учнів</a:t>
            </a:r>
          </a:p>
          <a:p>
            <a:pPr algn="ctr"/>
            <a:endParaRPr lang="uk-UA" sz="4800" dirty="0">
              <a:solidFill>
                <a:srgbClr val="C00000"/>
              </a:solidFill>
            </a:endParaRPr>
          </a:p>
          <a:p>
            <a:pPr algn="ctr"/>
            <a:r>
              <a:rPr lang="uk-UA" sz="4800" dirty="0"/>
              <a:t>                       ?</a:t>
            </a:r>
            <a:endParaRPr lang="ru-RU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1" y="548681"/>
          <a:ext cx="7704856" cy="5760638"/>
        </p:xfrm>
        <a:graphic>
          <a:graphicData uri="http://schemas.openxmlformats.org/drawingml/2006/table">
            <a:tbl>
              <a:tblPr/>
              <a:tblGrid>
                <a:gridCol w="50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4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5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2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37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5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559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260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423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559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477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232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я 1">
            <a:extLst>
              <a:ext uri="{FF2B5EF4-FFF2-40B4-BE49-F238E27FC236}">
                <a16:creationId xmlns:a16="http://schemas.microsoft.com/office/drawing/2014/main" id="{1B4CA273-7ED8-414E-9A93-87EB0B81FA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143155"/>
              </p:ext>
            </p:extLst>
          </p:nvPr>
        </p:nvGraphicFramePr>
        <p:xfrm>
          <a:off x="827584" y="764704"/>
          <a:ext cx="6840761" cy="5328596"/>
        </p:xfrm>
        <a:graphic>
          <a:graphicData uri="http://schemas.openxmlformats.org/drawingml/2006/table">
            <a:tbl>
              <a:tblPr firstRow="1" firstCol="1" bandRow="1"/>
              <a:tblGrid>
                <a:gridCol w="448126">
                  <a:extLst>
                    <a:ext uri="{9D8B030D-6E8A-4147-A177-3AD203B41FA5}">
                      <a16:colId xmlns:a16="http://schemas.microsoft.com/office/drawing/2014/main" val="4253896645"/>
                    </a:ext>
                  </a:extLst>
                </a:gridCol>
                <a:gridCol w="448847">
                  <a:extLst>
                    <a:ext uri="{9D8B030D-6E8A-4147-A177-3AD203B41FA5}">
                      <a16:colId xmlns:a16="http://schemas.microsoft.com/office/drawing/2014/main" val="3426009416"/>
                    </a:ext>
                  </a:extLst>
                </a:gridCol>
                <a:gridCol w="448847">
                  <a:extLst>
                    <a:ext uri="{9D8B030D-6E8A-4147-A177-3AD203B41FA5}">
                      <a16:colId xmlns:a16="http://schemas.microsoft.com/office/drawing/2014/main" val="2242084234"/>
                    </a:ext>
                  </a:extLst>
                </a:gridCol>
                <a:gridCol w="501439">
                  <a:extLst>
                    <a:ext uri="{9D8B030D-6E8A-4147-A177-3AD203B41FA5}">
                      <a16:colId xmlns:a16="http://schemas.microsoft.com/office/drawing/2014/main" val="1489396051"/>
                    </a:ext>
                  </a:extLst>
                </a:gridCol>
                <a:gridCol w="502160">
                  <a:extLst>
                    <a:ext uri="{9D8B030D-6E8A-4147-A177-3AD203B41FA5}">
                      <a16:colId xmlns:a16="http://schemas.microsoft.com/office/drawing/2014/main" val="1388962241"/>
                    </a:ext>
                  </a:extLst>
                </a:gridCol>
                <a:gridCol w="518731">
                  <a:extLst>
                    <a:ext uri="{9D8B030D-6E8A-4147-A177-3AD203B41FA5}">
                      <a16:colId xmlns:a16="http://schemas.microsoft.com/office/drawing/2014/main" val="4103541145"/>
                    </a:ext>
                  </a:extLst>
                </a:gridCol>
                <a:gridCol w="509365">
                  <a:extLst>
                    <a:ext uri="{9D8B030D-6E8A-4147-A177-3AD203B41FA5}">
                      <a16:colId xmlns:a16="http://schemas.microsoft.com/office/drawing/2014/main" val="30509233"/>
                    </a:ext>
                  </a:extLst>
                </a:gridCol>
                <a:gridCol w="502160">
                  <a:extLst>
                    <a:ext uri="{9D8B030D-6E8A-4147-A177-3AD203B41FA5}">
                      <a16:colId xmlns:a16="http://schemas.microsoft.com/office/drawing/2014/main" val="2104028117"/>
                    </a:ext>
                  </a:extLst>
                </a:gridCol>
                <a:gridCol w="502160">
                  <a:extLst>
                    <a:ext uri="{9D8B030D-6E8A-4147-A177-3AD203B41FA5}">
                      <a16:colId xmlns:a16="http://schemas.microsoft.com/office/drawing/2014/main" val="4094026002"/>
                    </a:ext>
                  </a:extLst>
                </a:gridCol>
                <a:gridCol w="490633">
                  <a:extLst>
                    <a:ext uri="{9D8B030D-6E8A-4147-A177-3AD203B41FA5}">
                      <a16:colId xmlns:a16="http://schemas.microsoft.com/office/drawing/2014/main" val="4265943723"/>
                    </a:ext>
                  </a:extLst>
                </a:gridCol>
                <a:gridCol w="492073">
                  <a:extLst>
                    <a:ext uri="{9D8B030D-6E8A-4147-A177-3AD203B41FA5}">
                      <a16:colId xmlns:a16="http://schemas.microsoft.com/office/drawing/2014/main" val="4240886935"/>
                    </a:ext>
                  </a:extLst>
                </a:gridCol>
                <a:gridCol w="502160">
                  <a:extLst>
                    <a:ext uri="{9D8B030D-6E8A-4147-A177-3AD203B41FA5}">
                      <a16:colId xmlns:a16="http://schemas.microsoft.com/office/drawing/2014/main" val="2247099086"/>
                    </a:ext>
                  </a:extLst>
                </a:gridCol>
                <a:gridCol w="501439">
                  <a:extLst>
                    <a:ext uri="{9D8B030D-6E8A-4147-A177-3AD203B41FA5}">
                      <a16:colId xmlns:a16="http://schemas.microsoft.com/office/drawing/2014/main" val="3463884125"/>
                    </a:ext>
                  </a:extLst>
                </a:gridCol>
                <a:gridCol w="472621">
                  <a:extLst>
                    <a:ext uri="{9D8B030D-6E8A-4147-A177-3AD203B41FA5}">
                      <a16:colId xmlns:a16="http://schemas.microsoft.com/office/drawing/2014/main" val="1539516797"/>
                    </a:ext>
                  </a:extLst>
                </a:gridCol>
              </a:tblGrid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636983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927874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720483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616887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036944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935613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90791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690521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02663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651071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001721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469131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40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990302"/>
                  </a:ext>
                </a:extLst>
              </a:tr>
              <a:tr h="380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b="1" i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387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B050"/>
                </a:solidFill>
              </a:rPr>
              <a:t>Михайло </a:t>
            </a:r>
            <a:r>
              <a:rPr lang="ru-RU" sz="4400" b="1" dirty="0" err="1">
                <a:solidFill>
                  <a:srgbClr val="00B050"/>
                </a:solidFill>
              </a:rPr>
              <a:t>Васильович</a:t>
            </a:r>
            <a:r>
              <a:rPr lang="ru-RU" sz="4400" b="1" dirty="0">
                <a:solidFill>
                  <a:srgbClr val="00B050"/>
                </a:solidFill>
              </a:rPr>
              <a:t> </a:t>
            </a:r>
            <a:r>
              <a:rPr lang="ru-RU" sz="4400" b="1" dirty="0" err="1">
                <a:solidFill>
                  <a:srgbClr val="00B050"/>
                </a:solidFill>
              </a:rPr>
              <a:t>Остроградський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Михаил_Остроградский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43554" y="2160588"/>
            <a:ext cx="3080505" cy="3881437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31640" y="620688"/>
          <a:ext cx="6408711" cy="2713456"/>
        </p:xfrm>
        <a:graphic>
          <a:graphicData uri="http://schemas.openxmlformats.org/drawingml/2006/table">
            <a:tbl>
              <a:tblPr/>
              <a:tblGrid>
                <a:gridCol w="79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3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96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4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7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96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78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  <a:cs typeface="Times New Roman"/>
                        </a:rPr>
                        <a:t>-4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8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-5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  <a:cs typeface="Times New Roman"/>
                        </a:rPr>
                        <a:t>-11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Times New Roman"/>
                          <a:ea typeface="Times New Roman"/>
                          <a:cs typeface="Times New Roman"/>
                        </a:rPr>
                        <a:t>-7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8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4221088"/>
            <a:ext cx="66247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– 22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-2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-3 – 8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-11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+ (-7)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-7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-6·( -8)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48 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10 + (-6)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-7 + 19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-7 : 7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0 + (-14) = 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-14</a:t>
            </a:r>
            <a:r>
              <a:rPr kumimoji="0" lang="uk-UA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uk-UA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</a:rPr>
              <a:t>Тарас Шевченко</a:t>
            </a:r>
          </a:p>
        </p:txBody>
      </p:sp>
      <p:pic>
        <p:nvPicPr>
          <p:cNvPr id="4" name="Содержимое 3" descr="Портрет-Тараса-Шевчен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2878" y="2160588"/>
            <a:ext cx="2721857" cy="388143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403648" y="2204864"/>
            <a:ext cx="63001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800" b="1" i="1" dirty="0">
                <a:solidFill>
                  <a:srgbClr val="00B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Зн</a:t>
            </a:r>
            <a:r>
              <a:rPr kumimoji="0" lang="uk-UA" sz="4800" b="1" i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айти суму всіх цілих чисел </a:t>
            </a:r>
            <a:r>
              <a:rPr lang="uk-UA" sz="4800" b="1" i="1" dirty="0">
                <a:solidFill>
                  <a:srgbClr val="00B05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від</a:t>
            </a:r>
            <a:r>
              <a:rPr kumimoji="0" lang="uk-UA" sz="4800" b="1" i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-501 до 499 </a:t>
            </a:r>
            <a:endParaRPr kumimoji="0" lang="uk-UA" sz="4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цифрами</a:t>
            </a:r>
          </a:p>
        </p:txBody>
      </p:sp>
      <p:pic>
        <p:nvPicPr>
          <p:cNvPr id="5" name="Содержимое 4" descr="23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6218" y="1758572"/>
            <a:ext cx="3885782" cy="3902676"/>
          </a:xfrm>
        </p:spPr>
      </p:pic>
      <p:pic>
        <p:nvPicPr>
          <p:cNvPr id="6" name="Содержимое 5" descr="скачанные файлы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56138" y="2958306"/>
            <a:ext cx="1514475" cy="2286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260648"/>
            <a:ext cx="4536504" cy="3744416"/>
          </a:xfrm>
        </p:spPr>
        <p:txBody>
          <a:bodyPr>
            <a:normAutofit/>
          </a:bodyPr>
          <a:lstStyle/>
          <a:p>
            <a:r>
              <a:rPr lang="ru-RU" sz="3100" b="1" i="1" cap="all" dirty="0" err="1">
                <a:solidFill>
                  <a:srgbClr val="00B050"/>
                </a:solidFill>
              </a:rPr>
              <a:t>Найцінніші</a:t>
            </a:r>
            <a:r>
              <a:rPr lang="ru-RU" sz="3100" b="1" i="1" cap="all" dirty="0">
                <a:solidFill>
                  <a:srgbClr val="00B050"/>
                </a:solidFill>
              </a:rPr>
              <a:t> НЕ ТІ ЗНАННЯ, </a:t>
            </a:r>
            <a:r>
              <a:rPr lang="ru-RU" sz="3100" b="1" i="1" cap="all" dirty="0" err="1">
                <a:solidFill>
                  <a:srgbClr val="00B050"/>
                </a:solidFill>
              </a:rPr>
              <a:t>які</a:t>
            </a:r>
            <a:r>
              <a:rPr lang="ru-RU" sz="3100" b="1" i="1" cap="all" dirty="0">
                <a:solidFill>
                  <a:srgbClr val="00B050"/>
                </a:solidFill>
              </a:rPr>
              <a:t> </a:t>
            </a:r>
            <a:r>
              <a:rPr lang="ru-RU" sz="3100" b="1" i="1" cap="all" dirty="0" err="1">
                <a:solidFill>
                  <a:srgbClr val="00B050"/>
                </a:solidFill>
              </a:rPr>
              <a:t>відкладаються</a:t>
            </a:r>
            <a:r>
              <a:rPr lang="ru-RU" sz="3100" b="1" i="1" cap="all" dirty="0">
                <a:solidFill>
                  <a:srgbClr val="00B050"/>
                </a:solidFill>
              </a:rPr>
              <a:t> в МОЗКУ, ЯК ЖИР, </a:t>
            </a:r>
            <a:r>
              <a:rPr lang="ru-RU" sz="3100" b="1" i="1" cap="all" dirty="0" err="1">
                <a:solidFill>
                  <a:srgbClr val="00B050"/>
                </a:solidFill>
              </a:rPr>
              <a:t>найцінніші</a:t>
            </a:r>
            <a:r>
              <a:rPr lang="ru-RU" sz="3100" b="1" i="1" cap="all" dirty="0">
                <a:solidFill>
                  <a:srgbClr val="00B050"/>
                </a:solidFill>
              </a:rPr>
              <a:t> </a:t>
            </a:r>
            <a:r>
              <a:rPr lang="ru-RU" sz="3100" b="1" i="1" cap="all" dirty="0" err="1">
                <a:solidFill>
                  <a:srgbClr val="00B050"/>
                </a:solidFill>
              </a:rPr>
              <a:t>Ті</a:t>
            </a:r>
            <a:r>
              <a:rPr lang="ru-RU" sz="3100" b="1" i="1" cap="all" dirty="0">
                <a:solidFill>
                  <a:srgbClr val="00B050"/>
                </a:solidFill>
              </a:rPr>
              <a:t>, ЩО ПЕРЕТВОРЮЮТЬСЯ У </a:t>
            </a:r>
            <a:r>
              <a:rPr lang="ru-RU" sz="3100" b="1" i="1" cap="all" dirty="0" err="1">
                <a:solidFill>
                  <a:srgbClr val="00B050"/>
                </a:solidFill>
              </a:rPr>
              <a:t>розумові</a:t>
            </a:r>
            <a:r>
              <a:rPr lang="ru-RU" sz="3100" b="1" i="1" cap="all" dirty="0">
                <a:solidFill>
                  <a:srgbClr val="00B050"/>
                </a:solidFill>
              </a:rPr>
              <a:t> </a:t>
            </a:r>
            <a:r>
              <a:rPr lang="ru-RU" sz="3100" b="1" i="1" cap="all" dirty="0" err="1">
                <a:solidFill>
                  <a:srgbClr val="00B050"/>
                </a:solidFill>
              </a:rPr>
              <a:t>м’язи</a:t>
            </a:r>
            <a:endParaRPr lang="ru-RU" dirty="0"/>
          </a:p>
        </p:txBody>
      </p:sp>
      <p:pic>
        <p:nvPicPr>
          <p:cNvPr id="9" name="Содержимое 8" descr="200px-Herbert_Spenc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1" y="1755534"/>
            <a:ext cx="3008313" cy="4632802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187624" y="5157192"/>
            <a:ext cx="3008313" cy="100811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i="1" dirty="0"/>
              <a:t> </a:t>
            </a:r>
            <a:r>
              <a:rPr lang="ru-RU" sz="2400" b="1" i="1" dirty="0"/>
              <a:t>Герберт Спенсер, </a:t>
            </a:r>
            <a:r>
              <a:rPr lang="ru-RU" sz="2400" b="1" i="1" dirty="0" err="1"/>
              <a:t>англійський</a:t>
            </a:r>
            <a:r>
              <a:rPr lang="ru-RU" sz="2400" b="1" i="1" dirty="0"/>
              <a:t> </a:t>
            </a:r>
            <a:r>
              <a:rPr lang="ru-RU" sz="2400" b="1" i="1" dirty="0" err="1"/>
              <a:t>філософ</a:t>
            </a:r>
            <a:r>
              <a:rPr lang="ru-RU" sz="2400" b="1" i="1" dirty="0"/>
              <a:t> 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00B050"/>
                </a:solidFill>
              </a:rPr>
              <a:t>Конкурс </a:t>
            </a:r>
            <a:r>
              <a:rPr lang="ru-RU" sz="5400" b="1" dirty="0" err="1">
                <a:solidFill>
                  <a:srgbClr val="00B050"/>
                </a:solidFill>
              </a:rPr>
              <a:t>капітанів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7" name="Содержимое 6" descr="14895307664cf3c37eaef282e69cbf80fc5f5f1be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85029" y="2160588"/>
            <a:ext cx="1936829" cy="3881437"/>
          </a:xfrm>
        </p:spPr>
      </p:pic>
      <p:pic>
        <p:nvPicPr>
          <p:cNvPr id="8" name="Содержимое 7" descr="148953076603e6472f68725afc625994b01aec18e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82276" y="2160588"/>
            <a:ext cx="3062199" cy="388143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587DB8-3CAD-464E-95EF-46E71A5A2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529730"/>
            <a:ext cx="5527202" cy="55635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6600" b="1" dirty="0">
                <a:solidFill>
                  <a:srgbClr val="00B050"/>
                </a:solidFill>
              </a:rPr>
              <a:t>Дякую за урок!</a:t>
            </a:r>
            <a:endParaRPr lang="ru-RU" sz="6600" b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912064"/>
            <a:ext cx="3087688" cy="2378484"/>
          </a:xfrm>
        </p:spPr>
      </p:pic>
      <p:pic>
        <p:nvPicPr>
          <p:cNvPr id="6" name="Содержимое 5" descr="39163637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68738" y="2942828"/>
            <a:ext cx="3089275" cy="231695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sz="2800" b="1" dirty="0" err="1">
                <a:solidFill>
                  <a:schemeClr val="tx1"/>
                </a:solidFill>
              </a:rPr>
              <a:t>Ларрі</a:t>
            </a:r>
            <a:r>
              <a:rPr lang="ru-RU" sz="2800" b="1" dirty="0">
                <a:solidFill>
                  <a:schemeClr val="tx1"/>
                </a:solidFill>
              </a:rPr>
              <a:t> Шоу (</a:t>
            </a:r>
            <a:r>
              <a:rPr lang="ru-RU" sz="2800" b="1" dirty="0" err="1">
                <a:solidFill>
                  <a:schemeClr val="tx1"/>
                </a:solidFill>
              </a:rPr>
              <a:t>Larry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Shaw</a:t>
            </a:r>
            <a:r>
              <a:rPr lang="ru-RU" sz="2800" b="1" dirty="0">
                <a:solidFill>
                  <a:schemeClr val="tx1"/>
                </a:solidFill>
              </a:rPr>
              <a:t>) </a:t>
            </a:r>
            <a:r>
              <a:rPr lang="ru-RU" sz="2800" b="1" dirty="0" err="1">
                <a:solidFill>
                  <a:schemeClr val="tx1"/>
                </a:solidFill>
              </a:rPr>
              <a:t>фізик</a:t>
            </a:r>
            <a:r>
              <a:rPr lang="ru-RU" sz="2800" b="1" dirty="0">
                <a:solidFill>
                  <a:schemeClr val="tx1"/>
                </a:solidFill>
              </a:rPr>
              <a:t> з Сан-Франциско, </a:t>
            </a:r>
            <a:r>
              <a:rPr lang="ru-RU" sz="2800" b="1" dirty="0" err="1">
                <a:solidFill>
                  <a:schemeClr val="tx1"/>
                </a:solidFill>
              </a:rPr>
              <a:t>батько-засновник</a:t>
            </a:r>
            <a:r>
              <a:rPr lang="ru-RU" sz="2800" b="1" dirty="0">
                <a:solidFill>
                  <a:schemeClr val="tx1"/>
                </a:solidFill>
              </a:rPr>
              <a:t> Дня числа </a:t>
            </a:r>
            <a:r>
              <a:rPr lang="ru-RU" sz="2800" b="1" dirty="0" err="1">
                <a:solidFill>
                  <a:schemeClr val="tx1"/>
                </a:solidFill>
              </a:rPr>
              <a:t>Пі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під</a:t>
            </a:r>
            <a:r>
              <a:rPr lang="ru-RU" sz="2800" b="1" dirty="0">
                <a:solidFill>
                  <a:schemeClr val="tx1"/>
                </a:solidFill>
              </a:rPr>
              <a:t> час </a:t>
            </a:r>
            <a:r>
              <a:rPr lang="ru-RU" sz="2800" b="1" dirty="0" err="1">
                <a:solidFill>
                  <a:schemeClr val="tx1"/>
                </a:solidFill>
              </a:rPr>
              <a:t>щорічної</a:t>
            </a:r>
            <a:r>
              <a:rPr lang="ru-RU" sz="2800" b="1" dirty="0">
                <a:solidFill>
                  <a:schemeClr val="tx1"/>
                </a:solidFill>
              </a:rPr>
              <a:t> ходи, яка проходить 14 </a:t>
            </a:r>
            <a:r>
              <a:rPr lang="ru-RU" sz="2800" b="1" dirty="0" err="1">
                <a:solidFill>
                  <a:schemeClr val="tx1"/>
                </a:solidFill>
              </a:rPr>
              <a:t>березня</a:t>
            </a:r>
            <a:r>
              <a:rPr lang="ru-RU" sz="2800" b="1" dirty="0">
                <a:solidFill>
                  <a:schemeClr val="tx1"/>
                </a:solidFill>
              </a:rPr>
              <a:t> (</a:t>
            </a:r>
            <a:r>
              <a:rPr lang="ru-RU" sz="2800" b="1" dirty="0" err="1">
                <a:solidFill>
                  <a:schemeClr val="tx1"/>
                </a:solidFill>
              </a:rPr>
              <a:t>тобто</a:t>
            </a:r>
            <a:r>
              <a:rPr lang="ru-RU" sz="2800" b="1" dirty="0">
                <a:solidFill>
                  <a:schemeClr val="tx1"/>
                </a:solidFill>
              </a:rPr>
              <a:t> 3/14 в </a:t>
            </a:r>
            <a:r>
              <a:rPr lang="ru-RU" sz="2800" b="1" dirty="0" err="1">
                <a:solidFill>
                  <a:schemeClr val="tx1"/>
                </a:solidFill>
              </a:rPr>
              <a:t>американській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системі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запису</a:t>
            </a:r>
            <a:r>
              <a:rPr lang="ru-RU" sz="2800" b="1" dirty="0">
                <a:solidFill>
                  <a:schemeClr val="tx1"/>
                </a:solidFill>
              </a:rPr>
              <a:t>) в 1:59:26. Строго </a:t>
            </a:r>
            <a:r>
              <a:rPr lang="ru-RU" sz="2800" b="1" dirty="0" err="1">
                <a:solidFill>
                  <a:schemeClr val="tx1"/>
                </a:solidFill>
              </a:rPr>
              <a:t>відповідно</a:t>
            </a:r>
            <a:r>
              <a:rPr lang="ru-RU" sz="2800" b="1" dirty="0">
                <a:solidFill>
                  <a:schemeClr val="tx1"/>
                </a:solidFill>
              </a:rPr>
              <a:t> до перших </a:t>
            </a:r>
            <a:r>
              <a:rPr lang="ru-RU" sz="2800" b="1" dirty="0" err="1">
                <a:solidFill>
                  <a:schemeClr val="tx1"/>
                </a:solidFill>
              </a:rPr>
              <a:t>розрядів</a:t>
            </a:r>
            <a:r>
              <a:rPr lang="ru-RU" sz="2800" b="1" dirty="0">
                <a:solidFill>
                  <a:schemeClr val="tx1"/>
                </a:solidFill>
              </a:rPr>
              <a:t> числа </a:t>
            </a:r>
            <a:r>
              <a:rPr lang="ru-RU" sz="2800" b="1" dirty="0" err="1">
                <a:solidFill>
                  <a:schemeClr val="tx1"/>
                </a:solidFill>
              </a:rPr>
              <a:t>Пі</a:t>
            </a:r>
            <a:r>
              <a:rPr lang="ru-RU" sz="2800" b="1" dirty="0">
                <a:solidFill>
                  <a:schemeClr val="tx1"/>
                </a:solidFill>
              </a:rPr>
              <a:t> :)</a:t>
            </a:r>
          </a:p>
        </p:txBody>
      </p:sp>
      <p:pic>
        <p:nvPicPr>
          <p:cNvPr id="4" name="Содержимое 3" descr="q_vvus5dwV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2950123"/>
            <a:ext cx="4688117" cy="364018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667272"/>
          </a:xfrm>
        </p:spPr>
        <p:txBody>
          <a:bodyPr>
            <a:noAutofit/>
          </a:bodyPr>
          <a:lstStyle/>
          <a:p>
            <a:r>
              <a:rPr lang="ru-RU" dirty="0" err="1"/>
              <a:t>Пам'ятник</a:t>
            </a:r>
            <a:r>
              <a:rPr lang="ru-RU" dirty="0"/>
              <a:t> числу «</a:t>
            </a:r>
            <a:r>
              <a:rPr lang="ru-RU" dirty="0" err="1"/>
              <a:t>пі</a:t>
            </a:r>
            <a:r>
              <a:rPr lang="ru-RU" dirty="0"/>
              <a:t>» на </a:t>
            </a:r>
            <a:r>
              <a:rPr lang="ru-RU" dirty="0" err="1"/>
              <a:t>сходинках</a:t>
            </a:r>
            <a:r>
              <a:rPr lang="ru-RU" dirty="0"/>
              <a:t> перед </a:t>
            </a:r>
            <a:r>
              <a:rPr lang="ru-RU" dirty="0" err="1"/>
              <a:t>будівлею</a:t>
            </a:r>
            <a:r>
              <a:rPr lang="ru-RU" dirty="0"/>
              <a:t> Музею </a:t>
            </a:r>
            <a:r>
              <a:rPr lang="ru-RU" dirty="0" err="1"/>
              <a:t>мистецтв</a:t>
            </a:r>
            <a:r>
              <a:rPr lang="ru-RU" dirty="0"/>
              <a:t> у </a:t>
            </a:r>
            <a:r>
              <a:rPr lang="ru-RU" dirty="0" err="1"/>
              <a:t>Сіетлі</a:t>
            </a:r>
            <a:endParaRPr lang="ru-RU" sz="3600" dirty="0"/>
          </a:p>
        </p:txBody>
      </p:sp>
      <p:pic>
        <p:nvPicPr>
          <p:cNvPr id="4" name="Содержимое 3" descr="7zCABfaO-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5830" y="2564904"/>
            <a:ext cx="5175249" cy="38814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Пам’ятник</a:t>
            </a:r>
            <a:r>
              <a:rPr lang="ru-RU" dirty="0"/>
              <a:t> «Куля та число </a:t>
            </a:r>
            <a:r>
              <a:rPr lang="ru-RU" dirty="0" err="1"/>
              <a:t>Пі</a:t>
            </a:r>
            <a:r>
              <a:rPr lang="ru-RU" dirty="0"/>
              <a:t>" </a:t>
            </a:r>
            <a:br>
              <a:rPr lang="ru-RU" dirty="0"/>
            </a:br>
            <a:r>
              <a:rPr lang="ru-RU" dirty="0"/>
              <a:t>в Санта </a:t>
            </a:r>
            <a:r>
              <a:rPr lang="ru-RU" dirty="0" err="1"/>
              <a:t>Крусі</a:t>
            </a:r>
            <a:r>
              <a:rPr lang="ru-RU" dirty="0"/>
              <a:t>, США</a:t>
            </a:r>
          </a:p>
        </p:txBody>
      </p:sp>
      <p:pic>
        <p:nvPicPr>
          <p:cNvPr id="4" name="Содержимое 3" descr="kwdPbeMpeQ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2729" y="2160588"/>
            <a:ext cx="5822155" cy="388143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550988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Південне</a:t>
            </a:r>
            <a:r>
              <a:rPr lang="ru-RU" dirty="0"/>
              <a:t> </a:t>
            </a:r>
            <a:r>
              <a:rPr lang="ru-RU" dirty="0" err="1"/>
              <a:t>узбережжя</a:t>
            </a:r>
            <a:r>
              <a:rPr lang="ru-RU" dirty="0"/>
              <a:t> </a:t>
            </a:r>
            <a:r>
              <a:rPr lang="ru-RU" dirty="0" err="1"/>
              <a:t>Кримського</a:t>
            </a:r>
            <a:r>
              <a:rPr lang="ru-RU" dirty="0"/>
              <a:t> </a:t>
            </a:r>
            <a:r>
              <a:rPr lang="ru-RU" dirty="0" err="1"/>
              <a:t>півострову</a:t>
            </a:r>
            <a:r>
              <a:rPr lang="ru-RU" dirty="0"/>
              <a:t> </a:t>
            </a:r>
            <a:r>
              <a:rPr lang="ru-RU" dirty="0" err="1"/>
              <a:t>поблизу</a:t>
            </a:r>
            <a:r>
              <a:rPr lang="ru-RU" dirty="0"/>
              <a:t> </a:t>
            </a:r>
            <a:r>
              <a:rPr lang="ru-RU" dirty="0" err="1"/>
              <a:t>міста</a:t>
            </a:r>
            <a:r>
              <a:rPr lang="ru-RU" dirty="0"/>
              <a:t> </a:t>
            </a:r>
            <a:r>
              <a:rPr lang="ru-RU" dirty="0" err="1"/>
              <a:t>Кацивелі</a:t>
            </a:r>
            <a:endParaRPr lang="ru-RU" dirty="0"/>
          </a:p>
        </p:txBody>
      </p:sp>
      <p:pic>
        <p:nvPicPr>
          <p:cNvPr id="4" name="Содержимое 3" descr="01273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6182" y="2160588"/>
            <a:ext cx="5175249" cy="388143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/>
              <a:t>Альберт </a:t>
            </a:r>
            <a:r>
              <a:rPr lang="uk-UA" sz="6000" dirty="0" err="1"/>
              <a:t>Енштейн</a:t>
            </a:r>
            <a:endParaRPr lang="ru-RU" sz="6000" dirty="0"/>
          </a:p>
        </p:txBody>
      </p:sp>
      <p:pic>
        <p:nvPicPr>
          <p:cNvPr id="4" name="Содержимое 3" descr="12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43088" y="2160588"/>
            <a:ext cx="3881437" cy="388143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76672"/>
            <a:ext cx="784887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i="1" dirty="0" err="1">
                <a:solidFill>
                  <a:srgbClr val="C00000"/>
                </a:solidFill>
              </a:rPr>
              <a:t>Хто</a:t>
            </a:r>
            <a:r>
              <a:rPr lang="ru-RU" sz="4400" i="1" dirty="0">
                <a:solidFill>
                  <a:srgbClr val="C00000"/>
                </a:solidFill>
              </a:rPr>
              <a:t> з </a:t>
            </a:r>
            <a:r>
              <a:rPr lang="ru-RU" sz="4400" i="1" dirty="0" err="1">
                <a:solidFill>
                  <a:srgbClr val="C00000"/>
                </a:solidFill>
              </a:rPr>
              <a:t>дитячих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років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займається</a:t>
            </a:r>
            <a:r>
              <a:rPr lang="ru-RU" sz="4400" i="1" dirty="0">
                <a:solidFill>
                  <a:srgbClr val="C00000"/>
                </a:solidFill>
              </a:rPr>
              <a:t> математикою, той </a:t>
            </a:r>
            <a:r>
              <a:rPr lang="ru-RU" sz="4400" i="1" dirty="0" err="1">
                <a:solidFill>
                  <a:srgbClr val="C00000"/>
                </a:solidFill>
              </a:rPr>
              <a:t>розвиває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увагу</a:t>
            </a:r>
            <a:r>
              <a:rPr lang="ru-RU" sz="4400" i="1" dirty="0">
                <a:solidFill>
                  <a:srgbClr val="C00000"/>
                </a:solidFill>
              </a:rPr>
              <a:t>, </a:t>
            </a:r>
            <a:r>
              <a:rPr lang="ru-RU" sz="4400" i="1" dirty="0" err="1">
                <a:solidFill>
                  <a:srgbClr val="C00000"/>
                </a:solidFill>
              </a:rPr>
              <a:t>тренує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свій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мозок</a:t>
            </a:r>
            <a:r>
              <a:rPr lang="ru-RU" sz="4400" i="1" dirty="0">
                <a:solidFill>
                  <a:srgbClr val="C00000"/>
                </a:solidFill>
              </a:rPr>
              <a:t>, свою волю, </a:t>
            </a:r>
            <a:r>
              <a:rPr lang="ru-RU" sz="4400" i="1" dirty="0" err="1">
                <a:solidFill>
                  <a:srgbClr val="C00000"/>
                </a:solidFill>
              </a:rPr>
              <a:t>виховує</a:t>
            </a:r>
            <a:r>
              <a:rPr lang="ru-RU" sz="4400" i="1" dirty="0">
                <a:solidFill>
                  <a:srgbClr val="C00000"/>
                </a:solidFill>
              </a:rPr>
              <a:t> </a:t>
            </a:r>
            <a:r>
              <a:rPr lang="ru-RU" sz="4400" i="1" dirty="0" err="1">
                <a:solidFill>
                  <a:srgbClr val="C00000"/>
                </a:solidFill>
              </a:rPr>
              <a:t>наполегливість</a:t>
            </a:r>
            <a:r>
              <a:rPr lang="ru-RU" sz="4400" i="1" dirty="0">
                <a:solidFill>
                  <a:srgbClr val="C00000"/>
                </a:solidFill>
              </a:rPr>
              <a:t> і </a:t>
            </a:r>
            <a:r>
              <a:rPr lang="ru-RU" sz="4400" i="1" dirty="0" err="1">
                <a:solidFill>
                  <a:srgbClr val="C00000"/>
                </a:solidFill>
              </a:rPr>
              <a:t>завзятість</a:t>
            </a:r>
            <a:r>
              <a:rPr lang="ru-RU" sz="4400" i="1" dirty="0">
                <a:solidFill>
                  <a:srgbClr val="C00000"/>
                </a:solidFill>
              </a:rPr>
              <a:t> у </a:t>
            </a:r>
          </a:p>
          <a:p>
            <a:pPr algn="ctr"/>
            <a:r>
              <a:rPr lang="ru-RU" sz="4400" i="1" dirty="0" err="1">
                <a:solidFill>
                  <a:srgbClr val="C00000"/>
                </a:solidFill>
              </a:rPr>
              <a:t>досягненні</a:t>
            </a:r>
            <a:r>
              <a:rPr lang="ru-RU" sz="4400" i="1" dirty="0">
                <a:solidFill>
                  <a:srgbClr val="C00000"/>
                </a:solidFill>
              </a:rPr>
              <a:t> мети.</a:t>
            </a:r>
          </a:p>
          <a:p>
            <a:pPr algn="ctr"/>
            <a:r>
              <a:rPr lang="ru-RU" sz="4400" i="1" dirty="0">
                <a:solidFill>
                  <a:srgbClr val="C00000"/>
                </a:solidFill>
              </a:rPr>
              <a:t> </a:t>
            </a:r>
          </a:p>
          <a:p>
            <a:pPr algn="ctr"/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5445224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А.И.Маркушевич</a:t>
            </a:r>
            <a:r>
              <a:rPr lang="ru-RU" sz="2800" dirty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27584" y="1281931"/>
            <a:ext cx="777686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Математика - наука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молодих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Інакше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 бути не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Заняття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математикою -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така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гімнастика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розуму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для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якої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потрібні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вся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гнучкість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 вся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витривалість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молодості</a:t>
            </a: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uk-UA" sz="3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</a:t>
            </a:r>
            <a:r>
              <a:rPr kumimoji="0" lang="uk-UA" sz="3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Норберт </a:t>
            </a:r>
            <a:r>
              <a:rPr kumimoji="0" lang="uk-UA" sz="3600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Винер</a:t>
            </a:r>
            <a:endParaRPr kumimoji="0" lang="uk-UA" sz="3600" b="0" i="0" u="none" strike="noStrike" cap="none" normalizeH="0" baseline="0" dirty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313</TotalTime>
  <Words>403</Words>
  <Application>Microsoft Office PowerPoint</Application>
  <PresentationFormat>Екран (4:3)</PresentationFormat>
  <Paragraphs>257</Paragraphs>
  <Slides>20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6" baseType="lpstr">
      <vt:lpstr>Arial</vt:lpstr>
      <vt:lpstr>Calibri</vt:lpstr>
      <vt:lpstr>Times New Roman</vt:lpstr>
      <vt:lpstr>Trebuchet MS</vt:lpstr>
      <vt:lpstr>Wingdings 3</vt:lpstr>
      <vt:lpstr>Грань</vt:lpstr>
      <vt:lpstr>Вважай нещасним той день чи той час, в який ти не засвоїв нічого нового і нічого не додав до своєї освіти.          Я.А. Каменський     </vt:lpstr>
      <vt:lpstr>Презентація PowerPoint</vt:lpstr>
      <vt:lpstr>Ларрі Шоу (Larry Shaw) фізик з Сан-Франциско, батько-засновник Дня числа Пі, під час щорічної ходи, яка проходить 14 березня (тобто 3/14 в американській системі запису) в 1:59:26. Строго відповідно до перших розрядів числа Пі :)</vt:lpstr>
      <vt:lpstr>Пам'ятник числу «пі» на сходинках перед будівлею Музею мистецтв у Сіетлі</vt:lpstr>
      <vt:lpstr>Пам’ятник «Куля та число Пі"  в Санта Крусі, США</vt:lpstr>
      <vt:lpstr>Південне узбережжя Кримського півострову поблизу міста Кацивелі</vt:lpstr>
      <vt:lpstr>Альберт Енштейн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Михайло Васильович Остроградський</vt:lpstr>
      <vt:lpstr>Презентація PowerPoint</vt:lpstr>
      <vt:lpstr>Тарас Шевченко</vt:lpstr>
      <vt:lpstr>Презентація PowerPoint</vt:lpstr>
      <vt:lpstr>Рисунок цифрами</vt:lpstr>
      <vt:lpstr>Найцінніші НЕ ТІ ЗНАННЯ, які відкладаються в МОЗКУ, ЯК ЖИР, найцінніші Ті, ЩО ПЕРЕТВОРЮЮТЬСЯ У розумові м’язи</vt:lpstr>
      <vt:lpstr>Конкурс капітанів</vt:lpstr>
      <vt:lpstr>Дякую за урок!</vt:lpstr>
    </vt:vector>
  </TitlesOfParts>
  <Company>Байкальская 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Ира и Сережа</dc:creator>
  <cp:lastModifiedBy>ProBook</cp:lastModifiedBy>
  <cp:revision>25</cp:revision>
  <dcterms:created xsi:type="dcterms:W3CDTF">2017-03-14T19:25:06Z</dcterms:created>
  <dcterms:modified xsi:type="dcterms:W3CDTF">2018-02-24T09:57:02Z</dcterms:modified>
</cp:coreProperties>
</file>