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0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Квадратні рівняння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Неповні квадратні рівняння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8880"/>
            <a:ext cx="32289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99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77072"/>
            <a:ext cx="4752528" cy="1440160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>
                <a:solidFill>
                  <a:srgbClr val="002060"/>
                </a:solidFill>
                <a:latin typeface="Times New Roman"/>
                <a:ea typeface="Calibri"/>
              </a:rPr>
              <a:t>5х</a:t>
            </a:r>
            <a:r>
              <a:rPr lang="uk-UA" sz="4000" b="1" i="1" baseline="30000" dirty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uk-UA" sz="4000" b="1" i="1" dirty="0">
                <a:solidFill>
                  <a:srgbClr val="002060"/>
                </a:solidFill>
                <a:latin typeface="Times New Roman"/>
                <a:ea typeface="Calibri"/>
              </a:rPr>
              <a:t> – 10х + 25 = 0 </a:t>
            </a:r>
            <a:endParaRPr lang="uk-UA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dirty="0"/>
              <a:t>Рівняння виду   </a:t>
            </a:r>
            <a:r>
              <a:rPr lang="uk-UA" sz="3600" b="1" i="1" dirty="0"/>
              <a:t>ах</a:t>
            </a:r>
            <a:r>
              <a:rPr lang="uk-UA" sz="3600" b="1" i="1" baseline="30000" dirty="0"/>
              <a:t>2</a:t>
            </a:r>
            <a:r>
              <a:rPr lang="uk-UA" sz="3600" b="1" i="1" dirty="0"/>
              <a:t> + </a:t>
            </a:r>
            <a:r>
              <a:rPr lang="uk-UA" sz="3600" b="1" i="1" dirty="0" err="1"/>
              <a:t>вх</a:t>
            </a:r>
            <a:r>
              <a:rPr lang="uk-UA" sz="3600" b="1" i="1" dirty="0"/>
              <a:t> + с = 0</a:t>
            </a:r>
            <a:r>
              <a:rPr lang="uk-UA" sz="3600" b="1" dirty="0"/>
              <a:t>, де </a:t>
            </a:r>
            <a:r>
              <a:rPr lang="uk-UA" sz="3600" b="1" i="1" dirty="0"/>
              <a:t>х</a:t>
            </a:r>
            <a:r>
              <a:rPr lang="uk-UA" sz="3600" b="1" dirty="0"/>
              <a:t> – змінна,</a:t>
            </a:r>
            <a:r>
              <a:rPr lang="uk-UA" sz="3600" b="1" i="1" dirty="0"/>
              <a:t>  а</a:t>
            </a:r>
            <a:r>
              <a:rPr lang="uk-UA" sz="3600" b="1" dirty="0"/>
              <a:t>,</a:t>
            </a:r>
            <a:r>
              <a:rPr lang="uk-UA" sz="3600" b="1" i="1" dirty="0"/>
              <a:t> в</a:t>
            </a:r>
            <a:r>
              <a:rPr lang="uk-UA" sz="3600" b="1" dirty="0"/>
              <a:t>,</a:t>
            </a:r>
            <a:r>
              <a:rPr lang="uk-UA" sz="3600" b="1" i="1" dirty="0"/>
              <a:t> с </a:t>
            </a:r>
            <a:r>
              <a:rPr lang="uk-UA" sz="3600" b="1" dirty="0"/>
              <a:t>– числа, причому</a:t>
            </a:r>
            <a:r>
              <a:rPr lang="uk-UA" sz="3600" b="1" i="1" dirty="0"/>
              <a:t>  а ≠ 0   </a:t>
            </a:r>
            <a:r>
              <a:rPr lang="uk-UA" sz="3600" b="1" dirty="0"/>
              <a:t>називається квадратним.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34556"/>
            <a:ext cx="244827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87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581128"/>
            <a:ext cx="6781800" cy="1600200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Наприклад</a:t>
            </a: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:</a:t>
            </a:r>
            <a:b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</a:b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Рівняння </a:t>
            </a:r>
            <a:r>
              <a:rPr lang="uk-UA" sz="3200" b="1" i="1" dirty="0">
                <a:solidFill>
                  <a:srgbClr val="002060"/>
                </a:solidFill>
                <a:latin typeface="Times New Roman"/>
                <a:ea typeface="Calibri"/>
              </a:rPr>
              <a:t> 2х</a:t>
            </a:r>
            <a:r>
              <a:rPr lang="uk-UA" sz="3200" b="1" i="1" baseline="30000" dirty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uk-UA" sz="3200" b="1" i="1" dirty="0">
                <a:solidFill>
                  <a:srgbClr val="002060"/>
                </a:solidFill>
                <a:latin typeface="Times New Roman"/>
                <a:ea typeface="Calibri"/>
              </a:rPr>
              <a:t> + 3х – 7 = 0 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 має такі </a:t>
            </a: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коефіцієнти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:</a:t>
            </a:r>
            <a:r>
              <a:rPr lang="uk-UA" sz="3200" b="1" i="1" dirty="0">
                <a:solidFill>
                  <a:srgbClr val="002060"/>
                </a:solidFill>
                <a:latin typeface="Times New Roman"/>
                <a:ea typeface="Calibri"/>
              </a:rPr>
              <a:t> а = 2, в = 3, с = - 7. 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 </a:t>
            </a:r>
            <a:r>
              <a:rPr lang="uk-UA" sz="3600" b="1" dirty="0"/>
              <a:t>Число </a:t>
            </a:r>
            <a:r>
              <a:rPr lang="uk-UA" sz="3600" b="1" i="1" dirty="0"/>
              <a:t>а</a:t>
            </a:r>
            <a:r>
              <a:rPr lang="uk-UA" sz="3600" b="1" dirty="0"/>
              <a:t>  називають першим (старшим) коефіцієнтом, </a:t>
            </a:r>
            <a:r>
              <a:rPr lang="uk-UA" sz="3600" b="1" i="1" dirty="0"/>
              <a:t>в </a:t>
            </a:r>
            <a:r>
              <a:rPr lang="uk-UA" sz="3600" b="1" dirty="0"/>
              <a:t>– другим коефіцієнтом, </a:t>
            </a:r>
            <a:r>
              <a:rPr lang="uk-UA" sz="3600" b="1" i="1" dirty="0"/>
              <a:t>с </a:t>
            </a:r>
            <a:r>
              <a:rPr lang="uk-UA" sz="3600" b="1" dirty="0"/>
              <a:t>– вільним членом.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692696"/>
            <a:ext cx="31550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</a:rPr>
              <a:t>ах</a:t>
            </a:r>
            <a:r>
              <a:rPr lang="uk-UA" sz="3600" b="1" i="1" baseline="30000" dirty="0">
                <a:solidFill>
                  <a:srgbClr val="002060"/>
                </a:solidFill>
              </a:rPr>
              <a:t>2</a:t>
            </a:r>
            <a:r>
              <a:rPr lang="uk-UA" sz="3600" b="1" i="1" dirty="0">
                <a:solidFill>
                  <a:srgbClr val="002060"/>
                </a:solidFill>
              </a:rPr>
              <a:t> + </a:t>
            </a:r>
            <a:r>
              <a:rPr lang="uk-UA" sz="3600" b="1" i="1" dirty="0" err="1">
                <a:solidFill>
                  <a:srgbClr val="002060"/>
                </a:solidFill>
              </a:rPr>
              <a:t>вх</a:t>
            </a:r>
            <a:r>
              <a:rPr lang="uk-UA" sz="3600" b="1" i="1" dirty="0">
                <a:solidFill>
                  <a:srgbClr val="002060"/>
                </a:solidFill>
              </a:rPr>
              <a:t> + с = 0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8498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7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ea typeface="Calibri"/>
                <a:cs typeface="Times New Roman"/>
              </a:rPr>
              <a:t> </a:t>
            </a:r>
            <a:r>
              <a:rPr lang="uk-UA" sz="3200" b="1" dirty="0" smtClean="0">
                <a:ea typeface="Calibri"/>
                <a:cs typeface="Times New Roman"/>
              </a:rPr>
              <a:t>        Квадратне </a:t>
            </a:r>
            <a:r>
              <a:rPr lang="uk-UA" sz="3200" b="1" dirty="0">
                <a:ea typeface="Calibri"/>
                <a:cs typeface="Times New Roman"/>
              </a:rPr>
              <a:t>рівняння, в якому, хоча б один із коефіцієнтів </a:t>
            </a:r>
            <a:r>
              <a:rPr lang="uk-UA" sz="3200" b="1" i="1" dirty="0">
                <a:ea typeface="Calibri"/>
                <a:cs typeface="Times New Roman"/>
              </a:rPr>
              <a:t>в</a:t>
            </a:r>
            <a:r>
              <a:rPr lang="uk-UA" sz="3200" b="1" dirty="0">
                <a:ea typeface="Calibri"/>
                <a:cs typeface="Times New Roman"/>
              </a:rPr>
              <a:t> або </a:t>
            </a:r>
            <a:r>
              <a:rPr lang="uk-UA" sz="3200" b="1" i="1" dirty="0">
                <a:ea typeface="Calibri"/>
                <a:cs typeface="Times New Roman"/>
              </a:rPr>
              <a:t>с</a:t>
            </a:r>
            <a:r>
              <a:rPr lang="uk-UA" sz="3200" b="1" dirty="0">
                <a:ea typeface="Calibri"/>
                <a:cs typeface="Times New Roman"/>
              </a:rPr>
              <a:t> дорівнює нулю, називають неповним квадратним рівнянням.</a:t>
            </a:r>
            <a:endParaRPr lang="uk-UA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852936"/>
            <a:ext cx="7560840" cy="276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 Існують три види неповних квадратних рівнянь.</a:t>
            </a:r>
            <a:endParaRPr lang="uk-UA" sz="28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при    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в = с = 0  </a:t>
            </a:r>
            <a:r>
              <a:rPr lang="uk-UA" sz="2800" b="1" i="1" dirty="0" smtClean="0">
                <a:solidFill>
                  <a:srgbClr val="002060"/>
                </a:solidFill>
                <a:ea typeface="Calibri"/>
                <a:cs typeface="Times New Roman"/>
              </a:rPr>
              <a:t>           </a:t>
            </a:r>
            <a:r>
              <a:rPr lang="uk-UA" sz="2800" b="1" dirty="0" smtClean="0">
                <a:solidFill>
                  <a:srgbClr val="002060"/>
                </a:solidFill>
                <a:ea typeface="Calibri"/>
                <a:cs typeface="Times New Roman"/>
              </a:rPr>
              <a:t>маємо</a:t>
            </a: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:  </a:t>
            </a:r>
            <a:r>
              <a:rPr lang="uk-UA" sz="2800" b="1" dirty="0" smtClean="0">
                <a:solidFill>
                  <a:srgbClr val="002060"/>
                </a:solidFill>
                <a:ea typeface="Calibri"/>
                <a:cs typeface="Times New Roman"/>
              </a:rPr>
              <a:t>  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ах</a:t>
            </a:r>
            <a:r>
              <a:rPr lang="uk-UA" sz="2800" b="1" i="1" baseline="30000" dirty="0">
                <a:solidFill>
                  <a:srgbClr val="002060"/>
                </a:solidFill>
                <a:ea typeface="Calibri"/>
                <a:cs typeface="Times New Roman"/>
              </a:rPr>
              <a:t>2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 = 0;</a:t>
            </a:r>
            <a:endParaRPr lang="uk-UA" sz="28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при    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с = 0   </a:t>
            </a: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і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   в ≠ 0</a:t>
            </a:r>
            <a:r>
              <a:rPr lang="uk-UA" sz="2800" b="1" dirty="0">
                <a:solidFill>
                  <a:srgbClr val="002060"/>
                </a:solidFill>
                <a:ea typeface="Calibri"/>
                <a:cs typeface="Times New Roman"/>
              </a:rPr>
              <a:t>    маємо:    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ах</a:t>
            </a:r>
            <a:r>
              <a:rPr lang="uk-UA" sz="2800" b="1" i="1" baseline="30000" dirty="0">
                <a:solidFill>
                  <a:srgbClr val="002060"/>
                </a:solidFill>
                <a:ea typeface="Calibri"/>
                <a:cs typeface="Times New Roman"/>
              </a:rPr>
              <a:t>2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 + </a:t>
            </a:r>
            <a:r>
              <a:rPr lang="uk-UA" sz="2800" b="1" i="1" dirty="0" err="1">
                <a:solidFill>
                  <a:srgbClr val="002060"/>
                </a:solidFill>
                <a:ea typeface="Calibri"/>
                <a:cs typeface="Times New Roman"/>
              </a:rPr>
              <a:t>вх</a:t>
            </a:r>
            <a:r>
              <a:rPr lang="uk-UA" sz="2800" b="1" i="1" dirty="0">
                <a:solidFill>
                  <a:srgbClr val="002060"/>
                </a:solidFill>
                <a:ea typeface="Calibri"/>
                <a:cs typeface="Times New Roman"/>
              </a:rPr>
              <a:t> = 0;</a:t>
            </a:r>
            <a:endParaRPr lang="uk-UA" sz="28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800" b="1" dirty="0" smtClean="0">
                <a:solidFill>
                  <a:srgbClr val="002060"/>
                </a:solidFill>
                <a:ea typeface="Calibri"/>
              </a:rPr>
              <a:t>3) при    </a:t>
            </a:r>
            <a:r>
              <a:rPr lang="uk-UA" sz="2800" b="1" i="1" dirty="0">
                <a:solidFill>
                  <a:srgbClr val="002060"/>
                </a:solidFill>
                <a:ea typeface="Calibri"/>
              </a:rPr>
              <a:t>в =0    </a:t>
            </a:r>
            <a:r>
              <a:rPr lang="uk-UA" sz="2800" b="1" dirty="0">
                <a:solidFill>
                  <a:srgbClr val="002060"/>
                </a:solidFill>
                <a:ea typeface="Calibri"/>
              </a:rPr>
              <a:t>і   </a:t>
            </a:r>
            <a:r>
              <a:rPr lang="uk-UA" sz="2800" b="1" i="1" dirty="0">
                <a:solidFill>
                  <a:srgbClr val="002060"/>
                </a:solidFill>
                <a:ea typeface="Calibri"/>
              </a:rPr>
              <a:t>с ≠ 0    </a:t>
            </a:r>
            <a:r>
              <a:rPr lang="uk-UA" sz="2800" b="1" dirty="0">
                <a:solidFill>
                  <a:srgbClr val="002060"/>
                </a:solidFill>
                <a:ea typeface="Calibri"/>
              </a:rPr>
              <a:t>маємо:   </a:t>
            </a:r>
            <a:r>
              <a:rPr lang="uk-UA" sz="2800" b="1" dirty="0" smtClean="0">
                <a:solidFill>
                  <a:srgbClr val="002060"/>
                </a:solidFill>
                <a:ea typeface="Calibri"/>
              </a:rPr>
              <a:t> </a:t>
            </a:r>
            <a:r>
              <a:rPr lang="uk-UA" sz="2800" b="1" i="1" dirty="0">
                <a:solidFill>
                  <a:srgbClr val="002060"/>
                </a:solidFill>
                <a:ea typeface="Calibri"/>
              </a:rPr>
              <a:t>ах</a:t>
            </a:r>
            <a:r>
              <a:rPr lang="uk-UA" sz="2800" b="1" i="1" baseline="30000" dirty="0">
                <a:solidFill>
                  <a:srgbClr val="002060"/>
                </a:solidFill>
                <a:ea typeface="Calibri"/>
              </a:rPr>
              <a:t>2</a:t>
            </a:r>
            <a:r>
              <a:rPr lang="uk-UA" sz="2800" b="1" i="1" dirty="0">
                <a:solidFill>
                  <a:srgbClr val="002060"/>
                </a:solidFill>
                <a:ea typeface="Calibri"/>
              </a:rPr>
              <a:t> + с = 0</a:t>
            </a:r>
            <a:r>
              <a:rPr lang="uk-UA" sz="2800" i="1" dirty="0">
                <a:ea typeface="Calibri"/>
              </a:rPr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30948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97152"/>
            <a:ext cx="6781800" cy="1168152"/>
          </a:xfrm>
        </p:spPr>
        <p:txBody>
          <a:bodyPr>
            <a:normAutofit/>
          </a:bodyPr>
          <a:lstStyle/>
          <a:p>
            <a:pPr algn="ctr"/>
            <a:r>
              <a:rPr lang="uk-UA" sz="4400" b="1" i="1" dirty="0">
                <a:solidFill>
                  <a:srgbClr val="002060"/>
                </a:solidFill>
                <a:latin typeface="Times New Roman"/>
                <a:ea typeface="Times New Roman"/>
              </a:rPr>
              <a:t>15х</a:t>
            </a:r>
            <a:r>
              <a:rPr lang="uk-UA" sz="4400" b="1" i="1" baseline="30000" dirty="0">
                <a:solidFill>
                  <a:srgbClr val="002060"/>
                </a:solidFill>
                <a:latin typeface="Times New Roman"/>
                <a:ea typeface="Times New Roman"/>
              </a:rPr>
              <a:t>2</a:t>
            </a:r>
            <a:r>
              <a:rPr lang="uk-UA" sz="4400" b="1" i="1" dirty="0">
                <a:solidFill>
                  <a:srgbClr val="002060"/>
                </a:solidFill>
                <a:latin typeface="Times New Roman"/>
                <a:ea typeface="Times New Roman"/>
              </a:rPr>
              <a:t> = 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0     8,3х</a:t>
            </a:r>
            <a:r>
              <a:rPr lang="uk-UA" sz="4400" b="1" i="1" baseline="300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2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uk-UA" sz="4400" b="1" i="1" dirty="0">
                <a:solidFill>
                  <a:srgbClr val="002060"/>
                </a:solidFill>
                <a:latin typeface="Times New Roman"/>
                <a:ea typeface="Times New Roman"/>
              </a:rPr>
              <a:t>= 0</a:t>
            </a:r>
            <a:endParaRPr lang="uk-UA" sz="4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128792" cy="3528392"/>
          </a:xfrm>
        </p:spPr>
        <p:txBody>
          <a:bodyPr>
            <a:normAutofit/>
          </a:bodyPr>
          <a:lstStyle/>
          <a:p>
            <a:pPr lvl="0"/>
            <a:r>
              <a:rPr lang="uk-UA" sz="4000" b="1" dirty="0"/>
              <a:t>Рівняння    </a:t>
            </a:r>
            <a:r>
              <a:rPr lang="uk-UA" sz="4000" b="1" i="1" dirty="0"/>
              <a:t>ах</a:t>
            </a:r>
            <a:r>
              <a:rPr lang="uk-UA" sz="4000" b="1" i="1" baseline="30000" dirty="0"/>
              <a:t>2</a:t>
            </a:r>
            <a:r>
              <a:rPr lang="uk-UA" sz="4000" b="1" i="1" dirty="0"/>
              <a:t> = 0</a:t>
            </a:r>
            <a:endParaRPr lang="uk-UA" sz="4000" b="1" dirty="0"/>
          </a:p>
          <a:p>
            <a:pPr marL="0" indent="0" algn="r">
              <a:buNone/>
            </a:pPr>
            <a:r>
              <a:rPr lang="uk-UA" sz="4000" b="1" i="1" dirty="0"/>
              <a:t>           </a:t>
            </a:r>
            <a:r>
              <a:rPr lang="uk-UA" sz="4000" b="1" i="1" dirty="0" smtClean="0"/>
              <a:t> </a:t>
            </a:r>
            <a:r>
              <a:rPr lang="uk-UA" sz="4000" b="1" i="1" dirty="0"/>
              <a:t>х = 0   </a:t>
            </a:r>
            <a:r>
              <a:rPr lang="uk-UA" sz="4000" b="1" i="1" dirty="0" smtClean="0"/>
              <a:t>  </a:t>
            </a:r>
            <a:r>
              <a:rPr lang="uk-UA" sz="4000" b="1" dirty="0" smtClean="0"/>
              <a:t>-</a:t>
            </a:r>
            <a:r>
              <a:rPr lang="uk-UA" sz="4000" b="1" i="1" dirty="0" smtClean="0"/>
              <a:t> </a:t>
            </a:r>
            <a:r>
              <a:rPr lang="uk-UA" sz="4000" b="1" dirty="0"/>
              <a:t>єдиний </a:t>
            </a:r>
            <a:r>
              <a:rPr lang="uk-UA" sz="4000" b="1" dirty="0" smtClean="0"/>
              <a:t>             корінь</a:t>
            </a:r>
            <a:endParaRPr lang="uk-UA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314" y="2420888"/>
            <a:ext cx="1790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2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509120"/>
            <a:ext cx="6120680" cy="1600200"/>
          </a:xfrm>
        </p:spPr>
        <p:txBody>
          <a:bodyPr>
            <a:normAutofit fontScale="90000"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2181225" algn="l"/>
              </a:tabLst>
            </a:pPr>
            <a:r>
              <a:rPr lang="uk-UA" i="1" dirty="0">
                <a:latin typeface="Times New Roman"/>
                <a:ea typeface="Calibri"/>
                <a:cs typeface="Times New Roman"/>
              </a:rPr>
              <a:t> </a:t>
            </a:r>
            <a:r>
              <a:rPr lang="uk-UA" sz="4400" dirty="0">
                <a:latin typeface="Calibri"/>
                <a:ea typeface="Calibri"/>
                <a:cs typeface="Times New Roman"/>
              </a:rPr>
              <a:t/>
            </a:r>
            <a:br>
              <a:rPr lang="uk-UA" sz="4400" dirty="0">
                <a:latin typeface="Calibri"/>
                <a:ea typeface="Calibri"/>
                <a:cs typeface="Times New Roman"/>
              </a:rPr>
            </a:br>
            <a:r>
              <a:rPr lang="uk-UA" sz="53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49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х</a:t>
            </a:r>
            <a:r>
              <a:rPr lang="uk-UA" sz="4900" b="1" i="1" baseline="30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49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+ </a:t>
            </a:r>
            <a:r>
              <a:rPr lang="uk-UA" sz="49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5х </a:t>
            </a:r>
            <a:r>
              <a:rPr lang="uk-UA" sz="49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= 0                         </a:t>
            </a:r>
            <a:r>
              <a:rPr lang="uk-UA" sz="49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</a:t>
            </a:r>
            <a:r>
              <a:rPr lang="uk-UA" sz="49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3х</a:t>
            </a:r>
            <a:r>
              <a:rPr lang="uk-UA" sz="4900" b="1" i="1" baseline="30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49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– 24х = 0</a:t>
            </a:r>
            <a:endParaRPr lang="uk-UA" sz="49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dirty="0" smtClean="0">
                    <a:ea typeface="Calibri"/>
                    <a:cs typeface="Times New Roman"/>
                  </a:rPr>
                  <a:t>Рівняння   </a:t>
                </a:r>
                <a:r>
                  <a:rPr lang="uk-UA" sz="2800" b="1" dirty="0" smtClean="0">
                    <a:ea typeface="Calibri"/>
                    <a:cs typeface="Times New Roman"/>
                  </a:rPr>
                  <a:t> </a:t>
                </a:r>
                <a:r>
                  <a:rPr lang="uk-UA" sz="2800" b="1" i="1" dirty="0">
                    <a:ea typeface="Calibri"/>
                    <a:cs typeface="Times New Roman"/>
                  </a:rPr>
                  <a:t>ах</a:t>
                </a:r>
                <a:r>
                  <a:rPr lang="uk-UA" sz="2800" b="1" i="1" baseline="30000" dirty="0">
                    <a:ea typeface="Calibri"/>
                    <a:cs typeface="Times New Roman"/>
                  </a:rPr>
                  <a:t>2</a:t>
                </a:r>
                <a:r>
                  <a:rPr lang="uk-UA" sz="2800" b="1" i="1" dirty="0">
                    <a:ea typeface="Calibri"/>
                    <a:cs typeface="Times New Roman"/>
                  </a:rPr>
                  <a:t> + </a:t>
                </a:r>
                <a:r>
                  <a:rPr lang="uk-UA" sz="2800" b="1" i="1" dirty="0" err="1">
                    <a:ea typeface="Calibri"/>
                    <a:cs typeface="Times New Roman"/>
                  </a:rPr>
                  <a:t>вх</a:t>
                </a:r>
                <a:r>
                  <a:rPr lang="uk-UA" sz="2800" b="1" i="1" dirty="0">
                    <a:ea typeface="Calibri"/>
                    <a:cs typeface="Times New Roman"/>
                  </a:rPr>
                  <a:t> = 0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 </a:t>
                </a:r>
                <a:r>
                  <a:rPr lang="uk-UA" sz="2800" b="1" i="1" dirty="0" smtClean="0">
                    <a:ea typeface="Calibri"/>
                    <a:cs typeface="Times New Roman"/>
                  </a:rPr>
                  <a:t>  </a:t>
                </a:r>
                <a:r>
                  <a:rPr lang="uk-UA" sz="2800" b="1" i="1" dirty="0">
                    <a:ea typeface="Calibri"/>
                    <a:cs typeface="Times New Roman"/>
                  </a:rPr>
                  <a:t>х ( ах + в ) = 0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  </a:t>
                </a:r>
                <a:r>
                  <a:rPr lang="uk-UA" sz="2800" b="1" i="1" dirty="0" smtClean="0">
                    <a:ea typeface="Calibri"/>
                    <a:cs typeface="Times New Roman"/>
                  </a:rPr>
                  <a:t> </a:t>
                </a:r>
                <a:r>
                  <a:rPr lang="uk-UA" sz="2800" b="1" i="1" dirty="0">
                    <a:ea typeface="Calibri"/>
                    <a:cs typeface="Times New Roman"/>
                  </a:rPr>
                  <a:t>х = 0   </a:t>
                </a:r>
                <a:r>
                  <a:rPr lang="uk-UA" sz="2800" b="1" dirty="0">
                    <a:ea typeface="Calibri"/>
                    <a:cs typeface="Times New Roman"/>
                  </a:rPr>
                  <a:t>або   </a:t>
                </a:r>
                <a:r>
                  <a:rPr lang="uk-UA" sz="2800" b="1" i="1" dirty="0">
                    <a:ea typeface="Calibri"/>
                    <a:cs typeface="Times New Roman"/>
                  </a:rPr>
                  <a:t>ах + в = 0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                       </a:t>
                </a:r>
                <a:r>
                  <a:rPr lang="uk-UA" sz="2800" b="1" i="1" dirty="0" smtClean="0">
                    <a:ea typeface="Calibri"/>
                    <a:cs typeface="Times New Roman"/>
                  </a:rPr>
                  <a:t> </a:t>
                </a:r>
                <a:r>
                  <a:rPr lang="uk-UA" sz="2800" b="1" i="1" dirty="0">
                    <a:ea typeface="Calibri"/>
                    <a:cs typeface="Times New Roman"/>
                  </a:rPr>
                  <a:t>ах = - в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                 </a:t>
                </a:r>
                <a:r>
                  <a:rPr lang="uk-UA" sz="2800" b="1" i="1" dirty="0" smtClean="0">
                    <a:ea typeface="Calibri"/>
                    <a:cs typeface="Times New Roman"/>
                  </a:rPr>
                  <a:t>     </a:t>
                </a:r>
                <a:r>
                  <a:rPr lang="uk-UA" sz="2800" b="1" i="1" dirty="0">
                    <a:ea typeface="Calibri"/>
                    <a:cs typeface="Times New Roman"/>
                  </a:rPr>
                  <a:t>х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𝒃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800" b="1" dirty="0">
                    <a:ea typeface="Times New Roman"/>
                    <a:cs typeface="Times New Roman"/>
                  </a:rPr>
                  <a:t>     </a:t>
                </a:r>
                <a:r>
                  <a:rPr lang="uk-UA" sz="2800" b="1" dirty="0" smtClean="0">
                    <a:ea typeface="Times New Roman"/>
                    <a:cs typeface="Times New Roman"/>
                  </a:rPr>
                  <a:t> </a:t>
                </a:r>
                <a:r>
                  <a:rPr lang="uk-UA" sz="2800" b="1" dirty="0">
                    <a:ea typeface="Times New Roman"/>
                    <a:cs typeface="Times New Roman"/>
                  </a:rPr>
                  <a:t>- </a:t>
                </a:r>
                <a:r>
                  <a:rPr lang="uk-UA" sz="2800" b="1" dirty="0" smtClean="0">
                    <a:ea typeface="Times New Roman"/>
                    <a:cs typeface="Times New Roman"/>
                  </a:rPr>
                  <a:t>два    корені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16" r="-8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0968"/>
            <a:ext cx="244827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500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581128"/>
            <a:ext cx="6781800" cy="16002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9х</a:t>
            </a:r>
            <a:r>
              <a:rPr lang="uk-UA" sz="4400" b="1" i="1" baseline="30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4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– 16 = 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0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</a:t>
            </a:r>
            <a:r>
              <a:rPr lang="ru-RU" sz="4400" b="1" i="1" dirty="0">
                <a:solidFill>
                  <a:srgbClr val="002060"/>
                </a:solidFill>
                <a:latin typeface="Times New Roman"/>
                <a:ea typeface="Calibri"/>
              </a:rPr>
              <a:t>х</a:t>
            </a:r>
            <a:r>
              <a:rPr lang="ru-RU" sz="4400" b="1" i="1" baseline="30000" dirty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ru-RU" sz="4400" b="1" i="1" dirty="0">
                <a:solidFill>
                  <a:srgbClr val="002060"/>
                </a:solidFill>
                <a:latin typeface="Times New Roman"/>
                <a:ea typeface="Calibri"/>
              </a:rPr>
              <a:t> + 25 = 0</a:t>
            </a:r>
            <a:endParaRPr lang="uk-UA" sz="4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27584" y="980728"/>
                <a:ext cx="7543800" cy="3886200"/>
              </a:xfrm>
            </p:spPr>
            <p:txBody>
              <a:bodyPr>
                <a:noAutofit/>
              </a:bodyPr>
              <a:lstStyle/>
              <a:p>
                <a:pPr marL="0" lv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dirty="0" smtClean="0">
                    <a:ea typeface="Calibri"/>
                    <a:cs typeface="Times New Roman"/>
                  </a:rPr>
                  <a:t>Рівняння    </a:t>
                </a:r>
                <a:r>
                  <a:rPr lang="uk-UA" sz="2800" b="1" i="1" dirty="0">
                    <a:ea typeface="Calibri"/>
                    <a:cs typeface="Times New Roman"/>
                  </a:rPr>
                  <a:t>ах</a:t>
                </a:r>
                <a:r>
                  <a:rPr lang="uk-UA" sz="2800" b="1" i="1" baseline="30000" dirty="0">
                    <a:ea typeface="Calibri"/>
                    <a:cs typeface="Times New Roman"/>
                  </a:rPr>
                  <a:t>2</a:t>
                </a:r>
                <a:r>
                  <a:rPr lang="uk-UA" sz="2800" b="1" i="1" dirty="0">
                    <a:ea typeface="Calibri"/>
                    <a:cs typeface="Times New Roman"/>
                  </a:rPr>
                  <a:t> + с = 0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  ах</a:t>
                </a:r>
                <a:r>
                  <a:rPr lang="uk-UA" sz="2800" b="1" i="1" baseline="30000" dirty="0">
                    <a:ea typeface="Calibri"/>
                    <a:cs typeface="Times New Roman"/>
                  </a:rPr>
                  <a:t>2</a:t>
                </a:r>
                <a:r>
                  <a:rPr lang="uk-UA" sz="2800" b="1" i="1" dirty="0">
                    <a:ea typeface="Calibri"/>
                    <a:cs typeface="Times New Roman"/>
                  </a:rPr>
                  <a:t> = - с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18288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800" b="1" i="1" dirty="0">
                    <a:ea typeface="Calibri"/>
                    <a:cs typeface="Times New Roman"/>
                  </a:rPr>
                  <a:t>                 </a:t>
                </a:r>
                <a:r>
                  <a:rPr lang="uk-UA" sz="2800" b="1" i="1" dirty="0" smtClean="0">
                    <a:ea typeface="Calibri"/>
                    <a:cs typeface="Times New Roman"/>
                  </a:rPr>
                  <a:t>   </a:t>
                </a:r>
                <a:r>
                  <a:rPr lang="uk-UA" sz="2800" b="1" i="1" dirty="0">
                    <a:ea typeface="Calibri"/>
                    <a:cs typeface="Times New Roman"/>
                  </a:rPr>
                  <a:t>х</a:t>
                </a:r>
                <a:r>
                  <a:rPr lang="uk-UA" sz="2800" b="1" i="1" baseline="30000" dirty="0">
                    <a:ea typeface="Calibri"/>
                    <a:cs typeface="Times New Roman"/>
                  </a:rPr>
                  <a:t>2</a:t>
                </a:r>
                <a:r>
                  <a:rPr lang="uk-UA" sz="2800" b="1" i="1" dirty="0">
                    <a:ea typeface="Calibri"/>
                    <a:cs typeface="Times New Roman"/>
                  </a:rPr>
                  <a:t>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2800" b="1" dirty="0">
                    <a:ea typeface="Times New Roman"/>
                    <a:cs typeface="Times New Roman"/>
                  </a:rPr>
                  <a:t>при  </a:t>
                </a:r>
                <a:r>
                  <a:rPr lang="uk-UA" sz="2800" b="1" i="1" dirty="0"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𝒂</m:t>
                        </m:r>
                      </m:den>
                    </m:f>
                    <m:r>
                      <a:rPr lang="uk-UA" sz="2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  <m:r>
                      <a:rPr lang="uk-UA" sz="2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</m:oMath>
                </a14:m>
                <a:r>
                  <a:rPr lang="uk-UA" sz="2800" b="1" i="1" dirty="0" smtClean="0">
                    <a:ea typeface="Times New Roman"/>
                    <a:cs typeface="Times New Roman"/>
                  </a:rPr>
                  <a:t>    </a:t>
                </a:r>
                <a:r>
                  <a:rPr lang="uk-UA" sz="2800" b="1" i="1" dirty="0" smtClean="0">
                    <a:ea typeface="Times New Roman"/>
                    <a:cs typeface="Times New Roman"/>
                  </a:rPr>
                  <a:t>    </a:t>
                </a:r>
                <a:r>
                  <a:rPr lang="uk-UA" sz="2800" b="1" i="1" dirty="0">
                    <a:ea typeface="Times New Roman"/>
                    <a:cs typeface="Times New Roman"/>
                  </a:rPr>
                  <a:t>х = √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800" b="1" dirty="0">
                    <a:ea typeface="Calibri"/>
                    <a:cs typeface="Times New Roman"/>
                  </a:rPr>
                  <a:t> </a:t>
                </a:r>
                <a:r>
                  <a:rPr lang="uk-UA" sz="2800" b="1" dirty="0" smtClean="0">
                    <a:ea typeface="Calibri"/>
                    <a:cs typeface="Times New Roman"/>
                  </a:rPr>
                  <a:t>    </a:t>
                </a:r>
                <a:r>
                  <a:rPr lang="uk-UA" sz="2800" b="1" dirty="0">
                    <a:ea typeface="Calibri"/>
                    <a:cs typeface="Times New Roman"/>
                  </a:rPr>
                  <a:t>або  </a:t>
                </a:r>
                <a:r>
                  <a:rPr lang="uk-UA" sz="2800" b="1" dirty="0" smtClean="0">
                    <a:ea typeface="Calibri"/>
                    <a:cs typeface="Times New Roman"/>
                  </a:rPr>
                  <a:t>    </a:t>
                </a:r>
                <a:r>
                  <a:rPr lang="uk-UA" sz="2800" b="1" i="1" dirty="0">
                    <a:ea typeface="Calibri"/>
                    <a:cs typeface="Times New Roman"/>
                  </a:rPr>
                  <a:t>х = -</a:t>
                </a:r>
                <a:r>
                  <a:rPr lang="uk-UA" sz="2800" b="1" dirty="0">
                    <a:ea typeface="Calibri"/>
                    <a:cs typeface="Times New Roman"/>
                  </a:rPr>
                  <a:t> √ </a:t>
                </a:r>
                <a:r>
                  <a:rPr lang="uk-UA" sz="2800" b="1" i="1" dirty="0">
                    <a:ea typeface="Calibri"/>
                    <a:cs typeface="Times New Roman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800" b="1" dirty="0">
                    <a:ea typeface="Calibri"/>
                    <a:cs typeface="Times New Roman"/>
                  </a:rPr>
                  <a:t>       </a:t>
                </a:r>
                <a:r>
                  <a:rPr lang="uk-UA" sz="2800" b="1" dirty="0" smtClean="0">
                    <a:ea typeface="Calibri"/>
                    <a:cs typeface="Times New Roman"/>
                  </a:rPr>
                  <a:t>  -   два </a:t>
                </a:r>
                <a:r>
                  <a:rPr lang="uk-UA" sz="2800" b="1" dirty="0">
                    <a:ea typeface="Calibri"/>
                    <a:cs typeface="Times New Roman"/>
                  </a:rPr>
                  <a:t>корені;     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2800" b="1" dirty="0">
                    <a:ea typeface="Times New Roman"/>
                    <a:cs typeface="Times New Roman"/>
                  </a:rPr>
                  <a:t>при   </a:t>
                </a:r>
                <a14:m>
                  <m:oMath xmlns:m="http://schemas.openxmlformats.org/officeDocument/2006/math">
                    <m:r>
                      <a:rPr lang="uk-UA" sz="2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  <m:f>
                      <m:fPr>
                        <m:ctrlPr>
                          <a:rPr lang="uk-UA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uk-UA" sz="2800" b="1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800" b="1" dirty="0"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&lt;</m:t>
                    </m:r>
                    <m:r>
                      <a:rPr lang="uk-UA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𝟎</m:t>
                    </m:r>
                  </m:oMath>
                </a14:m>
                <a:r>
                  <a:rPr lang="uk-UA" sz="2800" b="1" dirty="0">
                    <a:ea typeface="Times New Roman"/>
                    <a:cs typeface="Times New Roman"/>
                  </a:rPr>
                  <a:t>     - коренів немає.</a:t>
                </a:r>
                <a:endParaRPr lang="uk-UA" sz="2800" b="1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7584" y="980728"/>
                <a:ext cx="7543800" cy="3886200"/>
              </a:xfrm>
              <a:blipFill rotWithShape="1">
                <a:blip r:embed="rId2"/>
                <a:stretch>
                  <a:fillRect l="-1698" t="-5024" b="-627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476672"/>
            <a:ext cx="2250579" cy="234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0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048672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/>
              <a:t>Таблиця</a:t>
            </a:r>
            <a:endParaRPr lang="uk-UA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48192212"/>
                  </p:ext>
                </p:extLst>
              </p:nvPr>
            </p:nvGraphicFramePr>
            <p:xfrm>
              <a:off x="1187623" y="1674780"/>
              <a:ext cx="7128792" cy="38424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376264"/>
                    <a:gridCol w="2376264"/>
                    <a:gridCol w="2376264"/>
                  </a:tblGrid>
                  <a:tr h="9881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Значення коефіцієнтів  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 і с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Рівняння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Корені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6904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=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aх</a:t>
                          </a:r>
                          <a:r>
                            <a:rPr lang="uk-UA" sz="2000" b="1" i="1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 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6512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≠ 0, с 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uk-UA" sz="2000" b="1" i="1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вх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b="1" i="1" baseline="-25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0, х</a:t>
                          </a:r>
                          <a:r>
                            <a:rPr lang="uk-UA" sz="2000" b="1" i="1" baseline="-25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75567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= 0, 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&lt;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Коренів немає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756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= 0,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b="1" i="1" baseline="-25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√</a:t>
                          </a:r>
                          <a14:m>
                            <m:oMath xmlns:m="http://schemas.openxmlformats.org/officeDocument/2006/math">
                              <m:r>
                                <a:rPr lang="uk-UA" sz="2000" b="1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-</m:t>
                              </m:r>
                              <m:f>
                                <m:fPr>
                                  <m:ctrlPr>
                                    <a:rPr lang="uk-UA" sz="2000" b="1" i="1">
                                      <a:effectLst/>
                                      <a:latin typeface="+mn-lt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,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b="1" i="1" baseline="-25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</a:t>
                          </a:r>
                          <a:r>
                            <a:rPr lang="uk-UA" sz="2000" b="1" i="1" baseline="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baseline="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-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√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uk-UA" sz="20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48192212"/>
                  </p:ext>
                </p:extLst>
              </p:nvPr>
            </p:nvGraphicFramePr>
            <p:xfrm>
              <a:off x="1187623" y="1674780"/>
              <a:ext cx="7128792" cy="38424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376264"/>
                    <a:gridCol w="2376264"/>
                    <a:gridCol w="2376264"/>
                  </a:tblGrid>
                  <a:tr h="9881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Значення коефіцієнтів  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 і с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Рівняння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Корені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6904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=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aх</a:t>
                          </a:r>
                          <a:r>
                            <a:rPr lang="uk-UA" sz="2000" b="1" i="1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 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6512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 ≠ 0, с 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uk-UA" sz="2000" b="1" i="1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вх</a:t>
                          </a:r>
                          <a:r>
                            <a:rPr lang="uk-UA" sz="2000" b="1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0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000" t="-266355" r="-256" b="-232710"/>
                          </a:stretch>
                        </a:blipFill>
                      </a:tcPr>
                    </a:tc>
                  </a:tr>
                  <a:tr h="755679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6" t="-316129" r="-200000" b="-100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Коренів немає</a:t>
                          </a:r>
                          <a:endParaRPr lang="uk-UA" sz="20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756956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6" t="-416129" r="-200000" b="-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ах</a:t>
                          </a:r>
                          <a:r>
                            <a:rPr lang="uk-UA" sz="2000" b="1" i="1" baseline="300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с = 0</a:t>
                          </a:r>
                          <a:endParaRPr lang="uk-UA" sz="2000" b="1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000" t="-416129" r="-256" b="-80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657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6637784" cy="1368152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Дякую за увагу</a:t>
            </a:r>
            <a:endParaRPr lang="uk-UA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861048"/>
            <a:ext cx="7543800" cy="388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dirty="0" smtClean="0"/>
              <a:t>  </a:t>
            </a:r>
            <a:endParaRPr lang="uk-UA" sz="7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239" y="2276873"/>
            <a:ext cx="352839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4910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219</TotalTime>
  <Words>383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NewsPrint</vt:lpstr>
      <vt:lpstr>Квадратні рівняння</vt:lpstr>
      <vt:lpstr>5х2 – 10х + 25 = 0 </vt:lpstr>
      <vt:lpstr>Наприклад:  Рівняння  2х2 + 3х – 7 = 0  має такі     коефіцієнти: а = 2, в = 3, с = - 7. </vt:lpstr>
      <vt:lpstr>Презентация PowerPoint</vt:lpstr>
      <vt:lpstr>15х2 = 0     8,3х2 = 0</vt:lpstr>
      <vt:lpstr>   х2 + 5х = 0                            3х2 – 24х = 0</vt:lpstr>
      <vt:lpstr>9х2 – 16 = 0     х2 + 25 = 0</vt:lpstr>
      <vt:lpstr>Таблиця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Квадратні рівняння</dc:title>
  <dc:creator>Tatyana</dc:creator>
  <cp:lastModifiedBy>Пользователь Windows</cp:lastModifiedBy>
  <cp:revision>26</cp:revision>
  <dcterms:created xsi:type="dcterms:W3CDTF">2018-01-30T19:47:40Z</dcterms:created>
  <dcterms:modified xsi:type="dcterms:W3CDTF">2018-02-24T19:06:20Z</dcterms:modified>
</cp:coreProperties>
</file>