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9" r:id="rId2"/>
    <p:sldId id="268" r:id="rId3"/>
    <p:sldId id="258" r:id="rId4"/>
    <p:sldId id="259" r:id="rId5"/>
    <p:sldId id="260" r:id="rId6"/>
    <p:sldId id="261" r:id="rId7"/>
    <p:sldId id="262" r:id="rId8"/>
    <p:sldId id="256" r:id="rId9"/>
    <p:sldId id="257" r:id="rId10"/>
    <p:sldId id="263" r:id="rId11"/>
    <p:sldId id="267" r:id="rId12"/>
    <p:sldId id="264" r:id="rId13"/>
    <p:sldId id="266" r:id="rId14"/>
    <p:sldId id="265" r:id="rId15"/>
    <p:sldId id="270" r:id="rId16"/>
    <p:sldId id="271" r:id="rId1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FF99"/>
    <a:srgbClr val="CCFF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94717" autoAdjust="0"/>
  </p:normalViewPr>
  <p:slideViewPr>
    <p:cSldViewPr>
      <p:cViewPr varScale="1">
        <p:scale>
          <a:sx n="86" d="100"/>
          <a:sy n="86" d="100"/>
        </p:scale>
        <p:origin x="-72" y="-312"/>
      </p:cViewPr>
      <p:guideLst>
        <p:guide orient="horz" pos="2160"/>
        <p:guide pos="2880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89ECEC-7C15-4764-A5E9-C23E4F6EAAF1}" type="datetimeFigureOut">
              <a:rPr lang="uk-UA" smtClean="0"/>
              <a:pPr/>
              <a:t>26.02.2018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D750CE-430A-49F1-AD3A-0FB15F774705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750CE-430A-49F1-AD3A-0FB15F774705}" type="slidenum">
              <a:rPr lang="uk-UA" smtClean="0"/>
              <a:pPr/>
              <a:t>14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48A-1419-4DFB-8EA5-50B90854E795}" type="datetimeFigureOut">
              <a:rPr lang="uk-UA" smtClean="0"/>
              <a:pPr/>
              <a:t>26.02.2018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DC5CA-FD32-4357-AC9D-691FB20A972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48A-1419-4DFB-8EA5-50B90854E795}" type="datetimeFigureOut">
              <a:rPr lang="uk-UA" smtClean="0"/>
              <a:pPr/>
              <a:t>26.02.2018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DC5CA-FD32-4357-AC9D-691FB20A972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48A-1419-4DFB-8EA5-50B90854E795}" type="datetimeFigureOut">
              <a:rPr lang="uk-UA" smtClean="0"/>
              <a:pPr/>
              <a:t>26.02.2018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DC5CA-FD32-4357-AC9D-691FB20A972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48A-1419-4DFB-8EA5-50B90854E795}" type="datetimeFigureOut">
              <a:rPr lang="uk-UA" smtClean="0"/>
              <a:pPr/>
              <a:t>26.02.2018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DC5CA-FD32-4357-AC9D-691FB20A972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48A-1419-4DFB-8EA5-50B90854E795}" type="datetimeFigureOut">
              <a:rPr lang="uk-UA" smtClean="0"/>
              <a:pPr/>
              <a:t>26.02.2018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DC5CA-FD32-4357-AC9D-691FB20A972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48A-1419-4DFB-8EA5-50B90854E795}" type="datetimeFigureOut">
              <a:rPr lang="uk-UA" smtClean="0"/>
              <a:pPr/>
              <a:t>26.02.2018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DC5CA-FD32-4357-AC9D-691FB20A972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48A-1419-4DFB-8EA5-50B90854E795}" type="datetimeFigureOut">
              <a:rPr lang="uk-UA" smtClean="0"/>
              <a:pPr/>
              <a:t>26.02.2018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DC5CA-FD32-4357-AC9D-691FB20A972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48A-1419-4DFB-8EA5-50B90854E795}" type="datetimeFigureOut">
              <a:rPr lang="uk-UA" smtClean="0"/>
              <a:pPr/>
              <a:t>26.02.2018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DC5CA-FD32-4357-AC9D-691FB20A972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48A-1419-4DFB-8EA5-50B90854E795}" type="datetimeFigureOut">
              <a:rPr lang="uk-UA" smtClean="0"/>
              <a:pPr/>
              <a:t>26.02.2018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DC5CA-FD32-4357-AC9D-691FB20A972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48A-1419-4DFB-8EA5-50B90854E795}" type="datetimeFigureOut">
              <a:rPr lang="uk-UA" smtClean="0"/>
              <a:pPr/>
              <a:t>26.02.2018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DC5CA-FD32-4357-AC9D-691FB20A972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48A-1419-4DFB-8EA5-50B90854E795}" type="datetimeFigureOut">
              <a:rPr lang="uk-UA" smtClean="0"/>
              <a:pPr/>
              <a:t>26.02.2018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DC5CA-FD32-4357-AC9D-691FB20A972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1948A-1419-4DFB-8EA5-50B90854E795}" type="datetimeFigureOut">
              <a:rPr lang="uk-UA" smtClean="0"/>
              <a:pPr/>
              <a:t>26.02.2018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DC5CA-FD32-4357-AC9D-691FB20A9726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zo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F:\&#1042;&#1110;&#1076;&#1082;&#1088;&#1080;&#1090;&#1080;&#1081;%20&#1091;&#1088;&#1086;&#1082;%20&#1089;&#1083;&#1072;&#1081;&#1076;&#1080;\Clip_22-&#1044;&#1099;&#1096;&#1080;&#1090;&#1077;!%20&#1053;&#1077;%20&#1076;&#1099;&#1096;&#1080;&#1090;&#1077;!%5b(000161)14-43-53%5d.AVI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lip_22-Дышите! Не дышите![(000161)14-43-53]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FF99"/>
            </a:gs>
            <a:gs pos="7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Mosijchyk\Desktop\Маша\10819_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567954"/>
            <a:ext cx="7804150" cy="438943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3568" y="188640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smtClean="0">
                <a:solidFill>
                  <a:srgbClr val="000099"/>
                </a:solidFill>
                <a:latin typeface="Baskerville Win95BT" pitchFamily="18" charset="0"/>
              </a:rPr>
              <a:t>Рух  річкою</a:t>
            </a:r>
            <a:endParaRPr lang="uk-UA" sz="4000" b="1" dirty="0">
              <a:solidFill>
                <a:srgbClr val="000099"/>
              </a:solidFill>
              <a:latin typeface="Baskerville Win95BT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1340768"/>
            <a:ext cx="24525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Comic Sans MS" pitchFamily="66" charset="0"/>
              </a:rPr>
              <a:t>Власна швидкість човна</a:t>
            </a:r>
            <a:endParaRPr lang="uk-UA" sz="2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744" y="836712"/>
            <a:ext cx="24525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Comic Sans MS" pitchFamily="66" charset="0"/>
              </a:rPr>
              <a:t>Швидкість течії річки</a:t>
            </a:r>
            <a:endParaRPr lang="uk-UA" sz="2400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72200" y="941819"/>
            <a:ext cx="2627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Comic Sans MS" pitchFamily="66" charset="0"/>
              </a:rPr>
              <a:t>Швидкість човна</a:t>
            </a:r>
          </a:p>
          <a:p>
            <a:pPr algn="ctr"/>
            <a:r>
              <a:rPr lang="uk-UA" sz="2400" dirty="0" smtClean="0">
                <a:latin typeface="Comic Sans MS" pitchFamily="66" charset="0"/>
              </a:rPr>
              <a:t> за течією</a:t>
            </a:r>
            <a:endParaRPr lang="uk-UA" sz="24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39952" y="1661899"/>
            <a:ext cx="28029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Comic Sans MS" pitchFamily="66" charset="0"/>
              </a:rPr>
              <a:t>Швидкість човна проти течії</a:t>
            </a:r>
            <a:endParaRPr lang="uk-UA" sz="24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71800" y="2319263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  <a:latin typeface="Baskerville Win95BT" pitchFamily="18" charset="0"/>
              </a:rPr>
              <a:t>за теч.</a:t>
            </a:r>
            <a:endParaRPr lang="uk-UA" sz="2400" b="1" dirty="0">
              <a:solidFill>
                <a:srgbClr val="FF0000"/>
              </a:solidFill>
              <a:latin typeface="Baskerville Win95BT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76056" y="2348880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  <a:latin typeface="Baskerville Win95BT" pitchFamily="18" charset="0"/>
              </a:rPr>
              <a:t>власна</a:t>
            </a:r>
            <a:endParaRPr lang="uk-UA" sz="2400" b="1" dirty="0">
              <a:solidFill>
                <a:srgbClr val="FF0000"/>
              </a:solidFill>
              <a:latin typeface="Baskerville Win95BT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76256" y="2348880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  <a:latin typeface="Baskerville Win95BT" pitchFamily="18" charset="0"/>
              </a:rPr>
              <a:t>теч.</a:t>
            </a:r>
            <a:endParaRPr lang="uk-UA" sz="2400" b="1" dirty="0">
              <a:solidFill>
                <a:srgbClr val="FF0000"/>
              </a:solidFill>
              <a:latin typeface="Baskerville Win95BT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048" y="3328117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  <a:latin typeface="Baskerville Win95BT" pitchFamily="18" charset="0"/>
              </a:rPr>
              <a:t>теч.</a:t>
            </a:r>
            <a:endParaRPr lang="uk-UA" sz="2400" b="1" dirty="0">
              <a:solidFill>
                <a:srgbClr val="FF0000"/>
              </a:solidFill>
              <a:latin typeface="Baskerville Win95BT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5856" y="3327375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  <a:latin typeface="Baskerville Win95BT" pitchFamily="18" charset="0"/>
              </a:rPr>
              <a:t>власна</a:t>
            </a:r>
            <a:endParaRPr lang="uk-UA" sz="2400" b="1" dirty="0">
              <a:solidFill>
                <a:srgbClr val="FF0000"/>
              </a:solidFill>
              <a:latin typeface="Baskerville Win95BT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3327375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  <a:latin typeface="Baskerville Win95BT" pitchFamily="18" charset="0"/>
              </a:rPr>
              <a:t>проти теч.</a:t>
            </a:r>
            <a:endParaRPr lang="uk-UA" sz="2400" b="1" dirty="0">
              <a:solidFill>
                <a:srgbClr val="FF0000"/>
              </a:solidFill>
              <a:latin typeface="Baskerville Win95BT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3648" y="4829090"/>
            <a:ext cx="1872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Baskerville Win95BT" pitchFamily="18" charset="0"/>
              </a:rPr>
              <a:t>власна</a:t>
            </a:r>
          </a:p>
          <a:p>
            <a:endParaRPr lang="uk-UA" sz="2000" b="1" dirty="0">
              <a:latin typeface="Baskerville Win95BT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4288" y="4797152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Baskerville Win95BT" pitchFamily="18" charset="0"/>
              </a:rPr>
              <a:t>власна</a:t>
            </a:r>
            <a:endParaRPr lang="uk-UA" sz="2000" b="1" dirty="0">
              <a:latin typeface="Baskerville Win95BT" pitchFamily="18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Users\Mosijchyk\Desktop\Маша\1379677393_7-klass.jpg"/>
          <p:cNvPicPr>
            <a:picLocks noChangeAspect="1" noChangeArrowheads="1"/>
          </p:cNvPicPr>
          <p:nvPr/>
        </p:nvPicPr>
        <p:blipFill>
          <a:blip r:embed="rId2" cstate="print"/>
          <a:srcRect l="15190" r="24003"/>
          <a:stretch>
            <a:fillRect/>
          </a:stretch>
        </p:blipFill>
        <p:spPr bwMode="auto">
          <a:xfrm>
            <a:off x="6407696" y="4345505"/>
            <a:ext cx="2736304" cy="2512495"/>
          </a:xfrm>
          <a:prstGeom prst="rect">
            <a:avLst/>
          </a:prstGeom>
          <a:noFill/>
        </p:spPr>
      </p:pic>
      <p:pic>
        <p:nvPicPr>
          <p:cNvPr id="7170" name="Picture 2" descr="C:\Users\Mosijchyk\Desktop\Маша\unna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293096"/>
            <a:ext cx="2667000" cy="2124075"/>
          </a:xfrm>
          <a:prstGeom prst="rect">
            <a:avLst/>
          </a:prstGeom>
          <a:noFill/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43608" y="1556792"/>
          <a:ext cx="6720408" cy="2680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010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801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8010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8010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700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latin typeface="Comic Sans MS" pitchFamily="66" charset="0"/>
                        </a:rPr>
                        <a:t>V </a:t>
                      </a:r>
                      <a:r>
                        <a:rPr lang="uk-UA" b="1" dirty="0" smtClean="0">
                          <a:latin typeface="Comic Sans MS" pitchFamily="66" charset="0"/>
                        </a:rPr>
                        <a:t>власна</a:t>
                      </a:r>
                      <a:endParaRPr lang="uk-UA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6">
                            <a:lumMod val="20000"/>
                            <a:lumOff val="80000"/>
                          </a:schemeClr>
                        </a:gs>
                        <a:gs pos="50000">
                          <a:schemeClr val="accent5">
                            <a:lumMod val="20000"/>
                            <a:lumOff val="80000"/>
                          </a:schemeClr>
                        </a:gs>
                        <a:gs pos="100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smtClean="0">
                          <a:latin typeface="Comic Sans MS" pitchFamily="66" charset="0"/>
                        </a:rPr>
                        <a:t>V </a:t>
                      </a:r>
                      <a:r>
                        <a:rPr lang="uk-UA" b="1" smtClean="0">
                          <a:latin typeface="Comic Sans MS" pitchFamily="66" charset="0"/>
                        </a:rPr>
                        <a:t>течії</a:t>
                      </a:r>
                      <a:endParaRPr lang="uk-UA" b="1" dirty="0" smtClean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6">
                            <a:lumMod val="20000"/>
                            <a:lumOff val="80000"/>
                          </a:schemeClr>
                        </a:gs>
                        <a:gs pos="50000">
                          <a:schemeClr val="accent5">
                            <a:lumMod val="20000"/>
                            <a:lumOff val="80000"/>
                          </a:schemeClr>
                        </a:gs>
                        <a:gs pos="100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latin typeface="Comic Sans MS" pitchFamily="66" charset="0"/>
                        </a:rPr>
                        <a:t>V </a:t>
                      </a:r>
                      <a:r>
                        <a:rPr lang="uk-UA" b="1" smtClean="0">
                          <a:latin typeface="Comic Sans MS" pitchFamily="66" charset="0"/>
                        </a:rPr>
                        <a:t>пр. течії</a:t>
                      </a:r>
                      <a:endParaRPr lang="uk-UA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6">
                            <a:lumMod val="20000"/>
                            <a:lumOff val="80000"/>
                          </a:schemeClr>
                        </a:gs>
                        <a:gs pos="50000">
                          <a:schemeClr val="accent5">
                            <a:lumMod val="20000"/>
                            <a:lumOff val="80000"/>
                          </a:schemeClr>
                        </a:gs>
                        <a:gs pos="100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V</a:t>
                      </a:r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за течією</a:t>
                      </a:r>
                      <a:endParaRPr lang="uk-UA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6">
                            <a:lumMod val="20000"/>
                            <a:lumOff val="80000"/>
                          </a:schemeClr>
                        </a:gs>
                        <a:gs pos="50000">
                          <a:schemeClr val="accent5">
                            <a:lumMod val="20000"/>
                            <a:lumOff val="80000"/>
                          </a:schemeClr>
                        </a:gs>
                        <a:gs pos="100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70018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Comic Sans MS" pitchFamily="66" charset="0"/>
                        </a:rPr>
                        <a:t>30 км/</a:t>
                      </a:r>
                      <a:r>
                        <a:rPr lang="uk-UA" b="1" dirty="0" err="1" smtClean="0">
                          <a:latin typeface="Comic Sans MS" pitchFamily="66" charset="0"/>
                        </a:rPr>
                        <a:t>год</a:t>
                      </a:r>
                      <a:endParaRPr lang="uk-UA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6">
                            <a:lumMod val="20000"/>
                            <a:lumOff val="80000"/>
                          </a:schemeClr>
                        </a:gs>
                        <a:gs pos="50000">
                          <a:schemeClr val="accent5">
                            <a:lumMod val="20000"/>
                            <a:lumOff val="80000"/>
                          </a:schemeClr>
                        </a:gs>
                        <a:gs pos="100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Comic Sans MS" pitchFamily="66" charset="0"/>
                        </a:rPr>
                        <a:t>5 км/</a:t>
                      </a:r>
                      <a:r>
                        <a:rPr lang="uk-UA" b="1" dirty="0" err="1" smtClean="0">
                          <a:latin typeface="Comic Sans MS" pitchFamily="66" charset="0"/>
                        </a:rPr>
                        <a:t>год</a:t>
                      </a:r>
                      <a:endParaRPr lang="uk-UA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6">
                            <a:lumMod val="20000"/>
                            <a:lumOff val="80000"/>
                          </a:schemeClr>
                        </a:gs>
                        <a:gs pos="50000">
                          <a:schemeClr val="accent5">
                            <a:lumMod val="20000"/>
                            <a:lumOff val="80000"/>
                          </a:schemeClr>
                        </a:gs>
                        <a:gs pos="100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6">
                            <a:lumMod val="20000"/>
                            <a:lumOff val="80000"/>
                          </a:schemeClr>
                        </a:gs>
                        <a:gs pos="50000">
                          <a:schemeClr val="accent5">
                            <a:lumMod val="20000"/>
                            <a:lumOff val="80000"/>
                          </a:schemeClr>
                        </a:gs>
                        <a:gs pos="100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b="1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6">
                            <a:lumMod val="20000"/>
                            <a:lumOff val="80000"/>
                          </a:schemeClr>
                        </a:gs>
                        <a:gs pos="50000">
                          <a:schemeClr val="accent5">
                            <a:lumMod val="20000"/>
                            <a:lumOff val="80000"/>
                          </a:schemeClr>
                        </a:gs>
                        <a:gs pos="100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70018">
                <a:tc>
                  <a:txBody>
                    <a:bodyPr/>
                    <a:lstStyle/>
                    <a:p>
                      <a:pPr algn="ctr"/>
                      <a:endParaRPr lang="uk-UA" b="1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6">
                            <a:lumMod val="20000"/>
                            <a:lumOff val="80000"/>
                          </a:schemeClr>
                        </a:gs>
                        <a:gs pos="50000">
                          <a:schemeClr val="accent5">
                            <a:lumMod val="20000"/>
                            <a:lumOff val="80000"/>
                          </a:schemeClr>
                        </a:gs>
                        <a:gs pos="100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3 км/</a:t>
                      </a:r>
                      <a:r>
                        <a:rPr lang="uk-UA" b="1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год</a:t>
                      </a:r>
                      <a:endParaRPr lang="uk-UA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6">
                            <a:lumMod val="20000"/>
                            <a:lumOff val="80000"/>
                          </a:schemeClr>
                        </a:gs>
                        <a:gs pos="50000">
                          <a:schemeClr val="accent5">
                            <a:lumMod val="20000"/>
                            <a:lumOff val="80000"/>
                          </a:schemeClr>
                        </a:gs>
                        <a:gs pos="100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6">
                            <a:lumMod val="20000"/>
                            <a:lumOff val="80000"/>
                          </a:schemeClr>
                        </a:gs>
                        <a:gs pos="50000">
                          <a:schemeClr val="accent5">
                            <a:lumMod val="20000"/>
                            <a:lumOff val="80000"/>
                          </a:schemeClr>
                        </a:gs>
                        <a:gs pos="100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Comic Sans MS" pitchFamily="66" charset="0"/>
                        </a:rPr>
                        <a:t>29 км/</a:t>
                      </a:r>
                      <a:r>
                        <a:rPr lang="uk-UA" b="1" dirty="0" err="1" smtClean="0">
                          <a:latin typeface="Comic Sans MS" pitchFamily="66" charset="0"/>
                        </a:rPr>
                        <a:t>год</a:t>
                      </a:r>
                      <a:endParaRPr lang="uk-UA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6">
                            <a:lumMod val="20000"/>
                            <a:lumOff val="80000"/>
                          </a:schemeClr>
                        </a:gs>
                        <a:gs pos="50000">
                          <a:schemeClr val="accent5">
                            <a:lumMod val="20000"/>
                            <a:lumOff val="80000"/>
                          </a:schemeClr>
                        </a:gs>
                        <a:gs pos="100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70018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Comic Sans MS" pitchFamily="66" charset="0"/>
                        </a:rPr>
                        <a:t>25 км/</a:t>
                      </a:r>
                      <a:r>
                        <a:rPr lang="uk-UA" b="1" dirty="0" err="1" smtClean="0">
                          <a:latin typeface="Comic Sans MS" pitchFamily="66" charset="0"/>
                        </a:rPr>
                        <a:t>год</a:t>
                      </a:r>
                      <a:endParaRPr lang="uk-UA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6">
                            <a:lumMod val="20000"/>
                            <a:lumOff val="80000"/>
                          </a:schemeClr>
                        </a:gs>
                        <a:gs pos="50000">
                          <a:schemeClr val="accent5">
                            <a:lumMod val="20000"/>
                            <a:lumOff val="80000"/>
                          </a:schemeClr>
                        </a:gs>
                        <a:gs pos="100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6">
                            <a:lumMod val="20000"/>
                            <a:lumOff val="80000"/>
                          </a:schemeClr>
                        </a:gs>
                        <a:gs pos="50000">
                          <a:schemeClr val="accent5">
                            <a:lumMod val="20000"/>
                            <a:lumOff val="80000"/>
                          </a:schemeClr>
                        </a:gs>
                        <a:gs pos="100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Comic Sans MS" pitchFamily="66" charset="0"/>
                        </a:rPr>
                        <a:t>23</a:t>
                      </a:r>
                      <a:r>
                        <a:rPr lang="uk-UA" b="1" baseline="0" dirty="0" smtClean="0">
                          <a:latin typeface="Comic Sans MS" pitchFamily="66" charset="0"/>
                        </a:rPr>
                        <a:t> км/</a:t>
                      </a:r>
                      <a:r>
                        <a:rPr lang="uk-UA" b="1" baseline="0" dirty="0" err="1" smtClean="0">
                          <a:latin typeface="Comic Sans MS" pitchFamily="66" charset="0"/>
                        </a:rPr>
                        <a:t>год</a:t>
                      </a:r>
                      <a:endParaRPr lang="uk-UA" b="1" dirty="0" smtClean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6">
                            <a:lumMod val="20000"/>
                            <a:lumOff val="80000"/>
                          </a:schemeClr>
                        </a:gs>
                        <a:gs pos="50000">
                          <a:schemeClr val="accent5">
                            <a:lumMod val="20000"/>
                            <a:lumOff val="80000"/>
                          </a:schemeClr>
                        </a:gs>
                        <a:gs pos="100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6">
                            <a:lumMod val="20000"/>
                            <a:lumOff val="80000"/>
                          </a:schemeClr>
                        </a:gs>
                        <a:gs pos="50000">
                          <a:schemeClr val="accent5">
                            <a:lumMod val="20000"/>
                            <a:lumOff val="80000"/>
                          </a:schemeClr>
                        </a:gs>
                        <a:gs pos="100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3059832" y="5085184"/>
            <a:ext cx="1512168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Стрелка вправо 5"/>
          <p:cNvSpPr/>
          <p:nvPr/>
        </p:nvSpPr>
        <p:spPr>
          <a:xfrm rot="10800000">
            <a:off x="4499992" y="548680"/>
            <a:ext cx="1512168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TextBox 7"/>
          <p:cNvSpPr txBox="1"/>
          <p:nvPr/>
        </p:nvSpPr>
        <p:spPr>
          <a:xfrm>
            <a:off x="4607625" y="2384505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25 км/</a:t>
            </a:r>
            <a:r>
              <a:rPr lang="uk-UA" b="1" dirty="0" err="1" smtClean="0"/>
              <a:t>год</a:t>
            </a:r>
            <a:endParaRPr lang="uk-UA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276442" y="2360755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/>
              <a:t>3</a:t>
            </a:r>
            <a:r>
              <a:rPr lang="uk-UA" b="1" dirty="0" smtClean="0"/>
              <a:t>5 км/</a:t>
            </a:r>
            <a:r>
              <a:rPr lang="uk-UA" b="1" dirty="0" err="1" smtClean="0"/>
              <a:t>год</a:t>
            </a:r>
            <a:endParaRPr lang="uk-UA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187624" y="3068960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26 км/</a:t>
            </a:r>
            <a:r>
              <a:rPr lang="uk-UA" b="1" dirty="0" err="1" smtClean="0"/>
              <a:t>год</a:t>
            </a:r>
            <a:endParaRPr lang="uk-UA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0" y="3068960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23 км/</a:t>
            </a:r>
            <a:r>
              <a:rPr lang="uk-UA" b="1" dirty="0" err="1" smtClean="0"/>
              <a:t>год</a:t>
            </a:r>
            <a:endParaRPr lang="uk-UA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915816" y="371703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    2 км/</a:t>
            </a:r>
            <a:r>
              <a:rPr lang="uk-UA" b="1" dirty="0" err="1" smtClean="0"/>
              <a:t>год</a:t>
            </a:r>
            <a:endParaRPr lang="uk-UA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228184" y="371703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    27 км/</a:t>
            </a:r>
            <a:r>
              <a:rPr lang="uk-UA" b="1" dirty="0" err="1" smtClean="0"/>
              <a:t>год</a:t>
            </a:r>
            <a:endParaRPr lang="uk-UA" b="1" dirty="0"/>
          </a:p>
        </p:txBody>
      </p:sp>
      <p:pic>
        <p:nvPicPr>
          <p:cNvPr id="7171" name="Picture 3" descr="C:\Users\Mosijchyk\Desktop\Маша\indigo-korablik-big-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0"/>
            <a:ext cx="3076575" cy="14954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1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0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3" dur="5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4" dur="5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5" dur="5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40"/>
                            </p:stCondLst>
                            <p:childTnLst>
                              <p:par>
                                <p:cTn id="8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640"/>
                            </p:stCondLst>
                            <p:childTnLst>
                              <p:par>
                                <p:cTn id="8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127646"/>
            <a:ext cx="76328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  <a:latin typeface="Baskerville Win95BT" pitchFamily="18" charset="0"/>
              </a:rPr>
              <a:t>Визначте, яку швидкість отримаєте,</a:t>
            </a:r>
          </a:p>
          <a:p>
            <a:pPr algn="ctr"/>
            <a:r>
              <a:rPr lang="uk-UA" sz="3200" b="1" dirty="0" smtClean="0">
                <a:solidFill>
                  <a:srgbClr val="FFFF00"/>
                </a:solidFill>
                <a:latin typeface="Baskerville Win95BT" pitchFamily="18" charset="0"/>
              </a:rPr>
              <a:t> якщо виконати такі дії?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35896" y="2420888"/>
            <a:ext cx="35283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V</a:t>
            </a:r>
            <a:r>
              <a:rPr lang="uk-UA" sz="2000" dirty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uk-UA" sz="2000" dirty="0" err="1" smtClean="0">
                <a:solidFill>
                  <a:srgbClr val="FFFF00"/>
                </a:solidFill>
                <a:latin typeface="Comic Sans MS" pitchFamily="66" charset="0"/>
              </a:rPr>
              <a:t>вл</a:t>
            </a:r>
            <a:r>
              <a:rPr lang="uk-UA" sz="2000" dirty="0" smtClean="0">
                <a:solidFill>
                  <a:srgbClr val="FFFF00"/>
                </a:solidFill>
                <a:latin typeface="Comic Sans MS" pitchFamily="66" charset="0"/>
              </a:rPr>
              <a:t>. + </a:t>
            </a:r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V</a:t>
            </a:r>
            <a:r>
              <a:rPr lang="uk-UA" sz="2000" dirty="0" smtClean="0">
                <a:solidFill>
                  <a:srgbClr val="FFFF00"/>
                </a:solidFill>
                <a:latin typeface="Comic Sans MS" pitchFamily="66" charset="0"/>
              </a:rPr>
              <a:t> теч.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V</a:t>
            </a:r>
            <a:r>
              <a:rPr lang="uk-UA" sz="2000" dirty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uk-UA" sz="2000" dirty="0" err="1" smtClean="0">
                <a:solidFill>
                  <a:srgbClr val="FFFF00"/>
                </a:solidFill>
                <a:latin typeface="Comic Sans MS" pitchFamily="66" charset="0"/>
              </a:rPr>
              <a:t>вл</a:t>
            </a:r>
            <a:r>
              <a:rPr lang="uk-UA" sz="2000" dirty="0" smtClean="0">
                <a:solidFill>
                  <a:srgbClr val="FFFF00"/>
                </a:solidFill>
                <a:latin typeface="Comic Sans MS" pitchFamily="66" charset="0"/>
              </a:rPr>
              <a:t>. – </a:t>
            </a:r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V</a:t>
            </a:r>
            <a:r>
              <a:rPr lang="uk-UA" sz="2000" dirty="0" smtClean="0">
                <a:solidFill>
                  <a:srgbClr val="FFFF00"/>
                </a:solidFill>
                <a:latin typeface="Comic Sans MS" pitchFamily="66" charset="0"/>
              </a:rPr>
              <a:t> теч.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V</a:t>
            </a:r>
            <a:r>
              <a:rPr lang="uk-UA" sz="2000" dirty="0" smtClean="0">
                <a:solidFill>
                  <a:srgbClr val="FFFF00"/>
                </a:solidFill>
                <a:latin typeface="Comic Sans MS" pitchFamily="66" charset="0"/>
              </a:rPr>
              <a:t> за. теч. – </a:t>
            </a:r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V</a:t>
            </a:r>
            <a:r>
              <a:rPr lang="uk-UA" sz="2000" dirty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uk-UA" sz="2000" dirty="0" err="1" smtClean="0">
                <a:solidFill>
                  <a:srgbClr val="FFFF00"/>
                </a:solidFill>
                <a:latin typeface="Comic Sans MS" pitchFamily="66" charset="0"/>
              </a:rPr>
              <a:t>вл</a:t>
            </a:r>
            <a:r>
              <a:rPr lang="uk-UA" sz="2000" dirty="0" smtClean="0">
                <a:solidFill>
                  <a:srgbClr val="FFFF00"/>
                </a:solidFill>
                <a:latin typeface="Comic Sans MS" pitchFamily="66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V</a:t>
            </a:r>
            <a:r>
              <a:rPr lang="uk-UA" sz="2000" dirty="0" smtClean="0">
                <a:solidFill>
                  <a:srgbClr val="FFFF00"/>
                </a:solidFill>
                <a:latin typeface="Comic Sans MS" pitchFamily="66" charset="0"/>
              </a:rPr>
              <a:t> пр. теч + </a:t>
            </a:r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V</a:t>
            </a:r>
            <a:r>
              <a:rPr lang="uk-UA" sz="2000" dirty="0" smtClean="0">
                <a:solidFill>
                  <a:srgbClr val="FFFF00"/>
                </a:solidFill>
                <a:latin typeface="Comic Sans MS" pitchFamily="66" charset="0"/>
              </a:rPr>
              <a:t> теч.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V</a:t>
            </a:r>
            <a:r>
              <a:rPr lang="uk-UA" sz="2000" dirty="0" smtClean="0">
                <a:solidFill>
                  <a:srgbClr val="FFFF00"/>
                </a:solidFill>
                <a:latin typeface="Comic Sans MS" pitchFamily="66" charset="0"/>
              </a:rPr>
              <a:t> за теч. – </a:t>
            </a:r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V</a:t>
            </a:r>
            <a:r>
              <a:rPr lang="uk-UA" sz="2000" dirty="0" smtClean="0">
                <a:solidFill>
                  <a:srgbClr val="FFFF00"/>
                </a:solidFill>
                <a:latin typeface="Comic Sans MS" pitchFamily="66" charset="0"/>
              </a:rPr>
              <a:t> теч.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V</a:t>
            </a:r>
            <a:r>
              <a:rPr lang="uk-UA" sz="2000" dirty="0" smtClean="0">
                <a:solidFill>
                  <a:srgbClr val="FFFF00"/>
                </a:solidFill>
                <a:latin typeface="Comic Sans MS" pitchFamily="66" charset="0"/>
              </a:rPr>
              <a:t> за теч. – 2</a:t>
            </a:r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V</a:t>
            </a:r>
            <a:r>
              <a:rPr lang="uk-UA" sz="2000" dirty="0" smtClean="0">
                <a:solidFill>
                  <a:srgbClr val="FFFF00"/>
                </a:solidFill>
                <a:latin typeface="Comic Sans MS" pitchFamily="66" charset="0"/>
              </a:rPr>
              <a:t> теч.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000" dirty="0" smtClean="0">
                <a:solidFill>
                  <a:srgbClr val="FFFF00"/>
                </a:solidFill>
                <a:latin typeface="Comic Sans MS" pitchFamily="66" charset="0"/>
              </a:rPr>
              <a:t>(</a:t>
            </a:r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V</a:t>
            </a:r>
            <a:r>
              <a:rPr lang="uk-UA" sz="2000" dirty="0" smtClean="0">
                <a:solidFill>
                  <a:srgbClr val="FFFF00"/>
                </a:solidFill>
                <a:latin typeface="Comic Sans MS" pitchFamily="66" charset="0"/>
              </a:rPr>
              <a:t> за теч. + </a:t>
            </a:r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V</a:t>
            </a:r>
            <a:r>
              <a:rPr lang="uk-UA" sz="2000" dirty="0" smtClean="0">
                <a:solidFill>
                  <a:srgbClr val="FFFF00"/>
                </a:solidFill>
                <a:latin typeface="Comic Sans MS" pitchFamily="66" charset="0"/>
              </a:rPr>
              <a:t> пр. теч.):2</a:t>
            </a:r>
          </a:p>
          <a:p>
            <a:pPr marL="342900" indent="-342900"/>
            <a:endParaRPr lang="uk-UA" sz="2000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5103674"/>
            <a:ext cx="478047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Молодці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</a:p>
          <a:p>
            <a:pPr algn="ctr"/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Дякую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за урок!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51520" y="404664"/>
          <a:ext cx="4449762" cy="685800"/>
        </p:xfrm>
        <a:graphic>
          <a:graphicData uri="http://schemas.openxmlformats.org/presentationml/2006/ole">
            <p:oleObj spid="_x0000_s1026" name="Объект упаковщика для оболочки" showAsIcon="1" r:id="rId3" imgW="4449240" imgH="685440" progId="Package">
              <p:embed/>
            </p:oleObj>
          </a:graphicData>
        </a:graphic>
      </p:graphicFrame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3390091"/>
            <a:ext cx="47525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Математична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556792"/>
            <a:ext cx="738054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905"/>
                <a:solidFill>
                  <a:srgbClr val="00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Маша </a:t>
            </a:r>
            <a:r>
              <a:rPr lang="ru-RU" sz="7200" b="1" dirty="0" err="1" smtClean="0">
                <a:ln w="1905"/>
                <a:solidFill>
                  <a:srgbClr val="00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і</a:t>
            </a:r>
            <a:r>
              <a:rPr lang="ru-RU" sz="7200" b="1" dirty="0" smtClean="0">
                <a:ln w="1905"/>
                <a:solidFill>
                  <a:srgbClr val="00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</a:t>
            </a:r>
            <a:r>
              <a:rPr lang="ru-RU" sz="7200" b="1" dirty="0" err="1" smtClean="0">
                <a:ln w="1905"/>
                <a:solidFill>
                  <a:srgbClr val="00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Ведмідь</a:t>
            </a:r>
            <a:endParaRPr lang="ru-RU" sz="7200" b="1" dirty="0">
              <a:ln w="1905"/>
              <a:solidFill>
                <a:srgbClr val="0000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25451" y="4254187"/>
            <a:ext cx="19627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Казка 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FFF00"/>
            </a:gs>
            <a:gs pos="100000">
              <a:srgbClr val="FFFF9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osijchyk\Desktop\Маша\youloveit_ru_masha_i_medved_oboi_na_rabo_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3712413" cy="2088232"/>
          </a:xfrm>
          <a:prstGeom prst="rect">
            <a:avLst/>
          </a:prstGeom>
          <a:noFill/>
        </p:spPr>
      </p:pic>
      <p:pic>
        <p:nvPicPr>
          <p:cNvPr id="1027" name="Picture 3" descr="C:\Users\Mosijchyk\Desktop\Маша\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717032"/>
            <a:ext cx="4480497" cy="252028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932040" y="1196752"/>
            <a:ext cx="4032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000099"/>
                </a:solidFill>
                <a:latin typeface="Baskerville Win95BT" pitchFamily="18" charset="0"/>
              </a:rPr>
              <a:t>Вчитись можна тільки весело...</a:t>
            </a:r>
            <a:endParaRPr lang="uk-UA" sz="3600" b="1" dirty="0">
              <a:solidFill>
                <a:srgbClr val="000099"/>
              </a:solidFill>
              <a:latin typeface="Baskerville Win95BT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1720" y="2564904"/>
            <a:ext cx="5472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000099"/>
                </a:solidFill>
                <a:latin typeface="Baskerville Win95BT" pitchFamily="18" charset="0"/>
              </a:rPr>
              <a:t>Щоб переварити знання, їх треба</a:t>
            </a:r>
            <a:endParaRPr lang="uk-UA" sz="3600" b="1" dirty="0">
              <a:solidFill>
                <a:srgbClr val="000099"/>
              </a:solidFill>
              <a:latin typeface="Baskerville Win95BT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4005064"/>
            <a:ext cx="3384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000099"/>
                </a:solidFill>
                <a:latin typeface="Baskerville Win95BT" pitchFamily="18" charset="0"/>
              </a:rPr>
              <a:t>вживати </a:t>
            </a:r>
          </a:p>
          <a:p>
            <a:r>
              <a:rPr lang="uk-UA" sz="3600" b="1" dirty="0" smtClean="0">
                <a:solidFill>
                  <a:srgbClr val="000099"/>
                </a:solidFill>
                <a:latin typeface="Baskerville Win95BT" pitchFamily="18" charset="0"/>
              </a:rPr>
              <a:t>з апетитом</a:t>
            </a:r>
            <a:endParaRPr lang="uk-UA" sz="3600" b="1" dirty="0">
              <a:solidFill>
                <a:srgbClr val="000099"/>
              </a:solidFill>
              <a:latin typeface="Baskerville Win95BT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5373216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solidFill>
                  <a:srgbClr val="000099"/>
                </a:solidFill>
                <a:latin typeface="Baskerville Win95BT" pitchFamily="18" charset="0"/>
              </a:rPr>
              <a:t>Анатоль Франс</a:t>
            </a:r>
            <a:endParaRPr lang="uk-UA" sz="2800" i="1" dirty="0">
              <a:solidFill>
                <a:srgbClr val="000099"/>
              </a:solidFill>
              <a:latin typeface="Baskerville Win95BT" pitchFamily="18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FF99"/>
            </a:gs>
            <a:gs pos="7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osijchyk\Desktop\Маша\0_51407_c1b9f78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731889"/>
            <a:ext cx="5143426" cy="512611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27584" y="476672"/>
            <a:ext cx="61926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0099"/>
                </a:solidFill>
                <a:latin typeface="Baskerville Win95BT" pitchFamily="18" charset="0"/>
              </a:rPr>
              <a:t>Актуалізація опорних знань </a:t>
            </a:r>
            <a:r>
              <a:rPr lang="uk-UA" sz="3200" b="1" dirty="0" err="1" smtClean="0">
                <a:solidFill>
                  <a:srgbClr val="000099"/>
                </a:solidFill>
                <a:latin typeface="Baskerville Win95BT" pitchFamily="18" charset="0"/>
              </a:rPr>
              <a:t>“Мозковий</a:t>
            </a:r>
            <a:r>
              <a:rPr lang="uk-UA" sz="3200" b="1" dirty="0" smtClean="0">
                <a:solidFill>
                  <a:srgbClr val="000099"/>
                </a:solidFill>
                <a:latin typeface="Baskerville Win95BT" pitchFamily="18" charset="0"/>
              </a:rPr>
              <a:t> </a:t>
            </a:r>
            <a:r>
              <a:rPr lang="uk-UA" sz="3200" b="1" dirty="0" err="1" smtClean="0">
                <a:solidFill>
                  <a:srgbClr val="000099"/>
                </a:solidFill>
                <a:latin typeface="Baskerville Win95BT" pitchFamily="18" charset="0"/>
              </a:rPr>
              <a:t>штурм”</a:t>
            </a:r>
            <a:endParaRPr lang="uk-UA" sz="3200" b="1" dirty="0" smtClean="0">
              <a:solidFill>
                <a:srgbClr val="000099"/>
              </a:solidFill>
              <a:latin typeface="Baskerville Win95BT" pitchFamily="18" charset="0"/>
            </a:endParaRPr>
          </a:p>
          <a:p>
            <a:pPr algn="ctr"/>
            <a:endParaRPr lang="uk-UA" sz="3200" b="1" dirty="0">
              <a:solidFill>
                <a:srgbClr val="000099"/>
              </a:solidFill>
              <a:latin typeface="Baskerville Win95BT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0039" y="1691516"/>
            <a:ext cx="3485162" cy="461665"/>
          </a:xfrm>
          <a:prstGeom prst="rect">
            <a:avLst/>
          </a:prstGeom>
          <a:noFill/>
          <a:ln w="0">
            <a:noFill/>
            <a:prstDash val="sysDot"/>
          </a:ln>
        </p:spPr>
        <p:txBody>
          <a:bodyPr wrap="square" rtlCol="0">
            <a:spAutoFit/>
          </a:bodyPr>
          <a:lstStyle/>
          <a:p>
            <a:pPr marL="342900" indent="-342900"/>
            <a:r>
              <a:rPr lang="en-US" sz="2400" dirty="0" smtClean="0">
                <a:solidFill>
                  <a:srgbClr val="000099"/>
                </a:solidFill>
                <a:latin typeface="Comic Sans MS" pitchFamily="66" charset="0"/>
              </a:rPr>
              <a:t>1</a:t>
            </a:r>
            <a:r>
              <a:rPr lang="uk-UA" sz="2400" dirty="0" smtClean="0">
                <a:solidFill>
                  <a:srgbClr val="000099"/>
                </a:solidFill>
                <a:latin typeface="Comic Sans MS" pitchFamily="66" charset="0"/>
              </a:rPr>
              <a:t>. Що таке рівняння?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0040" y="2060848"/>
            <a:ext cx="6732240" cy="461665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99"/>
                </a:solidFill>
                <a:latin typeface="Comic Sans MS" pitchFamily="66" charset="0"/>
              </a:rPr>
              <a:t>2</a:t>
            </a:r>
            <a:r>
              <a:rPr lang="uk-UA" sz="2400" dirty="0" smtClean="0">
                <a:solidFill>
                  <a:srgbClr val="000099"/>
                </a:solidFill>
                <a:latin typeface="Comic Sans MS" pitchFamily="66" charset="0"/>
              </a:rPr>
              <a:t>. Яке число називають коренем рівняння?</a:t>
            </a:r>
            <a:endParaRPr lang="uk-UA" sz="24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0039" y="2420888"/>
            <a:ext cx="5395208" cy="461665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99"/>
                </a:solidFill>
                <a:latin typeface="Comic Sans MS" pitchFamily="66" charset="0"/>
              </a:rPr>
              <a:t>3</a:t>
            </a:r>
            <a:r>
              <a:rPr lang="uk-UA" sz="2400" dirty="0" smtClean="0">
                <a:solidFill>
                  <a:srgbClr val="000099"/>
                </a:solidFill>
                <a:latin typeface="Comic Sans MS" pitchFamily="66" charset="0"/>
              </a:rPr>
              <a:t>. Що означає розв’язати рівняння?</a:t>
            </a:r>
            <a:endParaRPr lang="uk-UA" sz="24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8164" y="2780928"/>
            <a:ext cx="6636738" cy="461665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99"/>
                </a:solidFill>
                <a:latin typeface="Comic Sans MS" pitchFamily="66" charset="0"/>
              </a:rPr>
              <a:t>4</a:t>
            </a:r>
            <a:r>
              <a:rPr lang="uk-UA" sz="2400" dirty="0" smtClean="0">
                <a:solidFill>
                  <a:srgbClr val="000099"/>
                </a:solidFill>
                <a:latin typeface="Comic Sans MS" pitchFamily="66" charset="0"/>
              </a:rPr>
              <a:t>. Скільки розв’язків може мати рівняння?</a:t>
            </a:r>
            <a:endParaRPr lang="uk-UA" sz="24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9152" y="3140968"/>
            <a:ext cx="5157126" cy="461665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99"/>
                </a:solidFill>
                <a:latin typeface="Comic Sans MS" pitchFamily="66" charset="0"/>
              </a:rPr>
              <a:t>5</a:t>
            </a:r>
            <a:r>
              <a:rPr lang="uk-UA" sz="2400" dirty="0" smtClean="0">
                <a:solidFill>
                  <a:srgbClr val="000099"/>
                </a:solidFill>
                <a:latin typeface="Comic Sans MS" pitchFamily="66" charset="0"/>
              </a:rPr>
              <a:t>. Як знайти невідомий доданок?</a:t>
            </a:r>
            <a:endParaRPr lang="uk-UA" sz="24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0038" y="3491716"/>
            <a:ext cx="5681715" cy="461665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99"/>
                </a:solidFill>
                <a:latin typeface="Comic Sans MS" pitchFamily="66" charset="0"/>
              </a:rPr>
              <a:t>6</a:t>
            </a:r>
            <a:r>
              <a:rPr lang="uk-UA" sz="2400" dirty="0" smtClean="0">
                <a:solidFill>
                  <a:srgbClr val="000099"/>
                </a:solidFill>
                <a:latin typeface="Comic Sans MS" pitchFamily="66" charset="0"/>
              </a:rPr>
              <a:t>. Як знайти невідомий множник?</a:t>
            </a:r>
            <a:endParaRPr lang="uk-UA" sz="24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9153" y="3851756"/>
            <a:ext cx="6016646" cy="461665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99"/>
                </a:solidFill>
                <a:latin typeface="Comic Sans MS" pitchFamily="66" charset="0"/>
              </a:rPr>
              <a:t>7</a:t>
            </a:r>
            <a:r>
              <a:rPr lang="uk-UA" sz="2400" dirty="0" smtClean="0">
                <a:solidFill>
                  <a:srgbClr val="000099"/>
                </a:solidFill>
                <a:latin typeface="Comic Sans MS" pitchFamily="66" charset="0"/>
              </a:rPr>
              <a:t>. Як знайти невідоме ділене?</a:t>
            </a:r>
            <a:endParaRPr lang="uk-UA" sz="24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0038" y="4211796"/>
            <a:ext cx="5681715" cy="461665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99"/>
                </a:solidFill>
                <a:latin typeface="Comic Sans MS" pitchFamily="66" charset="0"/>
              </a:rPr>
              <a:t>8</a:t>
            </a:r>
            <a:r>
              <a:rPr lang="uk-UA" sz="2400" dirty="0" smtClean="0">
                <a:solidFill>
                  <a:srgbClr val="000099"/>
                </a:solidFill>
                <a:latin typeface="Comic Sans MS" pitchFamily="66" charset="0"/>
              </a:rPr>
              <a:t>. Як знайти невідоме зменшуване?</a:t>
            </a:r>
            <a:endParaRPr lang="uk-UA" sz="24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0038" y="4581128"/>
            <a:ext cx="5204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99"/>
                </a:solidFill>
                <a:latin typeface="Comic Sans MS" pitchFamily="66" charset="0"/>
              </a:rPr>
              <a:t>9</a:t>
            </a:r>
            <a:r>
              <a:rPr lang="uk-UA" sz="2400" dirty="0" smtClean="0">
                <a:solidFill>
                  <a:srgbClr val="000099"/>
                </a:solidFill>
                <a:latin typeface="Comic Sans MS" pitchFamily="66" charset="0"/>
              </a:rPr>
              <a:t>. Як знайти невідомий дільник?</a:t>
            </a:r>
            <a:endParaRPr lang="uk-UA" sz="2400" dirty="0">
              <a:solidFill>
                <a:srgbClr val="0000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animClr clrSpc="rgb" dir="cw">
                                      <p:cBhvr>
                                        <p:cTn id="13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FF99"/>
            </a:gs>
            <a:gs pos="7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osijchyk\Desktop\Маша\0_5140d_cfe8c63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72916"/>
            <a:ext cx="5580112" cy="418508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5576" y="260648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B050"/>
                </a:solidFill>
                <a:latin typeface="Baskerville Win95BT" pitchFamily="18" charset="0"/>
              </a:rPr>
              <a:t>Запишіть умову задачі за допомогою рівняння.</a:t>
            </a:r>
            <a:endParaRPr lang="uk-UA" sz="2400" b="1" dirty="0">
              <a:solidFill>
                <a:srgbClr val="00B050"/>
              </a:solidFill>
              <a:latin typeface="Baskerville Win95BT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1" y="764704"/>
            <a:ext cx="969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uk-UA" sz="2400" dirty="0" smtClean="0">
                <a:solidFill>
                  <a:srgbClr val="000099"/>
                </a:solidFill>
                <a:latin typeface="Comic Sans MS" pitchFamily="66" charset="0"/>
              </a:rPr>
              <a:t>1. Мишко задумав число, відняв від нього 10 і отримав 3.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0072" y="3429000"/>
            <a:ext cx="2858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uk-UA" sz="2000" dirty="0" smtClean="0">
                <a:solidFill>
                  <a:srgbClr val="000099"/>
                </a:solidFill>
                <a:latin typeface="Comic Sans MS" pitchFamily="66" charset="0"/>
              </a:rPr>
              <a:t>1. Х-10=3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9512" y="1187460"/>
            <a:ext cx="979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0099"/>
                </a:solidFill>
                <a:latin typeface="Comic Sans MS" pitchFamily="66" charset="0"/>
              </a:rPr>
              <a:t>2. Маша задумала число, додала до нього 17 і отримала 30.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510" y="1599183"/>
            <a:ext cx="85815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0099"/>
                </a:solidFill>
                <a:latin typeface="Comic Sans MS" pitchFamily="66" charset="0"/>
              </a:rPr>
              <a:t>3. Суму чисел </a:t>
            </a:r>
            <a:r>
              <a:rPr lang="uk-UA" sz="2400" b="1" i="1" dirty="0" smtClean="0">
                <a:solidFill>
                  <a:srgbClr val="000099"/>
                </a:solidFill>
                <a:latin typeface="Comic Sans MS" pitchFamily="66" charset="0"/>
              </a:rPr>
              <a:t>Х</a:t>
            </a:r>
            <a:r>
              <a:rPr lang="uk-UA" sz="2400" dirty="0" smtClean="0">
                <a:solidFill>
                  <a:srgbClr val="000099"/>
                </a:solidFill>
                <a:latin typeface="Comic Sans MS" pitchFamily="66" charset="0"/>
              </a:rPr>
              <a:t> і 21 помножили на 2 і отримали 80.</a:t>
            </a:r>
            <a:endParaRPr lang="uk-UA" sz="24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0" y="2031231"/>
            <a:ext cx="9389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0099"/>
                </a:solidFill>
                <a:latin typeface="Comic Sans MS" pitchFamily="66" charset="0"/>
              </a:rPr>
              <a:t>4. Від частки чисел </a:t>
            </a:r>
            <a:r>
              <a:rPr lang="en-US" sz="2400" b="1" i="1" dirty="0" smtClean="0">
                <a:solidFill>
                  <a:srgbClr val="000099"/>
                </a:solidFill>
                <a:latin typeface="Comic Sans MS" pitchFamily="66" charset="0"/>
              </a:rPr>
              <a:t>T</a:t>
            </a:r>
            <a:r>
              <a:rPr lang="uk-UA" sz="2400" dirty="0" smtClean="0">
                <a:solidFill>
                  <a:srgbClr val="000099"/>
                </a:solidFill>
                <a:latin typeface="Comic Sans MS" pitchFamily="66" charset="0"/>
              </a:rPr>
              <a:t> і 4 відняли 12 і отримали 8.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76256" y="4005064"/>
            <a:ext cx="29397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rgbClr val="000099"/>
                </a:solidFill>
                <a:latin typeface="Comic Sans MS" pitchFamily="66" charset="0"/>
              </a:rPr>
              <a:t>2. У+17=30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52119" y="4725144"/>
            <a:ext cx="228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rgbClr val="000099"/>
                </a:solidFill>
                <a:latin typeface="Comic Sans MS" pitchFamily="66" charset="0"/>
              </a:rPr>
              <a:t>3. (Х+21)*2=80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23720" y="5445224"/>
            <a:ext cx="2858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rgbClr val="000099"/>
                </a:solidFill>
                <a:latin typeface="Comic Sans MS" pitchFamily="66" charset="0"/>
              </a:rPr>
              <a:t>4. </a:t>
            </a:r>
            <a:r>
              <a:rPr lang="en-US" sz="2000" dirty="0" smtClean="0">
                <a:solidFill>
                  <a:srgbClr val="000099"/>
                </a:solidFill>
                <a:latin typeface="Comic Sans MS" pitchFamily="66" charset="0"/>
              </a:rPr>
              <a:t>T</a:t>
            </a:r>
            <a:r>
              <a:rPr lang="uk-UA" sz="2000" dirty="0" smtClean="0">
                <a:solidFill>
                  <a:srgbClr val="000099"/>
                </a:solidFill>
                <a:latin typeface="Comic Sans MS" pitchFamily="66" charset="0"/>
              </a:rPr>
              <a:t>:4-12=8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FF99"/>
            </a:gs>
            <a:gs pos="7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Mosijchyk\Desktop\Маша\1Sent.jpg"/>
          <p:cNvPicPr>
            <a:picLocks noChangeAspect="1" noChangeArrowheads="1"/>
          </p:cNvPicPr>
          <p:nvPr/>
        </p:nvPicPr>
        <p:blipFill>
          <a:blip r:embed="rId2" cstate="print"/>
          <a:srcRect l="20966" t="5034" r="22761"/>
          <a:stretch>
            <a:fillRect/>
          </a:stretch>
        </p:blipFill>
        <p:spPr bwMode="auto">
          <a:xfrm>
            <a:off x="2699792" y="3645024"/>
            <a:ext cx="3384376" cy="321297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827584" y="332656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solidFill>
                  <a:srgbClr val="000099"/>
                </a:solidFill>
                <a:latin typeface="Baskerville Win95BT" pitchFamily="18" charset="0"/>
              </a:rPr>
              <a:t>Розв</a:t>
            </a:r>
            <a:r>
              <a:rPr lang="en-US" sz="3200" b="1" dirty="0" smtClean="0">
                <a:solidFill>
                  <a:srgbClr val="000099"/>
                </a:solidFill>
                <a:latin typeface="Baskerville Win95BT" pitchFamily="18" charset="0"/>
              </a:rPr>
              <a:t>’</a:t>
            </a:r>
            <a:r>
              <a:rPr lang="uk-UA" sz="3200" b="1" dirty="0" err="1" smtClean="0">
                <a:solidFill>
                  <a:srgbClr val="000099"/>
                </a:solidFill>
                <a:latin typeface="Baskerville Win95BT" pitchFamily="18" charset="0"/>
              </a:rPr>
              <a:t>яжіть</a:t>
            </a:r>
            <a:r>
              <a:rPr lang="uk-UA" sz="3200" b="1" dirty="0" smtClean="0">
                <a:solidFill>
                  <a:srgbClr val="000099"/>
                </a:solidFill>
                <a:latin typeface="Baskerville Win95BT" pitchFamily="18" charset="0"/>
              </a:rPr>
              <a:t> рівняння.</a:t>
            </a:r>
            <a:endParaRPr lang="uk-UA" sz="3200" b="1" dirty="0">
              <a:solidFill>
                <a:srgbClr val="000099"/>
              </a:solidFill>
              <a:latin typeface="Baskerville Win95BT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2048" y="1018471"/>
            <a:ext cx="26997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3200" dirty="0" smtClean="0">
                <a:latin typeface="Comic Sans MS" pitchFamily="66" charset="0"/>
              </a:rPr>
              <a:t>x+8=79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200" dirty="0" smtClean="0">
                <a:latin typeface="Comic Sans MS" pitchFamily="66" charset="0"/>
              </a:rPr>
              <a:t>71-k=11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200" dirty="0" smtClean="0">
                <a:latin typeface="Comic Sans MS" pitchFamily="66" charset="0"/>
              </a:rPr>
              <a:t>60:x=10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200" dirty="0" smtClean="0">
                <a:latin typeface="Comic Sans MS" pitchFamily="66" charset="0"/>
              </a:rPr>
              <a:t>6</a:t>
            </a:r>
            <a:r>
              <a:rPr lang="en-US" sz="3200" dirty="0" smtClean="0">
                <a:latin typeface="Comic Sans MS" pitchFamily="66" charset="0"/>
                <a:sym typeface="Symbol"/>
              </a:rPr>
              <a:t></a:t>
            </a:r>
            <a:r>
              <a:rPr lang="en-US" sz="3200" dirty="0" smtClean="0">
                <a:latin typeface="Comic Sans MS" pitchFamily="66" charset="0"/>
              </a:rPr>
              <a:t>a=48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200" dirty="0" smtClean="0">
                <a:latin typeface="Comic Sans MS" pitchFamily="66" charset="0"/>
              </a:rPr>
              <a:t>8+y=150</a:t>
            </a:r>
            <a:endParaRPr lang="uk-UA" sz="32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24128" y="1018471"/>
            <a:ext cx="24482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3200" dirty="0" smtClean="0">
                <a:latin typeface="Comic Sans MS" pitchFamily="66" charset="0"/>
              </a:rPr>
              <a:t>y:2=15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200" dirty="0" smtClean="0">
                <a:latin typeface="Comic Sans MS" pitchFamily="66" charset="0"/>
              </a:rPr>
              <a:t>30</a:t>
            </a:r>
            <a:r>
              <a:rPr lang="en-US" sz="3200" dirty="0" smtClean="0">
                <a:latin typeface="Comic Sans MS" pitchFamily="66" charset="0"/>
                <a:sym typeface="Symbol"/>
              </a:rPr>
              <a:t>x=90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200" dirty="0" smtClean="0">
                <a:latin typeface="Comic Sans MS" pitchFamily="66" charset="0"/>
                <a:sym typeface="Symbol"/>
              </a:rPr>
              <a:t>3y=63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200" dirty="0" smtClean="0">
                <a:latin typeface="Comic Sans MS" pitchFamily="66" charset="0"/>
                <a:sym typeface="Symbol"/>
              </a:rPr>
              <a:t>21-k=20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200" dirty="0" smtClean="0">
                <a:latin typeface="Comic Sans MS" pitchFamily="66" charset="0"/>
                <a:sym typeface="Symbol"/>
              </a:rPr>
              <a:t>1+a=143</a:t>
            </a:r>
            <a:endParaRPr lang="en-US" sz="3200" dirty="0" smtClean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FF99"/>
            </a:gs>
            <a:gs pos="7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osijchyk\Desktop\Маша\1391695807_99661_w465_h260_f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4418871" cy="2420888"/>
          </a:xfrm>
          <a:prstGeom prst="rect">
            <a:avLst/>
          </a:prstGeom>
          <a:noFill/>
        </p:spPr>
      </p:pic>
      <p:pic>
        <p:nvPicPr>
          <p:cNvPr id="5123" name="Picture 3" descr="C:\Users\Mosijchyk\Desktop\Маша\01-Pevaya-vstrecha-2009.mkv_snapshot_04.51_2012.03.01_16.09.04-600x337.jpg"/>
          <p:cNvPicPr>
            <a:picLocks noChangeAspect="1" noChangeArrowheads="1"/>
          </p:cNvPicPr>
          <p:nvPr/>
        </p:nvPicPr>
        <p:blipFill>
          <a:blip r:embed="rId3" cstate="print"/>
          <a:srcRect l="13382" r="5501" b="8120"/>
          <a:stretch>
            <a:fillRect/>
          </a:stretch>
        </p:blipFill>
        <p:spPr bwMode="auto">
          <a:xfrm flipH="1">
            <a:off x="5364088" y="3284984"/>
            <a:ext cx="3491880" cy="249677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75856" y="2924944"/>
            <a:ext cx="19205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7200" b="1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Рух </a:t>
            </a:r>
            <a:endParaRPr lang="ru-RU" sz="7200" b="1" dirty="0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68144" y="1412776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000099"/>
                </a:solidFill>
                <a:latin typeface="Comic Sans MS" pitchFamily="66" charset="0"/>
              </a:rPr>
              <a:t>Швидкість </a:t>
            </a:r>
            <a:endParaRPr lang="uk-UA" sz="32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9911" y="5517232"/>
            <a:ext cx="982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000099"/>
                </a:solidFill>
                <a:latin typeface="Comic Sans MS" pitchFamily="66" charset="0"/>
              </a:rPr>
              <a:t>Час </a:t>
            </a:r>
            <a:endParaRPr lang="uk-UA" sz="32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3608" y="4437112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000099"/>
                </a:solidFill>
                <a:latin typeface="Comic Sans MS" pitchFamily="66" charset="0"/>
              </a:rPr>
              <a:t>Відстань </a:t>
            </a:r>
            <a:endParaRPr lang="uk-UA" sz="32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60232" y="620688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rgbClr val="000099"/>
                </a:solidFill>
                <a:latin typeface="Comic Sans MS" pitchFamily="66" charset="0"/>
              </a:rPr>
              <a:t>V = S :</a:t>
            </a:r>
            <a:r>
              <a:rPr lang="en-US" sz="3200" i="1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en-US" sz="4000" b="1" i="1" dirty="0" smtClean="0">
                <a:solidFill>
                  <a:srgbClr val="000099"/>
                </a:solidFill>
                <a:latin typeface="Baskerville Win95BT" pitchFamily="18" charset="0"/>
              </a:rPr>
              <a:t>t</a:t>
            </a:r>
            <a:endParaRPr lang="uk-UA" sz="4000" b="1" i="1" dirty="0">
              <a:solidFill>
                <a:srgbClr val="000099"/>
              </a:solidFill>
              <a:latin typeface="Baskerville Win95BT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6237312"/>
            <a:ext cx="23215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1" dirty="0" smtClean="0">
                <a:solidFill>
                  <a:srgbClr val="000099"/>
                </a:solidFill>
                <a:latin typeface="Baskerville Win95BT" pitchFamily="18" charset="0"/>
              </a:rPr>
              <a:t>t</a:t>
            </a:r>
            <a:r>
              <a:rPr lang="en-US" sz="3200" i="1" dirty="0" smtClean="0">
                <a:solidFill>
                  <a:srgbClr val="000099"/>
                </a:solidFill>
                <a:latin typeface="Comic Sans MS" pitchFamily="66" charset="0"/>
              </a:rPr>
              <a:t>  = S : V</a:t>
            </a:r>
            <a:endParaRPr lang="uk-UA" sz="3200" i="1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5085184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>
                <a:solidFill>
                  <a:srgbClr val="000099"/>
                </a:solidFill>
                <a:latin typeface="Comic Sans MS" pitchFamily="66" charset="0"/>
              </a:rPr>
              <a:t>S  = V </a:t>
            </a:r>
            <a:r>
              <a:rPr lang="en-US" sz="3200" dirty="0" smtClean="0">
                <a:solidFill>
                  <a:srgbClr val="000099"/>
                </a:solidFill>
                <a:latin typeface="Comic Sans MS" pitchFamily="66" charset="0"/>
                <a:sym typeface="Symbol"/>
              </a:rPr>
              <a:t> </a:t>
            </a:r>
            <a:r>
              <a:rPr lang="en-US" sz="4000" b="1" i="1" dirty="0" smtClean="0">
                <a:solidFill>
                  <a:srgbClr val="000099"/>
                </a:solidFill>
                <a:latin typeface="Baskerville Win95BT" pitchFamily="18" charset="0"/>
              </a:rPr>
              <a:t>t </a:t>
            </a:r>
            <a:endParaRPr lang="uk-UA" sz="4000" b="1" i="1" dirty="0">
              <a:solidFill>
                <a:srgbClr val="000099"/>
              </a:solidFill>
              <a:latin typeface="Baskerville Win95BT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 rot="18827224">
            <a:off x="4871513" y="2304079"/>
            <a:ext cx="1224136" cy="354615"/>
          </a:xfrm>
          <a:prstGeom prst="rightArrow">
            <a:avLst>
              <a:gd name="adj1" fmla="val 50000"/>
              <a:gd name="adj2" fmla="val 253799"/>
            </a:avLst>
          </a:prstGeom>
          <a:gradFill>
            <a:gsLst>
              <a:gs pos="0">
                <a:srgbClr val="FFF200"/>
              </a:gs>
              <a:gs pos="45000">
                <a:srgbClr val="FFFF99"/>
              </a:gs>
              <a:gs pos="70000">
                <a:schemeClr val="accent6">
                  <a:lumMod val="60000"/>
                  <a:lumOff val="40000"/>
                </a:schemeClr>
              </a:gs>
              <a:gs pos="100000">
                <a:schemeClr val="accent6"/>
              </a:gs>
            </a:gsLst>
            <a:path path="circle">
              <a:fillToRect r="100000" b="100000"/>
            </a:path>
          </a:gra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трелка вправо 12"/>
          <p:cNvSpPr/>
          <p:nvPr/>
        </p:nvSpPr>
        <p:spPr>
          <a:xfrm rot="9306134">
            <a:off x="2138408" y="3886905"/>
            <a:ext cx="1224136" cy="339976"/>
          </a:xfrm>
          <a:prstGeom prst="rightArrow">
            <a:avLst>
              <a:gd name="adj1" fmla="val 50000"/>
              <a:gd name="adj2" fmla="val 40285"/>
            </a:avLst>
          </a:prstGeom>
          <a:gradFill>
            <a:gsLst>
              <a:gs pos="0">
                <a:srgbClr val="FFF200"/>
              </a:gs>
              <a:gs pos="45000">
                <a:srgbClr val="FFFF99"/>
              </a:gs>
              <a:gs pos="70000">
                <a:schemeClr val="accent6">
                  <a:lumMod val="60000"/>
                  <a:lumOff val="40000"/>
                </a:schemeClr>
              </a:gs>
              <a:gs pos="100000">
                <a:schemeClr val="accent6"/>
              </a:gs>
            </a:gsLst>
            <a:path path="circle">
              <a:fillToRect r="100000" b="100000"/>
            </a:path>
          </a:gra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Стрелка вправо 13"/>
          <p:cNvSpPr/>
          <p:nvPr/>
        </p:nvSpPr>
        <p:spPr>
          <a:xfrm rot="5879725">
            <a:off x="3500572" y="4674560"/>
            <a:ext cx="1224136" cy="354615"/>
          </a:xfrm>
          <a:prstGeom prst="rightArrow">
            <a:avLst>
              <a:gd name="adj1" fmla="val 50000"/>
              <a:gd name="adj2" fmla="val 147115"/>
            </a:avLst>
          </a:prstGeom>
          <a:gradFill>
            <a:gsLst>
              <a:gs pos="0">
                <a:srgbClr val="FFF200"/>
              </a:gs>
              <a:gs pos="45000">
                <a:srgbClr val="FFFF99"/>
              </a:gs>
              <a:gs pos="70000">
                <a:schemeClr val="accent6">
                  <a:lumMod val="60000"/>
                  <a:lumOff val="40000"/>
                </a:schemeClr>
              </a:gs>
              <a:gs pos="100000">
                <a:schemeClr val="accent6"/>
              </a:gs>
            </a:gsLst>
            <a:path path="circle">
              <a:fillToRect r="100000" b="100000"/>
            </a:path>
          </a:gra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40819" y="764704"/>
            <a:ext cx="4485652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905"/>
                <a:solidFill>
                  <a:srgbClr val="00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Розв’язування</a:t>
            </a:r>
            <a:endParaRPr lang="ru-RU" sz="5400" b="1" dirty="0" smtClean="0">
              <a:ln w="1905"/>
              <a:solidFill>
                <a:srgbClr val="0000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5400" b="1" dirty="0" smtClean="0">
                <a:ln w="1905"/>
                <a:solidFill>
                  <a:srgbClr val="00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задач на </a:t>
            </a:r>
            <a:r>
              <a:rPr lang="ru-RU" sz="5400" b="1" dirty="0" err="1" smtClean="0">
                <a:ln w="1905"/>
                <a:solidFill>
                  <a:srgbClr val="00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рух</a:t>
            </a:r>
            <a:r>
              <a:rPr lang="ru-RU" sz="5400" b="1" dirty="0" smtClean="0">
                <a:ln w="1905"/>
                <a:solidFill>
                  <a:srgbClr val="00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ru-RU" sz="5400" b="1" dirty="0" err="1" smtClean="0">
                <a:ln w="1905"/>
                <a:solidFill>
                  <a:srgbClr val="00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річкою</a:t>
            </a:r>
            <a:r>
              <a:rPr lang="ru-RU" sz="5400" b="1" dirty="0" smtClean="0">
                <a:ln w="1905"/>
                <a:solidFill>
                  <a:srgbClr val="00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за </a:t>
            </a:r>
          </a:p>
          <a:p>
            <a:pPr algn="ctr"/>
            <a:r>
              <a:rPr lang="ru-RU" sz="5400" b="1" dirty="0" err="1" smtClean="0">
                <a:ln w="1905"/>
                <a:solidFill>
                  <a:srgbClr val="00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допомогою</a:t>
            </a:r>
            <a:endParaRPr lang="ru-RU" sz="5400" b="1" dirty="0" smtClean="0">
              <a:ln w="1905"/>
              <a:solidFill>
                <a:srgbClr val="0000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5400" b="1" dirty="0" err="1" smtClean="0">
                <a:ln w="1905"/>
                <a:solidFill>
                  <a:srgbClr val="00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рівнянь</a:t>
            </a:r>
            <a:endParaRPr lang="ru-RU" sz="5400" b="1" dirty="0">
              <a:ln w="1905"/>
              <a:solidFill>
                <a:srgbClr val="0000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20433795">
            <a:off x="2402316" y="2161020"/>
            <a:ext cx="157831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2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2564904"/>
            <a:ext cx="1800200" cy="523220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грудня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499902">
            <a:off x="4478261" y="861187"/>
            <a:ext cx="370851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Очікувані</a:t>
            </a:r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результати</a:t>
            </a:r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408740">
            <a:off x="4344704" y="2667330"/>
            <a:ext cx="38978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none" spc="0" dirty="0" err="1" smtClean="0">
                <a:ln w="12700">
                  <a:noFill/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Учні</a:t>
            </a:r>
            <a:r>
              <a:rPr lang="ru-RU" b="1" cap="none" spc="0" dirty="0" smtClean="0">
                <a:ln w="12700">
                  <a:noFill/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b="1" cap="none" spc="0" dirty="0" err="1" smtClean="0">
                <a:ln w="12700">
                  <a:noFill/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оперуватимуть</a:t>
            </a:r>
            <a:endParaRPr lang="ru-RU" b="1" cap="none" spc="0" dirty="0" smtClean="0">
              <a:ln w="12700">
                <a:noFill/>
                <a:prstDash val="solid"/>
              </a:ln>
              <a:solidFill>
                <a:srgbClr val="0000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b="1" cap="none" spc="0" dirty="0" smtClean="0">
                <a:ln w="12700">
                  <a:noFill/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формулами, </a:t>
            </a:r>
            <a:r>
              <a:rPr lang="ru-RU" b="1" cap="none" spc="0" dirty="0" err="1" smtClean="0">
                <a:ln w="12700">
                  <a:noFill/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що</a:t>
            </a:r>
            <a:r>
              <a:rPr lang="ru-RU" b="1" cap="none" spc="0" dirty="0" smtClean="0">
                <a:ln w="12700">
                  <a:noFill/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b="1" cap="none" spc="0" dirty="0" err="1" smtClean="0">
                <a:ln w="12700">
                  <a:noFill/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стосуються</a:t>
            </a:r>
            <a:r>
              <a:rPr lang="ru-RU" b="1" dirty="0" smtClean="0">
                <a:ln w="12700">
                  <a:noFill/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b="1" dirty="0" err="1" smtClean="0">
                <a:ln w="12700">
                  <a:noFill/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руху</a:t>
            </a:r>
            <a:r>
              <a:rPr lang="ru-RU" b="1" dirty="0" smtClean="0">
                <a:ln w="12700">
                  <a:noFill/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b="1" dirty="0" err="1" smtClean="0">
                <a:ln w="12700">
                  <a:noFill/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річкою</a:t>
            </a:r>
            <a:r>
              <a:rPr lang="ru-RU" b="1" dirty="0" smtClean="0">
                <a:ln w="12700">
                  <a:noFill/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b="1" dirty="0" smtClean="0">
                <a:ln w="12700">
                  <a:noFill/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2700">
                  <a:noFill/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розв’язуватимуть</a:t>
            </a:r>
            <a:endParaRPr lang="ru-RU" b="1" dirty="0" smtClean="0">
              <a:ln w="12700">
                <a:noFill/>
                <a:prstDash val="solid"/>
              </a:ln>
              <a:solidFill>
                <a:srgbClr val="0000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b="1" dirty="0" err="1">
                <a:ln w="12700">
                  <a:noFill/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</a:t>
            </a:r>
            <a:r>
              <a:rPr lang="ru-RU" b="1" cap="none" spc="0" dirty="0" err="1" smtClean="0">
                <a:ln w="12700">
                  <a:noFill/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адачі</a:t>
            </a:r>
            <a:r>
              <a:rPr lang="ru-RU" b="1" cap="none" spc="0" dirty="0" smtClean="0">
                <a:ln w="12700">
                  <a:noFill/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з </a:t>
            </a:r>
            <a:r>
              <a:rPr lang="ru-RU" b="1" cap="none" spc="0" dirty="0" err="1" smtClean="0">
                <a:ln w="12700">
                  <a:noFill/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використанням</a:t>
            </a:r>
            <a:r>
              <a:rPr lang="ru-RU" b="1" cap="none" spc="0" dirty="0" smtClean="0">
                <a:ln w="12700">
                  <a:noFill/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b="1" cap="none" spc="0" dirty="0" err="1" smtClean="0">
                <a:ln w="12700">
                  <a:noFill/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даних</a:t>
            </a:r>
            <a:r>
              <a:rPr lang="ru-RU" b="1" cap="none" spc="0" dirty="0" smtClean="0">
                <a:ln w="12700">
                  <a:noFill/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формул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389</Words>
  <Application>Microsoft Office PowerPoint</Application>
  <PresentationFormat>Экран (4:3)</PresentationFormat>
  <Paragraphs>102</Paragraphs>
  <Slides>16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Пакет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Mosijchyk</dc:creator>
  <cp:lastModifiedBy>user</cp:lastModifiedBy>
  <cp:revision>73</cp:revision>
  <dcterms:created xsi:type="dcterms:W3CDTF">2015-11-22T18:03:47Z</dcterms:created>
  <dcterms:modified xsi:type="dcterms:W3CDTF">2018-02-26T18:35:03Z</dcterms:modified>
</cp:coreProperties>
</file>