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84" r:id="rId2"/>
    <p:sldId id="282" r:id="rId3"/>
    <p:sldId id="285" r:id="rId4"/>
    <p:sldId id="283" r:id="rId5"/>
    <p:sldId id="308" r:id="rId6"/>
    <p:sldId id="309" r:id="rId7"/>
    <p:sldId id="286" r:id="rId8"/>
    <p:sldId id="287" r:id="rId9"/>
    <p:sldId id="313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16" r:id="rId29"/>
    <p:sldId id="310" r:id="rId30"/>
    <p:sldId id="315" r:id="rId31"/>
    <p:sldId id="314" r:id="rId32"/>
    <p:sldId id="306" r:id="rId33"/>
    <p:sldId id="307" r:id="rId34"/>
    <p:sldId id="274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373"/>
    <a:srgbClr val="66FF33"/>
    <a:srgbClr val="14AC5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9244" autoAdjust="0"/>
  </p:normalViewPr>
  <p:slideViewPr>
    <p:cSldViewPr>
      <p:cViewPr>
        <p:scale>
          <a:sx n="68" d="100"/>
          <a:sy n="6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45F7FF-AE68-45F0-B548-0337B69C750B}" type="doc">
      <dgm:prSet loTypeId="urn:microsoft.com/office/officeart/2005/8/layout/hProcess9" loCatId="process" qsTypeId="urn:microsoft.com/office/officeart/2005/8/quickstyle/3d9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AFE38FE-8A8F-423E-AD24-4244B91B65B9}">
      <dgm:prSet/>
      <dgm:spPr/>
      <dgm:t>
        <a:bodyPr/>
        <a:lstStyle/>
        <a:p>
          <a:pPr rtl="0"/>
          <a:r>
            <a:rPr lang="uk-UA" dirty="0" smtClean="0"/>
            <a:t>Підведення підсумків</a:t>
          </a:r>
          <a:endParaRPr lang="ru-RU" dirty="0"/>
        </a:p>
      </dgm:t>
    </dgm:pt>
    <dgm:pt modelId="{B2EB1944-2C1E-409B-AA1B-ABB19F80486E}" type="parTrans" cxnId="{650EBA38-47CC-4A69-94CD-B346DB04BC49}">
      <dgm:prSet/>
      <dgm:spPr/>
      <dgm:t>
        <a:bodyPr/>
        <a:lstStyle/>
        <a:p>
          <a:endParaRPr lang="ru-RU"/>
        </a:p>
      </dgm:t>
    </dgm:pt>
    <dgm:pt modelId="{1E2CCB75-A204-4DE7-A1A6-AD01B95A2421}" type="sibTrans" cxnId="{650EBA38-47CC-4A69-94CD-B346DB04BC49}">
      <dgm:prSet/>
      <dgm:spPr/>
      <dgm:t>
        <a:bodyPr/>
        <a:lstStyle/>
        <a:p>
          <a:endParaRPr lang="ru-RU"/>
        </a:p>
      </dgm:t>
    </dgm:pt>
    <dgm:pt modelId="{9548EA4B-F7B7-4009-AE1E-C25FD39E90EC}" type="pres">
      <dgm:prSet presAssocID="{F545F7FF-AE68-45F0-B548-0337B69C750B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D2A898-0D73-4A13-A4B4-F1006794FE35}" type="pres">
      <dgm:prSet presAssocID="{F545F7FF-AE68-45F0-B548-0337B69C750B}" presName="arrow" presStyleLbl="bgShp" presStyleIdx="0" presStyleCnt="1"/>
      <dgm:spPr/>
    </dgm:pt>
    <dgm:pt modelId="{7143F7A1-72E1-4022-900C-E01D9893296F}" type="pres">
      <dgm:prSet presAssocID="{F545F7FF-AE68-45F0-B548-0337B69C750B}" presName="linearProcess" presStyleCnt="0"/>
      <dgm:spPr/>
    </dgm:pt>
    <dgm:pt modelId="{62080475-F4CE-4434-89F2-262D839DD222}" type="pres">
      <dgm:prSet presAssocID="{5AFE38FE-8A8F-423E-AD24-4244B91B65B9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55B341-BABB-4C1E-8739-651CC78B43F9}" type="presOf" srcId="{5AFE38FE-8A8F-423E-AD24-4244B91B65B9}" destId="{62080475-F4CE-4434-89F2-262D839DD222}" srcOrd="0" destOrd="0" presId="urn:microsoft.com/office/officeart/2005/8/layout/hProcess9"/>
    <dgm:cxn modelId="{650EBA38-47CC-4A69-94CD-B346DB04BC49}" srcId="{F545F7FF-AE68-45F0-B548-0337B69C750B}" destId="{5AFE38FE-8A8F-423E-AD24-4244B91B65B9}" srcOrd="0" destOrd="0" parTransId="{B2EB1944-2C1E-409B-AA1B-ABB19F80486E}" sibTransId="{1E2CCB75-A204-4DE7-A1A6-AD01B95A2421}"/>
    <dgm:cxn modelId="{7489EB53-2177-49B6-9774-7C71C7B86CA0}" type="presOf" srcId="{F545F7FF-AE68-45F0-B548-0337B69C750B}" destId="{9548EA4B-F7B7-4009-AE1E-C25FD39E90EC}" srcOrd="0" destOrd="0" presId="urn:microsoft.com/office/officeart/2005/8/layout/hProcess9"/>
    <dgm:cxn modelId="{690847CE-D4DE-49BB-BDDB-300BA0C5A4E1}" type="presParOf" srcId="{9548EA4B-F7B7-4009-AE1E-C25FD39E90EC}" destId="{4DD2A898-0D73-4A13-A4B4-F1006794FE35}" srcOrd="0" destOrd="0" presId="urn:microsoft.com/office/officeart/2005/8/layout/hProcess9"/>
    <dgm:cxn modelId="{EA8A5B1E-BF0F-493C-AA1B-2B9B86EFC12D}" type="presParOf" srcId="{9548EA4B-F7B7-4009-AE1E-C25FD39E90EC}" destId="{7143F7A1-72E1-4022-900C-E01D9893296F}" srcOrd="1" destOrd="0" presId="urn:microsoft.com/office/officeart/2005/8/layout/hProcess9"/>
    <dgm:cxn modelId="{CA8D8C60-B1CE-4660-83D3-2AE589B80CBD}" type="presParOf" srcId="{7143F7A1-72E1-4022-900C-E01D9893296F}" destId="{62080475-F4CE-4434-89F2-262D839DD22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D2A898-0D73-4A13-A4B4-F1006794FE35}">
      <dsp:nvSpPr>
        <dsp:cNvPr id="0" name=""/>
        <dsp:cNvSpPr/>
      </dsp:nvSpPr>
      <dsp:spPr>
        <a:xfrm>
          <a:off x="685799" y="0"/>
          <a:ext cx="7772400" cy="6858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080475-F4CE-4434-89F2-262D839DD222}">
      <dsp:nvSpPr>
        <dsp:cNvPr id="0" name=""/>
        <dsp:cNvSpPr/>
      </dsp:nvSpPr>
      <dsp:spPr>
        <a:xfrm>
          <a:off x="1900237" y="2057400"/>
          <a:ext cx="5343525" cy="274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  <a:sp3d extrusionH="28000" prstMaterial="matte"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Підведення підсумків</a:t>
          </a:r>
          <a:endParaRPr lang="ru-RU" sz="6500" kern="1200" dirty="0"/>
        </a:p>
      </dsp:txBody>
      <dsp:txXfrm>
        <a:off x="1900237" y="2057400"/>
        <a:ext cx="5343525" cy="2743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7D47F-E242-420B-AD7C-F5249E427961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3CFDA-D9A8-485D-B4A1-77DA830FE3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369AE8-A24F-4DE1-9979-323F5207625E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13CFDA-D9A8-485D-B4A1-77DA830FE30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13CFDA-D9A8-485D-B4A1-77DA830FE30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3AB3DEF-097B-4040-83C6-3139EFAE5C9D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6E10616-D6F7-44B3-B04E-F09921B9A5F6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3618D2D-C16B-49F8-8E83-1923933523B6}" type="slidenum">
              <a:rPr lang="ru-RU" smtClean="0"/>
              <a:pPr/>
              <a:t>27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C6932-914B-4BA0-A765-1928AF391CCE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E50F1-9977-42F2-A496-17A911680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55968-CD5E-4B80-B3CC-002990EFA9D7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C33E7-1A24-4C22-A8AF-18CC12FE3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80F98-CD7D-4524-A65C-D97211467216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68BE4-34FC-4FA8-8477-778C39E2B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DF9BA-3642-4989-8EA8-E04E54A17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61638-9FD1-4BCF-84EE-03F25E611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41F51-3173-4290-A257-3BBD6CD915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F3E73-0C47-4406-8CB6-9E50A9240C32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5457F-8D25-485B-8D9D-3941DB1DE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E90FE-C301-44E0-A525-DFFF4C4D2271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E9B6A-DD4C-434B-9CF9-77E0E32AC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B21D6-CB23-470D-BFE8-D286AAA85285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2F0CF-69C5-43F9-AF77-45C9EEA87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AB120-D02B-47FF-9571-67F8B3ADAB80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39803-B292-42AF-B13C-FFB94A3C3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AB3C7-EDCE-4EBA-98AF-A2A17A9B9757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1E8C2-9325-49C3-B27F-347C30B65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B1FA0-0F80-4109-BB65-BAB12FAF9BE2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7CE8C-DD5D-47EF-B8CB-703824D6CE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F655D-9528-4D85-A6E3-747374E86DDB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45124-5FB2-46AD-8401-A03A7F8B4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CC479-8D63-4484-BCFF-D4E0065575C7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CE425-C29C-4084-A249-F37997008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342D37-A63B-4431-BBC9-02934DF9DFAA}" type="datetimeFigureOut">
              <a:rPr lang="ru-RU"/>
              <a:pPr>
                <a:defRPr/>
              </a:pPr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F3EA07-94B5-4742-B077-27037B37A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gif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gif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1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"/>
            <a:ext cx="9144000" cy="6021388"/>
          </a:xfrm>
        </p:spPr>
        <p:txBody>
          <a:bodyPr/>
          <a:lstStyle/>
          <a:p>
            <a:pPr>
              <a:defRPr/>
            </a:pPr>
            <a: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  <a:t>   </a:t>
            </a:r>
            <a:b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АЛГЕБРА, 8 </a:t>
            </a:r>
            <a:r>
              <a:rPr lang="uk-UA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клас</a:t>
            </a:r>
            <a:r>
              <a:rPr lang="ru-RU" sz="4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4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Тема: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Квадратні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рівняння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.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Неповні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квадратні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рівняння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та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їх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розв</a:t>
            </a:r>
            <a:r>
              <a:rPr lang="en-US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’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язування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b="1" i="1" dirty="0" smtClean="0">
                <a:solidFill>
                  <a:srgbClr val="FF0000"/>
                </a:solidFill>
                <a:latin typeface="Comic Sans MS" pitchFamily="66" charset="0"/>
              </a:rPr>
              <a:t>   </a:t>
            </a:r>
            <a: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br>
              <a:rPr lang="ru-RU" b="1" i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uk-UA" sz="3200" b="1" dirty="0" smtClean="0">
                <a:solidFill>
                  <a:srgbClr val="0000FF"/>
                </a:solidFill>
                <a:latin typeface="Comic Sans MS" pitchFamily="66" charset="0"/>
              </a:rPr>
              <a:t>Алгебра щедра, вона часто дає більше, ніж у неї просять.</a:t>
            </a:r>
            <a:br>
              <a:rPr lang="uk-UA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uk-UA" sz="3200" b="1" dirty="0" smtClean="0">
                <a:latin typeface="Comic Sans MS" pitchFamily="66" charset="0"/>
              </a:rPr>
              <a:t>Жан </a:t>
            </a:r>
            <a:r>
              <a:rPr lang="uk-UA" sz="3200" b="1" dirty="0" err="1" smtClean="0">
                <a:latin typeface="Comic Sans MS" pitchFamily="66" charset="0"/>
              </a:rPr>
              <a:t>Лерон</a:t>
            </a:r>
            <a:r>
              <a:rPr lang="uk-UA" sz="3200" b="1" dirty="0" smtClean="0">
                <a:latin typeface="Comic Sans MS" pitchFamily="66" charset="0"/>
              </a:rPr>
              <a:t> </a:t>
            </a:r>
            <a:r>
              <a:rPr lang="uk-UA" sz="3200" b="1" dirty="0" err="1" smtClean="0">
                <a:latin typeface="Comic Sans MS" pitchFamily="66" charset="0"/>
              </a:rPr>
              <a:t>Д</a:t>
            </a:r>
            <a:r>
              <a:rPr lang="uk-UA" sz="3200" b="1" dirty="0" err="1" smtClean="0">
                <a:latin typeface="Times New Roman"/>
                <a:cs typeface="Times New Roman"/>
              </a:rPr>
              <a:t>ʼ</a:t>
            </a:r>
            <a:r>
              <a:rPr lang="uk-UA" sz="3200" b="1" dirty="0" err="1" smtClean="0">
                <a:latin typeface="Comic Sans MS" pitchFamily="66" charset="0"/>
              </a:rPr>
              <a:t>Аламбер</a:t>
            </a:r>
            <a:endParaRPr lang="ru-RU" sz="3200" b="1" dirty="0" smtClean="0">
              <a:latin typeface="Comic Sans MS" pitchFamily="66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517232"/>
            <a:ext cx="9144000" cy="1340768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            </a:t>
            </a:r>
            <a:endParaRPr lang="ru-RU" sz="2800" i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2052" name="Freeform 4"/>
          <p:cNvSpPr>
            <a:spLocks/>
          </p:cNvSpPr>
          <p:nvPr/>
        </p:nvSpPr>
        <p:spPr bwMode="auto">
          <a:xfrm rot="765111">
            <a:off x="684213" y="2752725"/>
            <a:ext cx="7924800" cy="4105275"/>
          </a:xfrm>
          <a:custGeom>
            <a:avLst/>
            <a:gdLst>
              <a:gd name="T0" fmla="*/ 0 w 5095"/>
              <a:gd name="T1" fmla="*/ 2147483647 h 2464"/>
              <a:gd name="T2" fmla="*/ 2147483647 w 5095"/>
              <a:gd name="T3" fmla="*/ 2147483647 h 2464"/>
              <a:gd name="T4" fmla="*/ 2147483647 w 5095"/>
              <a:gd name="T5" fmla="*/ 2147483647 h 246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095" h="2464">
                <a:moveTo>
                  <a:pt x="0" y="1829"/>
                </a:moveTo>
                <a:cubicBezTo>
                  <a:pt x="2260" y="914"/>
                  <a:pt x="4521" y="0"/>
                  <a:pt x="4808" y="106"/>
                </a:cubicBezTo>
                <a:cubicBezTo>
                  <a:pt x="5095" y="212"/>
                  <a:pt x="3409" y="1338"/>
                  <a:pt x="1724" y="2464"/>
                </a:cubicBezTo>
              </a:path>
            </a:pathLst>
          </a:custGeom>
          <a:noFill/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15816" y="260648"/>
            <a:ext cx="45354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 i="1">
              <a:solidFill>
                <a:srgbClr val="000099"/>
              </a:solidFill>
            </a:endParaRPr>
          </a:p>
        </p:txBody>
      </p:sp>
      <p:pic>
        <p:nvPicPr>
          <p:cNvPr id="9224" name="Picture 8" descr="i0611303r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068960"/>
            <a:ext cx="2732088" cy="1593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564904"/>
            <a:ext cx="1884363" cy="23542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Picture 21" descr="00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24457">
            <a:off x="405269" y="2846123"/>
            <a:ext cx="3000375" cy="1876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6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2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72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620713"/>
            <a:ext cx="6337300" cy="1425575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Уважно розглянувши структуру рівнянь дайте означення зведеного і незведеного квадратних рівнянь</a:t>
            </a:r>
            <a:endParaRPr lang="ru-RU" sz="3200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420938"/>
            <a:ext cx="3671887" cy="965200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FF0000"/>
                </a:solidFill>
              </a:rPr>
              <a:t>Зведені квадратні рівняння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2420938"/>
            <a:ext cx="3816350" cy="1036637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FF0000"/>
                </a:solidFill>
              </a:rPr>
              <a:t>Незведені квадратні рівняння</a:t>
            </a:r>
            <a:endParaRPr lang="ru-RU" b="1" smtClean="0">
              <a:solidFill>
                <a:srgbClr val="FF0000"/>
              </a:solidFill>
            </a:endParaRPr>
          </a:p>
        </p:txBody>
      </p:sp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539750" y="3698875"/>
          <a:ext cx="3311525" cy="2395538"/>
        </p:xfrm>
        <a:graphic>
          <a:graphicData uri="http://schemas.openxmlformats.org/presentationml/2006/ole">
            <p:oleObj spid="_x0000_s61442" name="Формула" r:id="rId3" imgW="965200" imgH="698500" progId="Equation.3">
              <p:embed/>
            </p:oleObj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5148263" y="3716338"/>
          <a:ext cx="3367087" cy="2374900"/>
        </p:xfrm>
        <a:graphic>
          <a:graphicData uri="http://schemas.openxmlformats.org/presentationml/2006/ole">
            <p:oleObj spid="_x0000_s61443" name="Формула" r:id="rId4" imgW="990600" imgH="698500" progId="Equation.3">
              <p:embed/>
            </p:oleObj>
          </a:graphicData>
        </a:graphic>
      </p:graphicFrame>
      <p:pic>
        <p:nvPicPr>
          <p:cNvPr id="8" name="Picture 4" descr="к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 build="p"/>
      <p:bldP spid="3072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699125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36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Перетворіть дане квадратне </a:t>
            </a:r>
            <a:br>
              <a:rPr lang="uk-UA" sz="36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36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рівняння у зведене</a:t>
            </a:r>
            <a:endParaRPr lang="ru-RU" sz="3600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69635" name="Object 3"/>
          <p:cNvGraphicFramePr>
            <a:graphicFrameLocks noChangeAspect="1"/>
          </p:cNvGraphicFramePr>
          <p:nvPr>
            <p:ph idx="1"/>
          </p:nvPr>
        </p:nvGraphicFramePr>
        <p:xfrm>
          <a:off x="1979613" y="2205038"/>
          <a:ext cx="5192712" cy="4064000"/>
        </p:xfrm>
        <a:graphic>
          <a:graphicData uri="http://schemas.openxmlformats.org/presentationml/2006/ole">
            <p:oleObj spid="_x0000_s62466" name="Формула" r:id="rId3" imgW="1460500" imgH="1143000" progId="Equation.3">
              <p:embed/>
            </p:oleObj>
          </a:graphicData>
        </a:graphic>
      </p:graphicFrame>
      <p:pic>
        <p:nvPicPr>
          <p:cNvPr id="4" name="Picture 4" descr="к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346825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Завдання групам</a:t>
            </a:r>
            <a:endParaRPr lang="ru-RU" sz="6000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00200"/>
            <a:ext cx="6481763" cy="1036638"/>
          </a:xfrm>
        </p:spPr>
        <p:txBody>
          <a:bodyPr/>
          <a:lstStyle/>
          <a:p>
            <a:pPr marL="0" indent="0" eaLnBrk="1" hangingPunct="1"/>
            <a:r>
              <a:rPr lang="ru-RU" sz="2800" smtClean="0"/>
              <a:t> </a:t>
            </a:r>
            <a:r>
              <a:rPr lang="uk-UA" sz="2800" b="1" smtClean="0"/>
              <a:t>Розподіліть</a:t>
            </a:r>
            <a:r>
              <a:rPr lang="ru-RU" sz="2800" b="1" smtClean="0"/>
              <a:t> </a:t>
            </a:r>
            <a:r>
              <a:rPr lang="uk-UA" sz="2800" b="1" smtClean="0"/>
              <a:t>дані рівняння на чотири групи. Поясніть свій вибір.</a:t>
            </a:r>
          </a:p>
        </p:txBody>
      </p:sp>
      <p:graphicFrame>
        <p:nvGraphicFramePr>
          <p:cNvPr id="29715" name="Object 19"/>
          <p:cNvGraphicFramePr>
            <a:graphicFrameLocks noChangeAspect="1"/>
          </p:cNvGraphicFramePr>
          <p:nvPr>
            <p:ph sz="quarter" idx="2"/>
          </p:nvPr>
        </p:nvGraphicFramePr>
        <p:xfrm>
          <a:off x="755650" y="2997200"/>
          <a:ext cx="3384550" cy="3094038"/>
        </p:xfrm>
        <a:graphic>
          <a:graphicData uri="http://schemas.openxmlformats.org/presentationml/2006/ole">
            <p:oleObj spid="_x0000_s63490" name="Формула" r:id="rId4" imgW="1333500" imgH="1219200" progId="Equation.3">
              <p:embed/>
            </p:oleObj>
          </a:graphicData>
        </a:graphic>
      </p:graphicFrame>
      <p:graphicFrame>
        <p:nvGraphicFramePr>
          <p:cNvPr id="29717" name="Object 21"/>
          <p:cNvGraphicFramePr>
            <a:graphicFrameLocks noChangeAspect="1"/>
          </p:cNvGraphicFramePr>
          <p:nvPr>
            <p:ph sz="quarter" idx="3"/>
          </p:nvPr>
        </p:nvGraphicFramePr>
        <p:xfrm>
          <a:off x="5435600" y="2924175"/>
          <a:ext cx="2970213" cy="3168650"/>
        </p:xfrm>
        <a:graphic>
          <a:graphicData uri="http://schemas.openxmlformats.org/presentationml/2006/ole">
            <p:oleObj spid="_x0000_s63491" name="Формула" r:id="rId5" imgW="1143000" imgH="1219200" progId="Equation.3">
              <p:embed/>
            </p:oleObj>
          </a:graphicData>
        </a:graphic>
      </p:graphicFrame>
      <p:pic>
        <p:nvPicPr>
          <p:cNvPr id="6" name="Picture 4" descr="к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auto">
          <a:xfrm rot="765111">
            <a:off x="539750" y="2752725"/>
            <a:ext cx="7924800" cy="4105275"/>
          </a:xfrm>
          <a:custGeom>
            <a:avLst/>
            <a:gdLst>
              <a:gd name="T0" fmla="*/ 0 w 5095"/>
              <a:gd name="T1" fmla="*/ 2147483647 h 2464"/>
              <a:gd name="T2" fmla="*/ 2147483647 w 5095"/>
              <a:gd name="T3" fmla="*/ 2147483647 h 2464"/>
              <a:gd name="T4" fmla="*/ 2147483647 w 5095"/>
              <a:gd name="T5" fmla="*/ 2147483647 h 246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095" h="2464">
                <a:moveTo>
                  <a:pt x="0" y="1829"/>
                </a:moveTo>
                <a:cubicBezTo>
                  <a:pt x="2260" y="914"/>
                  <a:pt x="4521" y="0"/>
                  <a:pt x="4808" y="106"/>
                </a:cubicBezTo>
                <a:cubicBezTo>
                  <a:pt x="5095" y="212"/>
                  <a:pt x="3409" y="1338"/>
                  <a:pt x="1724" y="2464"/>
                </a:cubicBezTo>
              </a:path>
            </a:pathLst>
          </a:custGeom>
          <a:noFill/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11188" y="1916113"/>
            <a:ext cx="3384550" cy="788987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i="1">
                <a:solidFill>
                  <a:srgbClr val="000099"/>
                </a:solidFill>
                <a:latin typeface="Comic Sans MS" pitchFamily="66" charset="0"/>
              </a:rPr>
              <a:t>ПОВНІ</a:t>
            </a:r>
          </a:p>
          <a:p>
            <a:pPr algn="ctr">
              <a:spcBef>
                <a:spcPct val="50000"/>
              </a:spcBef>
            </a:pPr>
            <a:r>
              <a:rPr lang="uk-UA" b="1" i="1">
                <a:solidFill>
                  <a:srgbClr val="000099"/>
                </a:solidFill>
                <a:latin typeface="Comic Sans MS" pitchFamily="66" charset="0"/>
              </a:rPr>
              <a:t>КВАДРАТНІ РІВНЯННЯ</a:t>
            </a:r>
            <a:endParaRPr lang="ru-RU" b="1" i="1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787900" y="1916113"/>
            <a:ext cx="3384550" cy="788987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b="1" i="1">
                <a:solidFill>
                  <a:srgbClr val="000099"/>
                </a:solidFill>
                <a:latin typeface="Comic Sans MS" pitchFamily="66" charset="0"/>
              </a:rPr>
              <a:t>НЕПОВНІ</a:t>
            </a:r>
          </a:p>
          <a:p>
            <a:pPr algn="ctr">
              <a:spcBef>
                <a:spcPct val="50000"/>
              </a:spcBef>
            </a:pPr>
            <a:r>
              <a:rPr lang="uk-UA" b="1" i="1">
                <a:solidFill>
                  <a:srgbClr val="000099"/>
                </a:solidFill>
                <a:latin typeface="Comic Sans MS" pitchFamily="66" charset="0"/>
              </a:rPr>
              <a:t>КВАДРАТНІ РІВНЯННЯ</a:t>
            </a:r>
            <a:endParaRPr lang="ru-RU" b="1" i="1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555875" y="981075"/>
            <a:ext cx="4032250" cy="376238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000099"/>
                </a:solidFill>
                <a:latin typeface="Comic Sans MS" pitchFamily="66" charset="0"/>
              </a:rPr>
              <a:t>КВАДРАТНІ РІВНЯННЯ</a:t>
            </a: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>
            <a:off x="2051050" y="1341438"/>
            <a:ext cx="1296988" cy="57467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5219700" y="1341438"/>
            <a:ext cx="1296988" cy="57467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971550" y="2924175"/>
            <a:ext cx="2879725" cy="376238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CC3300"/>
                </a:solidFill>
                <a:latin typeface="Comic Sans MS" pitchFamily="66" charset="0"/>
              </a:rPr>
              <a:t>а ≠ 0,  в ≠ 0,   с ≠ 0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5148263" y="2924175"/>
            <a:ext cx="3024187" cy="788988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CC3300"/>
                </a:solidFill>
                <a:latin typeface="Comic Sans MS" pitchFamily="66" charset="0"/>
              </a:rPr>
              <a:t>а ≠ 0,  в = 0,  с = 0</a:t>
            </a:r>
          </a:p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CC3300"/>
                </a:solidFill>
                <a:latin typeface="Comic Sans MS" pitchFamily="66" charset="0"/>
              </a:rPr>
              <a:t>(в=с=0)</a:t>
            </a:r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2124075" y="2565400"/>
            <a:ext cx="0" cy="35877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>
            <a:off x="6443663" y="2565400"/>
            <a:ext cx="0" cy="35877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1258888" y="4221163"/>
            <a:ext cx="1728787" cy="1614487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000099"/>
                </a:solidFill>
              </a:rPr>
              <a:t>2х</a:t>
            </a:r>
            <a:r>
              <a:rPr lang="ru-RU" b="1" i="1" baseline="30000">
                <a:solidFill>
                  <a:srgbClr val="000099"/>
                </a:solidFill>
              </a:rPr>
              <a:t>2</a:t>
            </a:r>
            <a:r>
              <a:rPr lang="ru-RU" b="1" i="1">
                <a:solidFill>
                  <a:srgbClr val="000099"/>
                </a:solidFill>
              </a:rPr>
              <a:t>+5х-7=0</a:t>
            </a:r>
          </a:p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000099"/>
                </a:solidFill>
              </a:rPr>
              <a:t>6х+х</a:t>
            </a:r>
            <a:r>
              <a:rPr lang="ru-RU" b="1" i="1" baseline="30000">
                <a:solidFill>
                  <a:srgbClr val="000099"/>
                </a:solidFill>
              </a:rPr>
              <a:t>2</a:t>
            </a:r>
            <a:r>
              <a:rPr lang="ru-RU" b="1" i="1">
                <a:solidFill>
                  <a:srgbClr val="000099"/>
                </a:solidFill>
              </a:rPr>
              <a:t>-3=0</a:t>
            </a:r>
          </a:p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000099"/>
                </a:solidFill>
              </a:rPr>
              <a:t>Х</a:t>
            </a:r>
            <a:r>
              <a:rPr lang="ru-RU" b="1" i="1" baseline="30000">
                <a:solidFill>
                  <a:srgbClr val="000099"/>
                </a:solidFill>
              </a:rPr>
              <a:t>2</a:t>
            </a:r>
            <a:r>
              <a:rPr lang="ru-RU" b="1" i="1">
                <a:solidFill>
                  <a:srgbClr val="000099"/>
                </a:solidFill>
              </a:rPr>
              <a:t>-8х-7=0</a:t>
            </a:r>
          </a:p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000099"/>
                </a:solidFill>
              </a:rPr>
              <a:t>25-10х+х</a:t>
            </a:r>
            <a:r>
              <a:rPr lang="ru-RU" b="1" i="1" baseline="30000">
                <a:solidFill>
                  <a:srgbClr val="000099"/>
                </a:solidFill>
              </a:rPr>
              <a:t>2</a:t>
            </a:r>
            <a:r>
              <a:rPr lang="ru-RU" b="1" i="1">
                <a:solidFill>
                  <a:srgbClr val="000099"/>
                </a:solidFill>
              </a:rPr>
              <a:t>=0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5508625" y="4221163"/>
            <a:ext cx="1800225" cy="1614487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000099"/>
                </a:solidFill>
              </a:rPr>
              <a:t>3х</a:t>
            </a:r>
            <a:r>
              <a:rPr lang="ru-RU" b="1" i="1" baseline="30000">
                <a:solidFill>
                  <a:srgbClr val="000099"/>
                </a:solidFill>
              </a:rPr>
              <a:t>2</a:t>
            </a:r>
            <a:r>
              <a:rPr lang="ru-RU" b="1" i="1">
                <a:solidFill>
                  <a:srgbClr val="000099"/>
                </a:solidFill>
              </a:rPr>
              <a:t>-2х=0</a:t>
            </a:r>
          </a:p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000099"/>
                </a:solidFill>
              </a:rPr>
              <a:t>2х+х</a:t>
            </a:r>
            <a:r>
              <a:rPr lang="ru-RU" b="1" i="1" baseline="30000">
                <a:solidFill>
                  <a:srgbClr val="000099"/>
                </a:solidFill>
              </a:rPr>
              <a:t>2</a:t>
            </a:r>
            <a:r>
              <a:rPr lang="ru-RU" b="1" i="1">
                <a:solidFill>
                  <a:srgbClr val="000099"/>
                </a:solidFill>
              </a:rPr>
              <a:t>=0</a:t>
            </a:r>
          </a:p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000099"/>
                </a:solidFill>
              </a:rPr>
              <a:t>125+5х</a:t>
            </a:r>
            <a:r>
              <a:rPr lang="ru-RU" b="1" i="1" baseline="30000">
                <a:solidFill>
                  <a:srgbClr val="000099"/>
                </a:solidFill>
              </a:rPr>
              <a:t>2</a:t>
            </a:r>
            <a:r>
              <a:rPr lang="ru-RU" b="1" i="1">
                <a:solidFill>
                  <a:srgbClr val="000099"/>
                </a:solidFill>
              </a:rPr>
              <a:t>=0</a:t>
            </a:r>
          </a:p>
          <a:p>
            <a:pPr algn="ctr">
              <a:spcBef>
                <a:spcPct val="50000"/>
              </a:spcBef>
            </a:pPr>
            <a:r>
              <a:rPr lang="ru-RU" b="1" i="1">
                <a:solidFill>
                  <a:srgbClr val="000099"/>
                </a:solidFill>
              </a:rPr>
              <a:t>49х</a:t>
            </a:r>
            <a:r>
              <a:rPr lang="ru-RU" b="1" i="1" baseline="30000">
                <a:solidFill>
                  <a:srgbClr val="000099"/>
                </a:solidFill>
              </a:rPr>
              <a:t>2</a:t>
            </a:r>
            <a:r>
              <a:rPr lang="ru-RU" b="1" i="1">
                <a:solidFill>
                  <a:srgbClr val="000099"/>
                </a:solidFill>
              </a:rPr>
              <a:t>-81=0</a:t>
            </a:r>
          </a:p>
        </p:txBody>
      </p:sp>
      <p:sp>
        <p:nvSpPr>
          <p:cNvPr id="21518" name="Line 14"/>
          <p:cNvSpPr>
            <a:spLocks noChangeShapeType="1"/>
          </p:cNvSpPr>
          <p:nvPr/>
        </p:nvSpPr>
        <p:spPr bwMode="auto">
          <a:xfrm>
            <a:off x="2124075" y="3284538"/>
            <a:ext cx="0" cy="93662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9" name="Line 15"/>
          <p:cNvSpPr>
            <a:spLocks noChangeShapeType="1"/>
          </p:cNvSpPr>
          <p:nvPr/>
        </p:nvSpPr>
        <p:spPr bwMode="auto">
          <a:xfrm>
            <a:off x="6443663" y="3284538"/>
            <a:ext cx="0" cy="93662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7175" y="1844675"/>
            <a:ext cx="3529013" cy="4038600"/>
          </a:xfrm>
        </p:spPr>
        <p:txBody>
          <a:bodyPr/>
          <a:lstStyle/>
          <a:p>
            <a:pPr eaLnBrk="1" hangingPunct="1"/>
            <a:r>
              <a:rPr lang="ru-RU" dirty="0" smtClean="0"/>
              <a:t>3х</a:t>
            </a:r>
            <a:r>
              <a:rPr lang="ru-RU" baseline="30000" dirty="0" smtClean="0"/>
              <a:t>2</a:t>
            </a:r>
            <a:r>
              <a:rPr lang="ru-RU" dirty="0" smtClean="0"/>
              <a:t>-2х+5=0</a:t>
            </a:r>
          </a:p>
          <a:p>
            <a:pPr eaLnBrk="1" hangingPunct="1"/>
            <a:r>
              <a:rPr lang="ru-RU" dirty="0" smtClean="0"/>
              <a:t>5х-3х</a:t>
            </a:r>
            <a:r>
              <a:rPr lang="ru-RU" baseline="30000" dirty="0" smtClean="0"/>
              <a:t>3</a:t>
            </a:r>
            <a:r>
              <a:rPr lang="ru-RU" dirty="0" smtClean="0"/>
              <a:t>–х</a:t>
            </a:r>
            <a:r>
              <a:rPr lang="ru-RU" baseline="30000" dirty="0" smtClean="0"/>
              <a:t>2 </a:t>
            </a:r>
            <a:r>
              <a:rPr lang="ru-RU" dirty="0" smtClean="0"/>
              <a:t>=0</a:t>
            </a:r>
          </a:p>
          <a:p>
            <a:pPr eaLnBrk="1" hangingPunct="1"/>
            <a:r>
              <a:rPr lang="ru-RU" dirty="0" smtClean="0"/>
              <a:t>2х-5х</a:t>
            </a:r>
            <a:r>
              <a:rPr lang="ru-RU" baseline="30000" dirty="0" smtClean="0"/>
              <a:t>2</a:t>
            </a:r>
            <a:r>
              <a:rPr lang="ru-RU" dirty="0" smtClean="0"/>
              <a:t>-1=0</a:t>
            </a:r>
          </a:p>
          <a:p>
            <a:pPr eaLnBrk="1" hangingPunct="1"/>
            <a:r>
              <a:rPr lang="ru-RU" dirty="0" err="1" smtClean="0"/>
              <a:t>х</a:t>
            </a:r>
            <a:r>
              <a:rPr lang="ru-RU" dirty="0" smtClean="0"/>
              <a:t>(х-1)=0</a:t>
            </a:r>
          </a:p>
          <a:p>
            <a:pPr eaLnBrk="1" hangingPunct="1"/>
            <a:r>
              <a:rPr lang="ru-RU" dirty="0" smtClean="0"/>
              <a:t>2х-3=0</a:t>
            </a:r>
          </a:p>
          <a:p>
            <a:pPr eaLnBrk="1" hangingPunct="1"/>
            <a:r>
              <a:rPr lang="ru-RU" dirty="0" smtClean="0"/>
              <a:t>(х-3)</a:t>
            </a:r>
            <a:r>
              <a:rPr lang="ru-RU" baseline="30000" dirty="0" smtClean="0"/>
              <a:t>2</a:t>
            </a:r>
            <a:r>
              <a:rPr lang="ru-RU" dirty="0" smtClean="0"/>
              <a:t>+2=0</a:t>
            </a: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635375" y="2060575"/>
            <a:ext cx="360363" cy="2889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3563938" y="3141663"/>
            <a:ext cx="360362" cy="2889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3563938" y="3716338"/>
            <a:ext cx="360362" cy="2889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563938" y="4868863"/>
            <a:ext cx="360362" cy="2889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4213" y="620713"/>
            <a:ext cx="611981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 b="1">
                <a:solidFill>
                  <a:srgbClr val="FF0000"/>
                </a:solidFill>
              </a:rPr>
              <a:t>Знайди квадратне рівняння</a:t>
            </a:r>
            <a:endParaRPr lang="ru-RU" sz="4400" b="1">
              <a:solidFill>
                <a:srgbClr val="FF0000"/>
              </a:solidFill>
            </a:endParaRPr>
          </a:p>
        </p:txBody>
      </p:sp>
      <p:pic>
        <p:nvPicPr>
          <p:cNvPr id="10" name="Picture 4" descr="к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349500"/>
            <a:ext cx="23717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 animBg="1"/>
      <p:bldP spid="10247" grpId="0" animBg="1"/>
      <p:bldP spid="10248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Group 2"/>
          <p:cNvGraphicFramePr>
            <a:graphicFrameLocks noGrp="1"/>
          </p:cNvGraphicFramePr>
          <p:nvPr/>
        </p:nvGraphicFramePr>
        <p:xfrm>
          <a:off x="250825" y="1773238"/>
          <a:ext cx="8642350" cy="4219577"/>
        </p:xfrm>
        <a:graphic>
          <a:graphicData uri="http://schemas.openxmlformats.org/drawingml/2006/table">
            <a:tbl>
              <a:tblPr/>
              <a:tblGrid>
                <a:gridCol w="2304951"/>
                <a:gridCol w="2016224"/>
                <a:gridCol w="2159000"/>
                <a:gridCol w="2162175"/>
              </a:tblGrid>
              <a:tr h="365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Рівняння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Повне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Неповне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Зведене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1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7х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+9х+2=0</a:t>
                      </a: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64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–3у–4=0</a:t>
                      </a: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1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ax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–1=0</a:t>
                      </a: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1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x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– 5 x =0</a:t>
                      </a: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1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–5х – 2х - 4х 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=0</a:t>
                      </a: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93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6x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+x =0</a:t>
                      </a: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69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-х 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- 6х-7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=0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1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8x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–0,75=0,53</a:t>
                      </a: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19" name="AutoShape 55"/>
          <p:cNvSpPr>
            <a:spLocks noChangeArrowheads="1"/>
          </p:cNvSpPr>
          <p:nvPr/>
        </p:nvSpPr>
        <p:spPr bwMode="auto">
          <a:xfrm>
            <a:off x="3348038" y="2133600"/>
            <a:ext cx="431800" cy="360363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20" name="AutoShape 56"/>
          <p:cNvSpPr>
            <a:spLocks noChangeArrowheads="1"/>
          </p:cNvSpPr>
          <p:nvPr/>
        </p:nvSpPr>
        <p:spPr bwMode="auto">
          <a:xfrm>
            <a:off x="5364163" y="3141663"/>
            <a:ext cx="431800" cy="360362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21" name="AutoShape 57"/>
          <p:cNvSpPr>
            <a:spLocks noChangeArrowheads="1"/>
          </p:cNvSpPr>
          <p:nvPr/>
        </p:nvSpPr>
        <p:spPr bwMode="auto">
          <a:xfrm>
            <a:off x="7740650" y="2636838"/>
            <a:ext cx="431800" cy="360362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22" name="AutoShape 58"/>
          <p:cNvSpPr>
            <a:spLocks noChangeArrowheads="1"/>
          </p:cNvSpPr>
          <p:nvPr/>
        </p:nvSpPr>
        <p:spPr bwMode="auto">
          <a:xfrm>
            <a:off x="5364163" y="3573463"/>
            <a:ext cx="431800" cy="360362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23" name="AutoShape 59"/>
          <p:cNvSpPr>
            <a:spLocks noChangeArrowheads="1"/>
          </p:cNvSpPr>
          <p:nvPr/>
        </p:nvSpPr>
        <p:spPr bwMode="auto">
          <a:xfrm>
            <a:off x="5435600" y="4076700"/>
            <a:ext cx="431800" cy="360363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24" name="AutoShape 60"/>
          <p:cNvSpPr>
            <a:spLocks noChangeArrowheads="1"/>
          </p:cNvSpPr>
          <p:nvPr/>
        </p:nvSpPr>
        <p:spPr bwMode="auto">
          <a:xfrm>
            <a:off x="5364163" y="4581525"/>
            <a:ext cx="431800" cy="360363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25" name="AutoShape 61"/>
          <p:cNvSpPr>
            <a:spLocks noChangeArrowheads="1"/>
          </p:cNvSpPr>
          <p:nvPr/>
        </p:nvSpPr>
        <p:spPr bwMode="auto">
          <a:xfrm>
            <a:off x="3419475" y="5013325"/>
            <a:ext cx="431800" cy="360363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26" name="AutoShape 62"/>
          <p:cNvSpPr>
            <a:spLocks noChangeArrowheads="1"/>
          </p:cNvSpPr>
          <p:nvPr/>
        </p:nvSpPr>
        <p:spPr bwMode="auto">
          <a:xfrm>
            <a:off x="5364163" y="5516563"/>
            <a:ext cx="431800" cy="360362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27" name="AutoShape 63"/>
          <p:cNvSpPr>
            <a:spLocks noChangeArrowheads="1"/>
          </p:cNvSpPr>
          <p:nvPr/>
        </p:nvSpPr>
        <p:spPr bwMode="auto">
          <a:xfrm>
            <a:off x="3348038" y="2636838"/>
            <a:ext cx="431800" cy="360362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43213" y="404813"/>
            <a:ext cx="38512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 b="1">
                <a:solidFill>
                  <a:srgbClr val="FF0000"/>
                </a:solidFill>
              </a:rPr>
              <a:t>Перевір себе</a:t>
            </a:r>
            <a:endParaRPr lang="ru-RU" sz="4400" b="1">
              <a:solidFill>
                <a:srgbClr val="FF0000"/>
              </a:solidFill>
            </a:endParaRPr>
          </a:p>
        </p:txBody>
      </p:sp>
      <p:pic>
        <p:nvPicPr>
          <p:cNvPr id="11329" name="Picture 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3030538"/>
            <a:ext cx="2414587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9" grpId="0" animBg="1"/>
      <p:bldP spid="11320" grpId="0" animBg="1"/>
      <p:bldP spid="11321" grpId="0" animBg="1"/>
      <p:bldP spid="11322" grpId="0" animBg="1"/>
      <p:bldP spid="11323" grpId="0" animBg="1"/>
      <p:bldP spid="11324" grpId="0" animBg="1"/>
      <p:bldP spid="11325" grpId="0" animBg="1"/>
      <p:bldP spid="11326" grpId="0" animBg="1"/>
      <p:bldP spid="11327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346825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Усні вправи </a:t>
            </a:r>
            <a:b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(І група)</a:t>
            </a:r>
            <a:endParaRPr lang="ru-RU" sz="6000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773238"/>
            <a:ext cx="6130925" cy="1036637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sz="2800" dirty="0" smtClean="0"/>
              <a:t> </a:t>
            </a:r>
            <a:r>
              <a:rPr lang="uk-UA" sz="2800" b="1" dirty="0" smtClean="0"/>
              <a:t>Які рівняння об'єднані за спільною ознакою?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2800" b="1" dirty="0" smtClean="0"/>
              <a:t>Яке з рівнянь зайве?</a:t>
            </a: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2700338" y="3141663"/>
          <a:ext cx="3960812" cy="3359150"/>
        </p:xfrm>
        <a:graphic>
          <a:graphicData uri="http://schemas.openxmlformats.org/presentationml/2006/ole">
            <p:oleObj spid="_x0000_s64514" name="Формула" r:id="rId3" imgW="1168400" imgH="990600" progId="Equation.3">
              <p:embed/>
            </p:oleObj>
          </a:graphicData>
        </a:graphic>
      </p:graphicFrame>
      <p:pic>
        <p:nvPicPr>
          <p:cNvPr id="5" name="Picture 4" descr="к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275388" cy="1143000"/>
          </a:xfrm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Усні вправи </a:t>
            </a:r>
            <a:b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(ІІ група)</a:t>
            </a:r>
            <a:endParaRPr lang="ru-RU" sz="6000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773238"/>
            <a:ext cx="8218488" cy="1036637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sz="2800" b="1" dirty="0" smtClean="0"/>
              <a:t>Розв'яжіть рівняння.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2800" b="1" dirty="0" smtClean="0"/>
              <a:t>Скільки коренів вони мають?</a:t>
            </a:r>
          </a:p>
        </p:txBody>
      </p:sp>
      <p:graphicFrame>
        <p:nvGraphicFramePr>
          <p:cNvPr id="27659" name="Object 11"/>
          <p:cNvGraphicFramePr>
            <a:graphicFrameLocks noChangeAspect="1"/>
          </p:cNvGraphicFramePr>
          <p:nvPr>
            <p:ph sz="half" idx="2"/>
          </p:nvPr>
        </p:nvGraphicFramePr>
        <p:xfrm>
          <a:off x="3203575" y="2852738"/>
          <a:ext cx="3154363" cy="3671887"/>
        </p:xfrm>
        <a:graphic>
          <a:graphicData uri="http://schemas.openxmlformats.org/presentationml/2006/ole">
            <p:oleObj spid="_x0000_s65538" name="Формула" r:id="rId3" imgW="850531" imgH="990170" progId="Equation.3">
              <p:embed/>
            </p:oleObj>
          </a:graphicData>
        </a:graphic>
      </p:graphicFrame>
      <p:pic>
        <p:nvPicPr>
          <p:cNvPr id="5" name="Picture 4" descr="к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554663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Усні вправи </a:t>
            </a:r>
            <a:b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(ІІІ група)</a:t>
            </a:r>
            <a:endParaRPr lang="ru-RU" sz="6000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916113"/>
            <a:ext cx="6707188" cy="1108075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sz="2800" b="1" dirty="0" smtClean="0"/>
              <a:t>Які рівняння об'єднані за спільною ознакою?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2800" b="1" dirty="0" smtClean="0"/>
              <a:t>Яке з рівнянь  зайве?</a:t>
            </a: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2484438" y="3213100"/>
          <a:ext cx="4464050" cy="3348038"/>
        </p:xfrm>
        <a:graphic>
          <a:graphicData uri="http://schemas.openxmlformats.org/presentationml/2006/ole">
            <p:oleObj spid="_x0000_s66562" name="Формула" r:id="rId3" imgW="1320227" imgH="990170" progId="Equation.3">
              <p:embed/>
            </p:oleObj>
          </a:graphicData>
        </a:graphic>
      </p:graphicFrame>
      <p:pic>
        <p:nvPicPr>
          <p:cNvPr id="5" name="Picture 4" descr="к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63575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Усні вправи </a:t>
            </a:r>
            <a:b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6000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2411413" y="3141663"/>
          <a:ext cx="4464050" cy="3554412"/>
        </p:xfrm>
        <a:graphic>
          <a:graphicData uri="http://schemas.openxmlformats.org/presentationml/2006/ole">
            <p:oleObj spid="_x0000_s67586" name="Формула" r:id="rId3" imgW="1244600" imgH="990600" progId="Equation.3">
              <p:embed/>
            </p:oleObj>
          </a:graphicData>
        </a:graphic>
      </p:graphicFrame>
      <p:sp>
        <p:nvSpPr>
          <p:cNvPr id="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773238"/>
            <a:ext cx="6562725" cy="1036637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sz="2800" b="1" dirty="0" smtClean="0"/>
              <a:t>Які рівняння об'єднані за спільною ознакою? </a:t>
            </a:r>
          </a:p>
          <a:p>
            <a:pPr eaLnBrk="1" hangingPunct="1">
              <a:buNone/>
            </a:pPr>
            <a:endParaRPr lang="uk-UA" sz="2800" b="1" dirty="0" smtClean="0"/>
          </a:p>
        </p:txBody>
      </p:sp>
      <p:pic>
        <p:nvPicPr>
          <p:cNvPr id="7" name="Picture 4" descr="к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008000"/>
                </a:solidFill>
              </a:rPr>
              <a:t>Мета уроку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5040312"/>
          </a:xfrm>
        </p:spPr>
        <p:txBody>
          <a:bodyPr>
            <a:normAutofit fontScale="92500"/>
          </a:bodyPr>
          <a:lstStyle/>
          <a:p>
            <a:pPr marL="0" indent="441325" algn="just" eaLnBrk="1" hangingPunct="1"/>
            <a:r>
              <a:rPr lang="uk-UA" dirty="0" smtClean="0"/>
              <a:t>Ввести поняття квадратного рівняння. Класифікувати квадратні рівняння та методи їх розв’язання. Розробити алгоритм розв'язування квадратних рівнянь. </a:t>
            </a:r>
          </a:p>
          <a:p>
            <a:pPr marL="0" indent="441325" algn="just" eaLnBrk="1" hangingPunct="1"/>
            <a:r>
              <a:rPr lang="uk-UA" dirty="0" smtClean="0"/>
              <a:t>Спонукати учнів до самостійного творчого мислення. </a:t>
            </a:r>
          </a:p>
          <a:p>
            <a:pPr marL="0" indent="441325" algn="just" eaLnBrk="1" hangingPunct="1"/>
            <a:r>
              <a:rPr lang="uk-UA" dirty="0" smtClean="0"/>
              <a:t>Виховувати культуру математичного запису</a:t>
            </a:r>
            <a:r>
              <a:rPr lang="ru-RU" dirty="0" smtClean="0"/>
              <a:t>.</a:t>
            </a:r>
            <a:endParaRPr lang="uk-UA" dirty="0" smtClean="0"/>
          </a:p>
          <a:p>
            <a:pPr marL="0" indent="441325" algn="just" eaLnBrk="1" hangingPunct="1"/>
            <a:r>
              <a:rPr lang="uk-UA" dirty="0" smtClean="0"/>
              <a:t>Розвивати логічне мислення та культуру мовлення учнів.</a:t>
            </a: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130925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Завдання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8059737" cy="3168650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uk-UA" b="1" dirty="0" smtClean="0"/>
              <a:t>Записати квадратне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uk-UA" b="1" dirty="0" smtClean="0"/>
              <a:t>рівняння у загальному вигляді.</a:t>
            </a:r>
            <a:endParaRPr lang="en-US" b="1" dirty="0" smtClean="0"/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uk-UA" sz="2000" b="1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uk-UA" b="1" dirty="0" smtClean="0"/>
              <a:t>2. Встановити, який (які) з коефіцієнтів дорівнюють нулю.</a:t>
            </a:r>
            <a:endParaRPr lang="en-US" b="1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uk-UA" sz="2000" b="1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uk-UA" b="1" dirty="0" smtClean="0"/>
              <a:t>3. </a:t>
            </a:r>
            <a:r>
              <a:rPr lang="uk-UA" b="1" dirty="0" err="1" smtClean="0"/>
              <a:t>Розв</a:t>
            </a:r>
            <a:r>
              <a:rPr lang="en-US" b="1" dirty="0" smtClean="0"/>
              <a:t>’</a:t>
            </a:r>
            <a:r>
              <a:rPr lang="uk-UA" b="1" dirty="0" err="1" smtClean="0"/>
              <a:t>язати</a:t>
            </a:r>
            <a:r>
              <a:rPr lang="uk-UA" b="1" dirty="0" smtClean="0"/>
              <a:t> рівняння.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uk-UA" b="1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uk-UA" b="1" dirty="0" smtClean="0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411413" y="4868863"/>
            <a:ext cx="6329362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uk-UA" sz="2400" b="1">
                <a:solidFill>
                  <a:srgbClr val="C00000"/>
                </a:solidFill>
                <a:latin typeface="Comic Sans MS" pitchFamily="66" charset="0"/>
              </a:rPr>
              <a:t>Алгебра щедра, </a:t>
            </a:r>
          </a:p>
          <a:p>
            <a:pPr marL="342900" indent="-342900" algn="r">
              <a:spcBef>
                <a:spcPct val="20000"/>
              </a:spcBef>
            </a:pPr>
            <a:r>
              <a:rPr lang="uk-UA" sz="2400" b="1">
                <a:solidFill>
                  <a:srgbClr val="C00000"/>
                </a:solidFill>
                <a:latin typeface="Comic Sans MS" pitchFamily="66" charset="0"/>
              </a:rPr>
              <a:t>вона часто дає більше, </a:t>
            </a:r>
            <a:br>
              <a:rPr lang="uk-UA" sz="2400" b="1">
                <a:solidFill>
                  <a:srgbClr val="C00000"/>
                </a:solidFill>
                <a:latin typeface="Comic Sans MS" pitchFamily="66" charset="0"/>
              </a:rPr>
            </a:br>
            <a:r>
              <a:rPr lang="uk-UA" sz="2400" b="1">
                <a:solidFill>
                  <a:srgbClr val="C00000"/>
                </a:solidFill>
                <a:latin typeface="Comic Sans MS" pitchFamily="66" charset="0"/>
              </a:rPr>
              <a:t>ніж у неї просять</a:t>
            </a:r>
          </a:p>
          <a:p>
            <a:pPr marL="342900" indent="-342900" algn="r">
              <a:spcBef>
                <a:spcPct val="20000"/>
              </a:spcBef>
            </a:pPr>
            <a:r>
              <a:rPr lang="uk-UA" sz="2400" b="1">
                <a:solidFill>
                  <a:srgbClr val="C00000"/>
                </a:solidFill>
                <a:latin typeface="Comic Sans MS" pitchFamily="66" charset="0"/>
              </a:rPr>
              <a:t>Ж. Даланбер</a:t>
            </a:r>
            <a:endParaRPr lang="ru-RU" sz="2400" b="1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Picture 4" descr="к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uiExpand="1" build="p"/>
      <p:bldP spid="399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-38100" y="5218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ahoma" pitchFamily="34" charset="0"/>
            </a:endParaRP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1116013" y="6021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ahoma" pitchFamily="34" charset="0"/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39750" y="549275"/>
            <a:ext cx="2592388" cy="2584450"/>
            <a:chOff x="340" y="346"/>
            <a:chExt cx="1633" cy="1628"/>
          </a:xfrm>
        </p:grpSpPr>
        <p:graphicFrame>
          <p:nvGraphicFramePr>
            <p:cNvPr id="17424" name="Object 11"/>
            <p:cNvGraphicFramePr>
              <a:graphicFrameLocks noChangeAspect="1"/>
            </p:cNvGraphicFramePr>
            <p:nvPr/>
          </p:nvGraphicFramePr>
          <p:xfrm>
            <a:off x="340" y="1026"/>
            <a:ext cx="1633" cy="948"/>
          </p:xfrm>
          <a:graphic>
            <a:graphicData uri="http://schemas.openxmlformats.org/presentationml/2006/ole">
              <p:oleObj spid="_x0000_s68613" name="Формула" r:id="rId3" imgW="787400" imgH="457200" progId="Equation.3">
                <p:embed/>
              </p:oleObj>
            </a:graphicData>
          </a:graphic>
        </p:graphicFrame>
        <p:sp>
          <p:nvSpPr>
            <p:cNvPr id="17425" name="Text Box 8"/>
            <p:cNvSpPr txBox="1">
              <a:spLocks noChangeArrowheads="1"/>
            </p:cNvSpPr>
            <p:nvPr/>
          </p:nvSpPr>
          <p:spPr bwMode="auto">
            <a:xfrm>
              <a:off x="657" y="346"/>
              <a:ext cx="953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sz="2800" b="1">
                  <a:solidFill>
                    <a:srgbClr val="FF3300"/>
                  </a:solidFill>
                </a:rPr>
                <a:t>1 група</a:t>
              </a:r>
              <a:endParaRPr lang="ru-RU" sz="2800" b="1">
                <a:solidFill>
                  <a:srgbClr val="FF3300"/>
                </a:solidFill>
              </a:endParaRP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5508104" y="692696"/>
            <a:ext cx="2663825" cy="2813050"/>
            <a:chOff x="3152" y="391"/>
            <a:chExt cx="1678" cy="1772"/>
          </a:xfrm>
        </p:grpSpPr>
        <p:graphicFrame>
          <p:nvGraphicFramePr>
            <p:cNvPr id="17422" name="Object 14"/>
            <p:cNvGraphicFramePr>
              <a:graphicFrameLocks noChangeAspect="1"/>
            </p:cNvGraphicFramePr>
            <p:nvPr/>
          </p:nvGraphicFramePr>
          <p:xfrm>
            <a:off x="3152" y="845"/>
            <a:ext cx="1678" cy="1318"/>
          </p:xfrm>
          <a:graphic>
            <a:graphicData uri="http://schemas.openxmlformats.org/presentationml/2006/ole">
              <p:oleObj spid="_x0000_s68612" name="Формула" r:id="rId4" imgW="889000" imgH="698500" progId="Equation.3">
                <p:embed/>
              </p:oleObj>
            </a:graphicData>
          </a:graphic>
        </p:graphicFrame>
        <p:sp>
          <p:nvSpPr>
            <p:cNvPr id="17423" name="Text Box 9"/>
            <p:cNvSpPr txBox="1">
              <a:spLocks noChangeArrowheads="1"/>
            </p:cNvSpPr>
            <p:nvPr/>
          </p:nvSpPr>
          <p:spPr bwMode="auto">
            <a:xfrm>
              <a:off x="3334" y="391"/>
              <a:ext cx="953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sz="2800" b="1">
                  <a:solidFill>
                    <a:srgbClr val="FF3300"/>
                  </a:solidFill>
                </a:rPr>
                <a:t>2 група</a:t>
              </a:r>
              <a:endParaRPr lang="ru-RU" sz="2800" b="1">
                <a:solidFill>
                  <a:srgbClr val="FF3300"/>
                </a:solidFill>
              </a:endParaRP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3419475" y="3789363"/>
            <a:ext cx="2160588" cy="2413000"/>
            <a:chOff x="2154" y="2387"/>
            <a:chExt cx="1361" cy="1520"/>
          </a:xfrm>
        </p:grpSpPr>
        <p:sp>
          <p:nvSpPr>
            <p:cNvPr id="17420" name="Text Box 10"/>
            <p:cNvSpPr txBox="1">
              <a:spLocks noChangeArrowheads="1"/>
            </p:cNvSpPr>
            <p:nvPr/>
          </p:nvSpPr>
          <p:spPr bwMode="auto">
            <a:xfrm>
              <a:off x="2381" y="2387"/>
              <a:ext cx="9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sz="2800" b="1">
                  <a:solidFill>
                    <a:srgbClr val="FF3300"/>
                  </a:solidFill>
                </a:rPr>
                <a:t>3 група</a:t>
              </a:r>
              <a:endParaRPr lang="ru-RU" sz="2800" b="1">
                <a:solidFill>
                  <a:srgbClr val="FF3300"/>
                </a:solidFill>
              </a:endParaRPr>
            </a:p>
          </p:txBody>
        </p:sp>
        <p:graphicFrame>
          <p:nvGraphicFramePr>
            <p:cNvPr id="17421" name="Object 16"/>
            <p:cNvGraphicFramePr>
              <a:graphicFrameLocks noChangeAspect="1"/>
            </p:cNvGraphicFramePr>
            <p:nvPr/>
          </p:nvGraphicFramePr>
          <p:xfrm>
            <a:off x="2154" y="2886"/>
            <a:ext cx="1361" cy="1021"/>
          </p:xfrm>
          <a:graphic>
            <a:graphicData uri="http://schemas.openxmlformats.org/presentationml/2006/ole">
              <p:oleObj spid="_x0000_s68611" name="Формула" r:id="rId5" imgW="609600" imgH="457200" progId="Equation.3">
                <p:embed/>
              </p:oleObj>
            </a:graphicData>
          </a:graphic>
        </p:graphicFrame>
      </p:grpSp>
      <p:pic>
        <p:nvPicPr>
          <p:cNvPr id="40979" name="Picture 19" descr="к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4221163"/>
            <a:ext cx="23717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6840538" y="3789363"/>
            <a:ext cx="1873250" cy="1479550"/>
            <a:chOff x="4309" y="2387"/>
            <a:chExt cx="1180" cy="932"/>
          </a:xfrm>
        </p:grpSpPr>
        <p:sp>
          <p:nvSpPr>
            <p:cNvPr id="17418" name="Text Box 20"/>
            <p:cNvSpPr txBox="1">
              <a:spLocks noChangeArrowheads="1"/>
            </p:cNvSpPr>
            <p:nvPr/>
          </p:nvSpPr>
          <p:spPr bwMode="auto">
            <a:xfrm>
              <a:off x="4422" y="2387"/>
              <a:ext cx="9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800" b="1" dirty="0">
                <a:solidFill>
                  <a:srgbClr val="FF3300"/>
                </a:solidFill>
              </a:endParaRPr>
            </a:p>
          </p:txBody>
        </p:sp>
        <p:sp>
          <p:nvSpPr>
            <p:cNvPr id="17419" name="Text Box 21"/>
            <p:cNvSpPr txBox="1">
              <a:spLocks noChangeArrowheads="1"/>
            </p:cNvSpPr>
            <p:nvPr/>
          </p:nvSpPr>
          <p:spPr bwMode="auto">
            <a:xfrm>
              <a:off x="4309" y="2989"/>
              <a:ext cx="118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ru-RU" sz="2800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2"/>
          <p:cNvSpPr>
            <a:spLocks/>
          </p:cNvSpPr>
          <p:nvPr/>
        </p:nvSpPr>
        <p:spPr bwMode="auto">
          <a:xfrm rot="765111">
            <a:off x="539750" y="2752725"/>
            <a:ext cx="7924800" cy="4105275"/>
          </a:xfrm>
          <a:custGeom>
            <a:avLst/>
            <a:gdLst>
              <a:gd name="T0" fmla="*/ 0 w 5095"/>
              <a:gd name="T1" fmla="*/ 2147483647 h 2464"/>
              <a:gd name="T2" fmla="*/ 2147483647 w 5095"/>
              <a:gd name="T3" fmla="*/ 2147483647 h 2464"/>
              <a:gd name="T4" fmla="*/ 2147483647 w 5095"/>
              <a:gd name="T5" fmla="*/ 2147483647 h 246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095" h="2464">
                <a:moveTo>
                  <a:pt x="0" y="1829"/>
                </a:moveTo>
                <a:cubicBezTo>
                  <a:pt x="2260" y="914"/>
                  <a:pt x="4521" y="0"/>
                  <a:pt x="4808" y="106"/>
                </a:cubicBezTo>
                <a:cubicBezTo>
                  <a:pt x="5095" y="212"/>
                  <a:pt x="3409" y="1338"/>
                  <a:pt x="1724" y="2464"/>
                </a:cubicBezTo>
              </a:path>
            </a:pathLst>
          </a:custGeom>
          <a:noFill/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187450" y="549275"/>
            <a:ext cx="6624638" cy="863600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АЛГОРИТМ РОЗВ</a:t>
            </a:r>
            <a:r>
              <a:rPr lang="en-US" sz="20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’</a:t>
            </a:r>
            <a:r>
              <a:rPr lang="ru-RU" sz="20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ЯЗУВАННЯ</a:t>
            </a:r>
          </a:p>
          <a:p>
            <a:pPr algn="ctr">
              <a:spcBef>
                <a:spcPct val="50000"/>
              </a:spcBef>
              <a:defRPr/>
            </a:pPr>
            <a:r>
              <a:rPr lang="uk-UA" sz="20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НЕПОВНИХ КВАДРАТНИХ РІВНЯНЬ</a:t>
            </a:r>
            <a:endParaRPr lang="ru-RU" sz="20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900113" y="2133600"/>
            <a:ext cx="1585912" cy="863600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>
                <a:solidFill>
                  <a:srgbClr val="CC3300"/>
                </a:solidFill>
                <a:latin typeface="Comic Sans MS" pitchFamily="66" charset="0"/>
              </a:rPr>
              <a:t>в=0</a:t>
            </a:r>
          </a:p>
          <a:p>
            <a:pPr algn="ctr">
              <a:spcBef>
                <a:spcPct val="50000"/>
              </a:spcBef>
            </a:pPr>
            <a:r>
              <a:rPr lang="ru-RU" sz="2000" b="1" i="1">
                <a:solidFill>
                  <a:srgbClr val="CC3300"/>
                </a:solidFill>
                <a:latin typeface="Comic Sans MS" pitchFamily="66" charset="0"/>
              </a:rPr>
              <a:t>ах</a:t>
            </a:r>
            <a:r>
              <a:rPr lang="ru-RU" sz="2000" b="1" i="1" baseline="30000">
                <a:solidFill>
                  <a:srgbClr val="CC3300"/>
                </a:solidFill>
                <a:latin typeface="Comic Sans MS" pitchFamily="66" charset="0"/>
              </a:rPr>
              <a:t>2</a:t>
            </a:r>
            <a:r>
              <a:rPr lang="ru-RU" sz="2000" b="1" i="1">
                <a:solidFill>
                  <a:srgbClr val="CC3300"/>
                </a:solidFill>
                <a:latin typeface="Comic Sans MS" pitchFamily="66" charset="0"/>
              </a:rPr>
              <a:t>+с=0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708400" y="2133600"/>
            <a:ext cx="1657350" cy="863600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>
                <a:solidFill>
                  <a:srgbClr val="CC3300"/>
                </a:solidFill>
                <a:latin typeface="Comic Sans MS" pitchFamily="66" charset="0"/>
              </a:rPr>
              <a:t>с=0</a:t>
            </a:r>
          </a:p>
          <a:p>
            <a:pPr algn="ctr">
              <a:spcBef>
                <a:spcPct val="50000"/>
              </a:spcBef>
            </a:pPr>
            <a:r>
              <a:rPr lang="ru-RU" sz="2000" b="1" i="1">
                <a:solidFill>
                  <a:srgbClr val="CC3300"/>
                </a:solidFill>
                <a:latin typeface="Comic Sans MS" pitchFamily="66" charset="0"/>
              </a:rPr>
              <a:t>ах</a:t>
            </a:r>
            <a:r>
              <a:rPr lang="ru-RU" sz="2000" b="1" i="1" baseline="30000">
                <a:solidFill>
                  <a:srgbClr val="CC3300"/>
                </a:solidFill>
                <a:latin typeface="Comic Sans MS" pitchFamily="66" charset="0"/>
              </a:rPr>
              <a:t>2</a:t>
            </a:r>
            <a:r>
              <a:rPr lang="ru-RU" sz="2000" b="1" i="1">
                <a:solidFill>
                  <a:srgbClr val="CC3300"/>
                </a:solidFill>
                <a:latin typeface="Comic Sans MS" pitchFamily="66" charset="0"/>
              </a:rPr>
              <a:t>+вх=0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516688" y="2133600"/>
            <a:ext cx="1584325" cy="863600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>
                <a:solidFill>
                  <a:srgbClr val="CC3300"/>
                </a:solidFill>
                <a:latin typeface="Comic Sans MS" pitchFamily="66" charset="0"/>
              </a:rPr>
              <a:t>в,с=0</a:t>
            </a:r>
          </a:p>
          <a:p>
            <a:pPr algn="ctr">
              <a:spcBef>
                <a:spcPct val="50000"/>
              </a:spcBef>
            </a:pPr>
            <a:r>
              <a:rPr lang="ru-RU" sz="2000" b="1" i="1">
                <a:solidFill>
                  <a:srgbClr val="CC3300"/>
                </a:solidFill>
                <a:latin typeface="Comic Sans MS" pitchFamily="66" charset="0"/>
              </a:rPr>
              <a:t>ах</a:t>
            </a:r>
            <a:r>
              <a:rPr lang="ru-RU" sz="2000" b="1" i="1" baseline="30000">
                <a:solidFill>
                  <a:srgbClr val="CC3300"/>
                </a:solidFill>
                <a:latin typeface="Comic Sans MS" pitchFamily="66" charset="0"/>
              </a:rPr>
              <a:t>2</a:t>
            </a:r>
            <a:r>
              <a:rPr lang="ru-RU" sz="2000" b="1" i="1">
                <a:solidFill>
                  <a:srgbClr val="CC3300"/>
                </a:solidFill>
                <a:latin typeface="Comic Sans MS" pitchFamily="66" charset="0"/>
              </a:rPr>
              <a:t>=0</a:t>
            </a:r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H="1">
            <a:off x="1258888" y="1412875"/>
            <a:ext cx="865187" cy="72072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4500563" y="1412875"/>
            <a:ext cx="0" cy="72072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6588125" y="1412875"/>
            <a:ext cx="863600" cy="72072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50825" y="3409950"/>
            <a:ext cx="2881313" cy="30353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b="1" i="1" dirty="0">
                <a:solidFill>
                  <a:srgbClr val="000099"/>
                </a:solidFill>
              </a:rPr>
              <a:t> 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1.П</a:t>
            </a:r>
            <a:r>
              <a:rPr lang="ru-RU" sz="1400" b="1" i="1" dirty="0">
                <a:solidFill>
                  <a:srgbClr val="000099"/>
                </a:solidFill>
              </a:rPr>
              <a:t>еренесення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</a:rPr>
              <a:t>с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в праву </a:t>
            </a:r>
            <a:r>
              <a:rPr lang="ru-RU" sz="1400" b="1" i="1" dirty="0" err="1">
                <a:solidFill>
                  <a:srgbClr val="000099"/>
                </a:solidFill>
              </a:rPr>
              <a:t>частину</a:t>
            </a:r>
            <a:r>
              <a:rPr lang="ru-RU" sz="1400" b="1" i="1" dirty="0">
                <a:solidFill>
                  <a:srgbClr val="000099"/>
                </a:solidFill>
              </a:rPr>
              <a:t> </a:t>
            </a:r>
            <a:r>
              <a:rPr lang="ru-RU" sz="1400" b="1" i="1" dirty="0" err="1">
                <a:solidFill>
                  <a:srgbClr val="000099"/>
                </a:solidFill>
              </a:rPr>
              <a:t>рівняння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.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ах</a:t>
            </a:r>
            <a:r>
              <a:rPr lang="ru-RU" sz="1400" b="1" i="1" baseline="30000" dirty="0">
                <a:solidFill>
                  <a:srgbClr val="000099"/>
                </a:solidFill>
                <a:latin typeface="Comic Sans MS" pitchFamily="66" charset="0"/>
              </a:rPr>
              <a:t>2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= -с</a:t>
            </a:r>
          </a:p>
          <a:p>
            <a:pPr marL="342900" indent="-342900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2.Д</a:t>
            </a:r>
            <a:r>
              <a:rPr lang="ru-RU" sz="1400" b="1" i="1" dirty="0">
                <a:solidFill>
                  <a:srgbClr val="000099"/>
                </a:solidFill>
              </a:rPr>
              <a:t>ілення </a:t>
            </a:r>
            <a:r>
              <a:rPr lang="ru-RU" sz="1400" b="1" i="1" dirty="0" err="1">
                <a:solidFill>
                  <a:srgbClr val="000099"/>
                </a:solidFill>
              </a:rPr>
              <a:t>обох</a:t>
            </a:r>
            <a:r>
              <a:rPr lang="ru-RU" sz="1400" b="1" i="1" dirty="0">
                <a:solidFill>
                  <a:srgbClr val="000099"/>
                </a:solidFill>
              </a:rPr>
              <a:t> </a:t>
            </a:r>
            <a:r>
              <a:rPr lang="ru-RU" sz="1400" b="1" i="1" dirty="0" err="1">
                <a:solidFill>
                  <a:srgbClr val="000099"/>
                </a:solidFill>
              </a:rPr>
              <a:t>частин</a:t>
            </a:r>
            <a:r>
              <a:rPr lang="ru-RU" sz="1400" b="1" i="1" dirty="0">
                <a:solidFill>
                  <a:srgbClr val="000099"/>
                </a:solidFill>
              </a:rPr>
              <a:t> </a:t>
            </a:r>
            <a:r>
              <a:rPr lang="ru-RU" sz="1400" b="1" i="1" dirty="0" err="1">
                <a:solidFill>
                  <a:srgbClr val="000099"/>
                </a:solidFill>
              </a:rPr>
              <a:t>рівняння</a:t>
            </a:r>
            <a:r>
              <a:rPr lang="ru-RU" sz="1400" b="1" i="1" dirty="0">
                <a:solidFill>
                  <a:srgbClr val="000099"/>
                </a:solidFill>
              </a:rPr>
              <a:t> на 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</a:rPr>
              <a:t>а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.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х</a:t>
            </a:r>
            <a:r>
              <a:rPr lang="ru-RU" sz="1400" b="1" i="1" baseline="30000" dirty="0">
                <a:solidFill>
                  <a:srgbClr val="000099"/>
                </a:solidFill>
                <a:latin typeface="Comic Sans MS" pitchFamily="66" charset="0"/>
              </a:rPr>
              <a:t>2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= -с/а</a:t>
            </a:r>
          </a:p>
          <a:p>
            <a:pPr marL="342900" indent="-342900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3.</a:t>
            </a:r>
            <a:r>
              <a:rPr lang="ru-RU" sz="1400" b="1" i="1" dirty="0">
                <a:solidFill>
                  <a:srgbClr val="000099"/>
                </a:solidFill>
              </a:rPr>
              <a:t>Якщо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</a:rPr>
              <a:t>–с/а</a:t>
            </a:r>
            <a:r>
              <a:rPr lang="en-US" sz="1400" b="1" i="1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&gt;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0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  <a:cs typeface="Arial" charset="0"/>
              </a:rPr>
              <a:t> -два </a:t>
            </a:r>
            <a:r>
              <a:rPr lang="ru-RU" sz="1400" b="1" i="1" dirty="0" err="1">
                <a:solidFill>
                  <a:srgbClr val="000099"/>
                </a:solidFill>
                <a:cs typeface="Arial" charset="0"/>
              </a:rPr>
              <a:t>кореня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  <a:cs typeface="Arial" charset="0"/>
              </a:rPr>
              <a:t>:</a:t>
            </a:r>
          </a:p>
          <a:p>
            <a:pPr marL="342900" indent="-342900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  <a:cs typeface="Arial" charset="0"/>
              </a:rPr>
              <a:t>   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х</a:t>
            </a:r>
            <a:r>
              <a:rPr lang="ru-RU" sz="1400" b="1" i="1" baseline="-25000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1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 =          </a:t>
            </a:r>
            <a:r>
              <a:rPr lang="ru-RU" sz="1400" b="1" i="1" dirty="0" err="1" smtClean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і</a:t>
            </a:r>
            <a:r>
              <a:rPr lang="ru-RU" sz="1400" b="1" i="1" dirty="0" smtClean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  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х</a:t>
            </a:r>
            <a:r>
              <a:rPr lang="ru-RU" sz="1400" b="1" i="1" baseline="-25000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2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 = -</a:t>
            </a:r>
            <a:endParaRPr lang="ru-RU" sz="1400" b="1" i="1" dirty="0">
              <a:solidFill>
                <a:srgbClr val="000099"/>
              </a:solidFill>
              <a:latin typeface="Comic Sans MS" pitchFamily="66" charset="0"/>
              <a:cs typeface="Arial" charset="0"/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  <a:cs typeface="Arial" charset="0"/>
              </a:rPr>
              <a:t>   </a:t>
            </a:r>
          </a:p>
          <a:p>
            <a:pPr marL="342900" indent="-342900">
              <a:spcBef>
                <a:spcPct val="50000"/>
              </a:spcBef>
            </a:pPr>
            <a:r>
              <a:rPr lang="ru-RU" sz="1400" b="1" i="1" dirty="0" err="1">
                <a:solidFill>
                  <a:srgbClr val="000099"/>
                </a:solidFill>
                <a:cs typeface="Arial" charset="0"/>
              </a:rPr>
              <a:t>Якщо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–с/а</a:t>
            </a:r>
            <a:r>
              <a:rPr lang="en-US" sz="1400" b="1" i="1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&lt;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  <a:cs typeface="Arial" charset="0"/>
              </a:rPr>
              <a:t>0 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  <a:cs typeface="Arial" charset="0"/>
              </a:rPr>
              <a:t>– </a:t>
            </a:r>
            <a:r>
              <a:rPr lang="ru-RU" sz="1400" b="1" i="1" dirty="0" err="1">
                <a:solidFill>
                  <a:srgbClr val="000099"/>
                </a:solidFill>
                <a:cs typeface="Arial" charset="0"/>
              </a:rPr>
              <a:t>коренів</a:t>
            </a:r>
            <a:r>
              <a:rPr lang="ru-RU" sz="1400" b="1" i="1" dirty="0">
                <a:solidFill>
                  <a:srgbClr val="000099"/>
                </a:solidFill>
                <a:cs typeface="Arial" charset="0"/>
              </a:rPr>
              <a:t> </a:t>
            </a:r>
            <a:r>
              <a:rPr lang="ru-RU" sz="1400" b="1" i="1" dirty="0" err="1">
                <a:solidFill>
                  <a:srgbClr val="000099"/>
                </a:solidFill>
                <a:cs typeface="Arial" charset="0"/>
              </a:rPr>
              <a:t>немає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  <a:cs typeface="Arial" charset="0"/>
              </a:rPr>
              <a:t> </a:t>
            </a:r>
            <a:endParaRPr lang="ru-RU" b="1" i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3348038" y="3573463"/>
            <a:ext cx="2663825" cy="2335212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1400" b="1" i="1" dirty="0" err="1">
                <a:solidFill>
                  <a:srgbClr val="000099"/>
                </a:solidFill>
                <a:latin typeface="Comic Sans MS" pitchFamily="66" charset="0"/>
              </a:rPr>
              <a:t>Винесення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1400" b="1" i="1" dirty="0" err="1">
                <a:solidFill>
                  <a:srgbClr val="CC3300"/>
                </a:solidFill>
                <a:latin typeface="Comic Sans MS" pitchFamily="66" charset="0"/>
              </a:rPr>
              <a:t>х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</a:rPr>
              <a:t> 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за дужки:</a:t>
            </a:r>
          </a:p>
          <a:p>
            <a:pPr marL="342900" indent="-342900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     </a:t>
            </a:r>
            <a:r>
              <a:rPr lang="ru-RU" sz="1400" b="1" i="1" dirty="0" err="1">
                <a:solidFill>
                  <a:srgbClr val="000099"/>
                </a:solidFill>
                <a:latin typeface="Comic Sans MS" pitchFamily="66" charset="0"/>
              </a:rPr>
              <a:t>х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(ах + в) = 0</a:t>
            </a:r>
          </a:p>
          <a:p>
            <a:pPr marL="342900" indent="-342900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2.   </a:t>
            </a:r>
            <a:r>
              <a:rPr lang="ru-RU" sz="1400" b="1" i="1" dirty="0" err="1">
                <a:solidFill>
                  <a:srgbClr val="000099"/>
                </a:solidFill>
                <a:latin typeface="Comic Sans MS" pitchFamily="66" charset="0"/>
              </a:rPr>
              <a:t>Розбиваємо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1400" b="1" i="1" dirty="0" err="1">
                <a:solidFill>
                  <a:srgbClr val="000099"/>
                </a:solidFill>
                <a:latin typeface="Comic Sans MS" pitchFamily="66" charset="0"/>
              </a:rPr>
              <a:t>рівняння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на два </a:t>
            </a:r>
            <a:r>
              <a:rPr lang="ru-RU" sz="1400" b="1" i="1" dirty="0" err="1">
                <a:solidFill>
                  <a:srgbClr val="000099"/>
                </a:solidFill>
                <a:latin typeface="Comic Sans MS" pitchFamily="66" charset="0"/>
              </a:rPr>
              <a:t>рівносильних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1400" b="1" i="1" dirty="0" err="1">
                <a:solidFill>
                  <a:srgbClr val="000099"/>
                </a:solidFill>
                <a:latin typeface="Comic Sans MS" pitchFamily="66" charset="0"/>
              </a:rPr>
              <a:t>рівняння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: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х=0     </a:t>
            </a:r>
            <a:r>
              <a:rPr lang="ru-RU" sz="1400" b="1" i="1" dirty="0" err="1">
                <a:solidFill>
                  <a:srgbClr val="000099"/>
                </a:solidFill>
                <a:latin typeface="Comic Sans MS" pitchFamily="66" charset="0"/>
              </a:rPr>
              <a:t>і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    ах + в = 0</a:t>
            </a:r>
          </a:p>
          <a:p>
            <a:pPr marL="342900" indent="-342900">
              <a:spcBef>
                <a:spcPct val="50000"/>
              </a:spcBef>
            </a:pP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3.  Два </a:t>
            </a:r>
            <a:r>
              <a:rPr lang="ru-RU" sz="1400" b="1" i="1" dirty="0" err="1">
                <a:solidFill>
                  <a:srgbClr val="000099"/>
                </a:solidFill>
                <a:latin typeface="Comic Sans MS" pitchFamily="66" charset="0"/>
              </a:rPr>
              <a:t>кореня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: </a:t>
            </a:r>
          </a:p>
          <a:p>
            <a:pPr marL="342900" indent="-342900">
              <a:spcBef>
                <a:spcPct val="50000"/>
              </a:spcBef>
            </a:pP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</a:rPr>
              <a:t>    </a:t>
            </a:r>
            <a:r>
              <a:rPr lang="ru-RU" sz="1400" b="1" i="1" dirty="0" err="1">
                <a:solidFill>
                  <a:srgbClr val="CC3300"/>
                </a:solidFill>
                <a:latin typeface="Comic Sans MS" pitchFamily="66" charset="0"/>
              </a:rPr>
              <a:t>х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</a:rPr>
              <a:t> = 0</a:t>
            </a:r>
            <a:r>
              <a:rPr lang="ru-RU" sz="1400" b="1" i="1" dirty="0">
                <a:solidFill>
                  <a:srgbClr val="000099"/>
                </a:solidFill>
                <a:latin typeface="Comic Sans MS" pitchFamily="66" charset="0"/>
              </a:rPr>
              <a:t>  </a:t>
            </a:r>
            <a:r>
              <a:rPr lang="ru-RU" sz="1400" b="1" i="1" dirty="0" err="1" smtClean="0">
                <a:solidFill>
                  <a:srgbClr val="000099"/>
                </a:solidFill>
                <a:latin typeface="Comic Sans MS" pitchFamily="66" charset="0"/>
              </a:rPr>
              <a:t>і</a:t>
            </a:r>
            <a:r>
              <a:rPr lang="ru-RU" sz="1400" b="1" i="1" dirty="0" smtClean="0">
                <a:solidFill>
                  <a:srgbClr val="000099"/>
                </a:solidFill>
                <a:latin typeface="Comic Sans MS" pitchFamily="66" charset="0"/>
              </a:rPr>
              <a:t>  </a:t>
            </a:r>
            <a:r>
              <a:rPr lang="ru-RU" sz="1400" b="1" i="1" dirty="0" err="1">
                <a:solidFill>
                  <a:srgbClr val="CC3300"/>
                </a:solidFill>
                <a:latin typeface="Comic Sans MS" pitchFamily="66" charset="0"/>
              </a:rPr>
              <a:t>х</a:t>
            </a:r>
            <a:r>
              <a:rPr lang="ru-RU" sz="1400" b="1" i="1" dirty="0">
                <a:solidFill>
                  <a:srgbClr val="CC3300"/>
                </a:solidFill>
                <a:latin typeface="Comic Sans MS" pitchFamily="66" charset="0"/>
              </a:rPr>
              <a:t> = -в/а</a:t>
            </a:r>
            <a:endParaRPr lang="ru-RU" sz="1400" b="1" i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6300788" y="3573463"/>
            <a:ext cx="2519362" cy="1484312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Comic Sans MS" pitchFamily="66" charset="0"/>
              </a:rPr>
              <a:t>1.Ділення обох частин рівняння на </a:t>
            </a:r>
            <a:r>
              <a:rPr lang="ru-RU" sz="1400" b="1" i="1">
                <a:solidFill>
                  <a:srgbClr val="CC3300"/>
                </a:solidFill>
                <a:latin typeface="Comic Sans MS" pitchFamily="66" charset="0"/>
              </a:rPr>
              <a:t>а.</a:t>
            </a:r>
          </a:p>
          <a:p>
            <a:pPr algn="ctr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Comic Sans MS" pitchFamily="66" charset="0"/>
              </a:rPr>
              <a:t>х</a:t>
            </a:r>
            <a:r>
              <a:rPr lang="ru-RU" sz="1400" b="1" i="1" baseline="30000">
                <a:solidFill>
                  <a:srgbClr val="000099"/>
                </a:solidFill>
                <a:latin typeface="Comic Sans MS" pitchFamily="66" charset="0"/>
              </a:rPr>
              <a:t>2</a:t>
            </a:r>
            <a:r>
              <a:rPr lang="ru-RU" sz="1400" b="1" i="1">
                <a:solidFill>
                  <a:srgbClr val="000099"/>
                </a:solidFill>
                <a:latin typeface="Comic Sans MS" pitchFamily="66" charset="0"/>
              </a:rPr>
              <a:t> = 0</a:t>
            </a:r>
          </a:p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Comic Sans MS" pitchFamily="66" charset="0"/>
              </a:rPr>
              <a:t>2.Один корінь: </a:t>
            </a:r>
            <a:r>
              <a:rPr lang="ru-RU" sz="1400" b="1" i="1">
                <a:solidFill>
                  <a:srgbClr val="CC3300"/>
                </a:solidFill>
                <a:latin typeface="Comic Sans MS" pitchFamily="66" charset="0"/>
              </a:rPr>
              <a:t>х = 0.</a:t>
            </a:r>
          </a:p>
          <a:p>
            <a:pPr>
              <a:spcBef>
                <a:spcPct val="50000"/>
              </a:spcBef>
            </a:pPr>
            <a:endParaRPr lang="ru-RU" sz="1400" b="1" i="1">
              <a:latin typeface="Comic Sans MS" pitchFamily="66" charset="0"/>
            </a:endParaRPr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>
            <a:off x="4500563" y="2997200"/>
            <a:ext cx="0" cy="576263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>
            <a:off x="1619250" y="2997200"/>
            <a:ext cx="0" cy="576263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>
            <a:off x="7308850" y="2997200"/>
            <a:ext cx="0" cy="576263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8448" name="Object 1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9634" name="Формула" r:id="rId3" imgW="114151" imgH="215619" progId="Equation.3">
              <p:embed/>
            </p:oleObj>
          </a:graphicData>
        </a:graphic>
      </p:graphicFrame>
      <p:graphicFrame>
        <p:nvGraphicFramePr>
          <p:cNvPr id="22545" name="Object 17"/>
          <p:cNvGraphicFramePr>
            <a:graphicFrameLocks noChangeAspect="1"/>
          </p:cNvGraphicFramePr>
          <p:nvPr/>
        </p:nvGraphicFramePr>
        <p:xfrm>
          <a:off x="971550" y="5589588"/>
          <a:ext cx="431800" cy="503237"/>
        </p:xfrm>
        <a:graphic>
          <a:graphicData uri="http://schemas.openxmlformats.org/presentationml/2006/ole">
            <p:oleObj spid="_x0000_s69635" name="Формула" r:id="rId4" imgW="380835" imgH="444307" progId="Equation.3">
              <p:embed/>
            </p:oleObj>
          </a:graphicData>
        </a:graphic>
      </p:graphicFrame>
      <p:graphicFrame>
        <p:nvGraphicFramePr>
          <p:cNvPr id="22546" name="Object 18"/>
          <p:cNvGraphicFramePr>
            <a:graphicFrameLocks noChangeAspect="1"/>
          </p:cNvGraphicFramePr>
          <p:nvPr/>
        </p:nvGraphicFramePr>
        <p:xfrm>
          <a:off x="2555875" y="5589588"/>
          <a:ext cx="431800" cy="503237"/>
        </p:xfrm>
        <a:graphic>
          <a:graphicData uri="http://schemas.openxmlformats.org/presentationml/2006/ole">
            <p:oleObj spid="_x0000_s69636" name="Формула" r:id="rId5" imgW="380835" imgH="444307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 animBg="1"/>
      <p:bldP spid="22533" grpId="0" animBg="1"/>
      <p:bldP spid="22534" grpId="0" animBg="1"/>
      <p:bldP spid="22535" grpId="0" animBg="1"/>
      <p:bldP spid="22536" grpId="0" animBg="1"/>
      <p:bldP spid="22537" grpId="0" animBg="1"/>
      <p:bldP spid="22538" grpId="0" animBg="1"/>
      <p:bldP spid="22539" grpId="0" animBg="1"/>
      <p:bldP spid="22540" grpId="0" animBg="1"/>
      <p:bldP spid="22541" grpId="0" animBg="1"/>
      <p:bldP spid="22542" grpId="0" animBg="1"/>
      <p:bldP spid="225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404813"/>
            <a:ext cx="7880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6000" b="1">
                <a:solidFill>
                  <a:srgbClr val="C00000"/>
                </a:solidFill>
                <a:latin typeface="Comic Sans MS" pitchFamily="66" charset="0"/>
              </a:rPr>
              <a:t>Історичні відомості</a:t>
            </a:r>
            <a:r>
              <a:rPr lang="uk-UA" sz="6000" b="1">
                <a:solidFill>
                  <a:srgbClr val="C00000"/>
                </a:solidFill>
              </a:rPr>
              <a:t>: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4" name="Picture 19" descr="к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420813"/>
            <a:ext cx="5757862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067175" y="812800"/>
            <a:ext cx="4897438" cy="4340225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uk-UA" sz="3600" b="1" i="1">
                <a:solidFill>
                  <a:srgbClr val="CC3300"/>
                </a:solidFill>
                <a:latin typeface="Monotype Corsiva" pitchFamily="66" charset="0"/>
              </a:rPr>
              <a:t>Міхаель Штіфель</a:t>
            </a:r>
            <a:r>
              <a:rPr lang="uk-UA" sz="3600" b="1" i="1">
                <a:latin typeface="Monotype Corsiva" pitchFamily="66" charset="0"/>
              </a:rPr>
              <a:t> , німецький математик (1486 – 1567)  </a:t>
            </a:r>
          </a:p>
          <a:p>
            <a:pPr eaLnBrk="0" hangingPunct="0"/>
            <a:r>
              <a:rPr lang="uk-UA" sz="2400"/>
              <a:t>в 1544 році сформулював загальне правило розв'язання квадратних рівнянь зведених до  одного канонічного виду.  </a:t>
            </a:r>
          </a:p>
          <a:p>
            <a:pPr algn="ctr" eaLnBrk="0" hangingPunct="0"/>
            <a:r>
              <a:rPr lang="uk-UA" sz="2400" b="1" i="1">
                <a:solidFill>
                  <a:srgbClr val="CC3300"/>
                </a:solidFill>
              </a:rPr>
              <a:t>x</a:t>
            </a:r>
            <a:r>
              <a:rPr lang="uk-UA" sz="2400" b="1" i="1" baseline="30000">
                <a:solidFill>
                  <a:srgbClr val="CC3300"/>
                </a:solidFill>
              </a:rPr>
              <a:t>2</a:t>
            </a:r>
            <a:r>
              <a:rPr lang="uk-UA" sz="2400" b="1" i="1">
                <a:solidFill>
                  <a:srgbClr val="CC3300"/>
                </a:solidFill>
              </a:rPr>
              <a:t> + bx = c</a:t>
            </a:r>
          </a:p>
          <a:p>
            <a:pPr eaLnBrk="0" hangingPunct="0"/>
            <a:r>
              <a:rPr lang="uk-UA" sz="2400"/>
              <a:t>при будь-яких комбінаціях знаків і коефіцієнтів</a:t>
            </a:r>
            <a:r>
              <a:rPr lang="uk-UA" sz="2000" i="1"/>
              <a:t> </a:t>
            </a:r>
            <a:r>
              <a:rPr lang="uk-UA" sz="2400" i="1">
                <a:solidFill>
                  <a:srgbClr val="CC3300"/>
                </a:solidFill>
              </a:rPr>
              <a:t>b  </a:t>
            </a:r>
            <a:r>
              <a:rPr lang="uk-UA" sz="2400" i="1"/>
              <a:t>і</a:t>
            </a:r>
            <a:r>
              <a:rPr lang="uk-UA" sz="2400" i="1">
                <a:solidFill>
                  <a:srgbClr val="CC3300"/>
                </a:solidFill>
              </a:rPr>
              <a:t>  c</a:t>
            </a:r>
            <a:r>
              <a:rPr lang="uk-UA" sz="2400"/>
              <a:t>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739775"/>
            <a:ext cx="3527425" cy="44862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Viete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63" y="260350"/>
            <a:ext cx="3951287" cy="55895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302125" y="358775"/>
            <a:ext cx="4572000" cy="5478463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uk-UA" sz="3600" b="1">
                <a:solidFill>
                  <a:srgbClr val="CC0000"/>
                </a:solidFill>
                <a:latin typeface="Monotype Corsiva" pitchFamily="66" charset="0"/>
              </a:rPr>
              <a:t>Франсуа Вієт </a:t>
            </a:r>
          </a:p>
          <a:p>
            <a:pPr algn="ctr">
              <a:lnSpc>
                <a:spcPct val="70000"/>
              </a:lnSpc>
            </a:pPr>
            <a:r>
              <a:rPr lang="uk-UA" sz="3600" b="1">
                <a:solidFill>
                  <a:srgbClr val="002060"/>
                </a:solidFill>
                <a:latin typeface="Monotype Corsiva" pitchFamily="66" charset="0"/>
              </a:rPr>
              <a:t>французький математик</a:t>
            </a:r>
          </a:p>
          <a:p>
            <a:pPr algn="ctr">
              <a:lnSpc>
                <a:spcPct val="70000"/>
              </a:lnSpc>
            </a:pPr>
            <a:r>
              <a:rPr lang="uk-UA" sz="3600" b="1">
                <a:solidFill>
                  <a:srgbClr val="002060"/>
                </a:solidFill>
                <a:latin typeface="Monotype Corsiva" pitchFamily="66" charset="0"/>
              </a:rPr>
              <a:t>(1540 – 1603)</a:t>
            </a:r>
          </a:p>
          <a:p>
            <a:pPr algn="ctr">
              <a:lnSpc>
                <a:spcPct val="70000"/>
              </a:lnSpc>
            </a:pPr>
            <a:r>
              <a:rPr lang="uk-UA" sz="3600" b="1">
                <a:solidFill>
                  <a:srgbClr val="002060"/>
                </a:solidFill>
                <a:latin typeface="Monotype Corsiva" pitchFamily="66" charset="0"/>
              </a:rPr>
              <a:t>Париж</a:t>
            </a:r>
          </a:p>
          <a:p>
            <a:r>
              <a:rPr lang="uk-UA" sz="2800" b="1"/>
              <a:t>вивів формули для розв'язування рівнянь загального вигляду, проте твердження формулював лише для додатних чисел (від'ємних коренів не визнавав).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84213" y="2890838"/>
            <a:ext cx="7991475" cy="3230562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4000" b="1" i="1">
                <a:solidFill>
                  <a:srgbClr val="CC3300"/>
                </a:solidFill>
                <a:latin typeface="Monotype Corsiva" pitchFamily="66" charset="0"/>
              </a:rPr>
              <a:t>Нікколо́</a:t>
            </a:r>
            <a:r>
              <a:rPr lang="uk-UA" sz="4000" b="1" i="1">
                <a:solidFill>
                  <a:srgbClr val="CC3300"/>
                </a:solidFill>
                <a:latin typeface="Monotype Corsiva" pitchFamily="66" charset="0"/>
              </a:rPr>
              <a:t> Тарталья (1499-1557), </a:t>
            </a:r>
          </a:p>
          <a:p>
            <a:r>
              <a:rPr lang="vi-VN" sz="4000" b="1" i="1">
                <a:solidFill>
                  <a:srgbClr val="CC3300"/>
                </a:solidFill>
                <a:latin typeface="Monotype Corsiva" pitchFamily="66" charset="0"/>
              </a:rPr>
              <a:t>Джерола́мо</a:t>
            </a:r>
            <a:r>
              <a:rPr lang="uk-UA" sz="4000" b="1" i="1">
                <a:solidFill>
                  <a:srgbClr val="CC3300"/>
                </a:solidFill>
                <a:latin typeface="Monotype Corsiva" pitchFamily="66" charset="0"/>
              </a:rPr>
              <a:t> Кардано (1501-1576), </a:t>
            </a:r>
          </a:p>
          <a:p>
            <a:r>
              <a:rPr lang="uk-UA" sz="4000" b="1" i="1">
                <a:solidFill>
                  <a:srgbClr val="CC3300"/>
                </a:solidFill>
                <a:latin typeface="Monotype Corsiva" pitchFamily="66" charset="0"/>
              </a:rPr>
              <a:t>Рафаель Бомбеллі( 1526-1572),</a:t>
            </a:r>
            <a:r>
              <a:rPr lang="uk-UA" sz="2800"/>
              <a:t> </a:t>
            </a:r>
          </a:p>
          <a:p>
            <a:r>
              <a:rPr lang="uk-UA" sz="2800"/>
              <a:t>італійські математики, серед перших в XVI столітті враховують, окрім додатних, і від'ємні  корені.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0" y="252413"/>
            <a:ext cx="2032000" cy="2419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250" y="252413"/>
            <a:ext cx="2070100" cy="2419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8113" y="252413"/>
            <a:ext cx="1958975" cy="2419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2805113"/>
            <a:ext cx="8856662" cy="4052887"/>
          </a:xfrm>
          <a:ln w="38100">
            <a:solidFill>
              <a:srgbClr val="C00000"/>
            </a:solidFill>
          </a:ln>
        </p:spPr>
        <p:txBody>
          <a:bodyPr/>
          <a:lstStyle/>
          <a:p>
            <a:pPr>
              <a:buNone/>
              <a:defRPr/>
            </a:pPr>
            <a:r>
              <a:rPr lang="uk-UA" sz="2800" dirty="0" smtClean="0"/>
              <a:t>     У XVII столітті завдяки працям</a:t>
            </a:r>
            <a:r>
              <a:rPr lang="uk-UA" sz="2400" b="1" i="1" dirty="0" smtClean="0"/>
              <a:t> </a:t>
            </a:r>
            <a:r>
              <a:rPr lang="uk-UA" sz="2400" dirty="0" smtClean="0"/>
              <a:t>французьких </a:t>
            </a:r>
            <a:r>
              <a:rPr lang="uk-UA" sz="2800" dirty="0" smtClean="0"/>
              <a:t>математиків </a:t>
            </a:r>
            <a:r>
              <a:rPr lang="uk-UA" sz="4400" b="1" i="1" dirty="0" smtClean="0">
                <a:solidFill>
                  <a:srgbClr val="CC3300"/>
                </a:solidFill>
                <a:latin typeface="Monotype Corsiva" pitchFamily="66" charset="0"/>
              </a:rPr>
              <a:t>Альбера </a:t>
            </a:r>
            <a:r>
              <a:rPr lang="uk-UA" sz="4400" b="1" i="1" dirty="0" err="1" smtClean="0">
                <a:solidFill>
                  <a:srgbClr val="CC3300"/>
                </a:solidFill>
                <a:latin typeface="Monotype Corsiva" pitchFamily="66" charset="0"/>
              </a:rPr>
              <a:t>Жіррара</a:t>
            </a:r>
            <a:r>
              <a:rPr lang="uk-UA" sz="4400" b="1" i="1" dirty="0" smtClean="0">
                <a:solidFill>
                  <a:srgbClr val="CC3300"/>
                </a:solidFill>
                <a:latin typeface="Monotype Corsiva" pitchFamily="66" charset="0"/>
              </a:rPr>
              <a:t> (1595-1632), </a:t>
            </a:r>
            <a:r>
              <a:rPr lang="uk-UA" sz="4400" b="1" i="1" dirty="0" err="1" smtClean="0">
                <a:solidFill>
                  <a:srgbClr val="CC3300"/>
                </a:solidFill>
                <a:latin typeface="Monotype Corsiva" pitchFamily="66" charset="0"/>
              </a:rPr>
              <a:t>Рене</a:t>
            </a:r>
            <a:r>
              <a:rPr lang="uk-UA" sz="4400" b="1" i="1" dirty="0" smtClean="0">
                <a:solidFill>
                  <a:srgbClr val="CC3300"/>
                </a:solidFill>
                <a:latin typeface="Monotype Corsiva" pitchFamily="66" charset="0"/>
              </a:rPr>
              <a:t> Декарта (1596-1650), </a:t>
            </a:r>
            <a:r>
              <a:rPr lang="uk-UA" sz="2800" dirty="0" smtClean="0">
                <a:latin typeface="+mj-lt"/>
              </a:rPr>
              <a:t>англійського ученого </a:t>
            </a:r>
            <a:r>
              <a:rPr lang="uk-UA" sz="4400" b="1" i="1" dirty="0" err="1" smtClean="0">
                <a:solidFill>
                  <a:srgbClr val="CC3300"/>
                </a:solidFill>
                <a:latin typeface="Monotype Corsiva" pitchFamily="66" charset="0"/>
              </a:rPr>
              <a:t>Ісаака</a:t>
            </a:r>
            <a:r>
              <a:rPr lang="uk-UA" sz="4400" b="1" i="1" dirty="0" smtClean="0">
                <a:solidFill>
                  <a:srgbClr val="CC3300"/>
                </a:solidFill>
                <a:latin typeface="Monotype Corsiva" pitchFamily="66" charset="0"/>
              </a:rPr>
              <a:t> Ньютона (1643-1727)  </a:t>
            </a:r>
            <a:r>
              <a:rPr lang="uk-UA" sz="2800" dirty="0" smtClean="0"/>
              <a:t>та</a:t>
            </a:r>
            <a:r>
              <a:rPr lang="uk-UA" sz="2800" b="1" i="1" dirty="0" smtClean="0"/>
              <a:t> </a:t>
            </a:r>
            <a:r>
              <a:rPr lang="uk-UA" sz="2800" dirty="0" smtClean="0"/>
              <a:t>інших учених, спосіб розв'язання квадратних рівнянь приймає сучасний вигляд.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60350"/>
            <a:ext cx="1835150" cy="2447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193675"/>
            <a:ext cx="2239962" cy="2503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193675"/>
            <a:ext cx="2089150" cy="2514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268761"/>
            <a:ext cx="8229600" cy="5256583"/>
          </a:xfrm>
        </p:spPr>
        <p:txBody>
          <a:bodyPr anchor="ctr"/>
          <a:lstStyle/>
          <a:p>
            <a:endParaRPr lang="ru-RU" dirty="0" smtClean="0"/>
          </a:p>
          <a:p>
            <a:pPr marL="609600" indent="-609600">
              <a:buFontTx/>
              <a:buAutoNum type="arabicPeriod"/>
            </a:pPr>
            <a:r>
              <a:rPr lang="ru-RU" dirty="0" smtClean="0"/>
              <a:t>Ми </a:t>
            </a:r>
            <a:r>
              <a:rPr lang="ru-RU" dirty="0" err="1" smtClean="0"/>
              <a:t>сьогодні</a:t>
            </a:r>
            <a:r>
              <a:rPr lang="ru-RU" dirty="0" smtClean="0"/>
              <a:t> </a:t>
            </a:r>
            <a:r>
              <a:rPr lang="ru-RU" dirty="0" err="1" smtClean="0"/>
              <a:t>дізналися</a:t>
            </a:r>
            <a:r>
              <a:rPr lang="ru-RU" dirty="0" smtClean="0"/>
              <a:t> … </a:t>
            </a:r>
          </a:p>
          <a:p>
            <a:pPr marL="609600" indent="-609600">
              <a:buFontTx/>
              <a:buAutoNum type="arabicPeriod"/>
            </a:pPr>
            <a:endParaRPr lang="ru-RU" dirty="0" smtClean="0"/>
          </a:p>
          <a:p>
            <a:pPr marL="609600" indent="-609600">
              <a:buFontTx/>
              <a:buAutoNum type="arabicPeriod"/>
            </a:pPr>
            <a:r>
              <a:rPr lang="ru-RU" dirty="0" smtClean="0"/>
              <a:t>Ми </a:t>
            </a:r>
            <a:r>
              <a:rPr lang="ru-RU" dirty="0" err="1" smtClean="0"/>
              <a:t>виконували</a:t>
            </a:r>
            <a:r>
              <a:rPr lang="ru-RU" dirty="0" smtClean="0"/>
              <a:t> … </a:t>
            </a:r>
          </a:p>
          <a:p>
            <a:pPr marL="609600" indent="-609600">
              <a:buFontTx/>
              <a:buAutoNum type="arabicPeriod"/>
            </a:pPr>
            <a:endParaRPr lang="ru-RU" dirty="0" smtClean="0"/>
          </a:p>
          <a:p>
            <a:pPr marL="609600" indent="-609600" eaLnBrk="1" hangingPunct="1">
              <a:buFontTx/>
              <a:buAutoNum type="arabicPeriod"/>
            </a:pPr>
            <a:r>
              <a:rPr lang="uk-UA" dirty="0" smtClean="0"/>
              <a:t>Квадратним рівнянням називається …</a:t>
            </a:r>
          </a:p>
          <a:p>
            <a:pPr marL="609600" indent="-609600" eaLnBrk="1" hangingPunct="1">
              <a:buFontTx/>
              <a:buAutoNum type="arabicPeriod"/>
            </a:pPr>
            <a:endParaRPr lang="uk-UA" dirty="0" smtClean="0"/>
          </a:p>
          <a:p>
            <a:pPr marL="609600" indent="-609600" eaLnBrk="1" hangingPunct="1">
              <a:buFontTx/>
              <a:buAutoNum type="arabicPeriod"/>
            </a:pPr>
            <a:r>
              <a:rPr lang="uk-UA" dirty="0" smtClean="0"/>
              <a:t>Квадратні рівняння бувають …</a:t>
            </a:r>
          </a:p>
          <a:p>
            <a:pPr marL="609600" indent="-609600" eaLnBrk="1" hangingPunct="1">
              <a:buNone/>
            </a:pPr>
            <a:r>
              <a:rPr lang="uk-UA" dirty="0" smtClean="0"/>
              <a:t>  </a:t>
            </a:r>
            <a:endParaRPr lang="ru-RU" dirty="0" smtClean="0"/>
          </a:p>
          <a:p>
            <a:pPr marL="609600" indent="-609600" eaLnBrk="1" hangingPunct="1">
              <a:buFontTx/>
              <a:buAutoNum type="arabicPeriod"/>
            </a:pPr>
            <a:endParaRPr lang="ru-RU" dirty="0" smtClean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3528" y="332656"/>
            <a:ext cx="8424936" cy="1008112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4" name="Rectangle 8"/>
          <p:cNvSpPr>
            <a:spLocks noChangeArrowheads="1"/>
          </p:cNvSpPr>
          <p:nvPr/>
        </p:nvSpPr>
        <p:spPr bwMode="auto">
          <a:xfrm>
            <a:off x="1116013" y="26019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Ь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1116013" y="2311400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1116013" y="202088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І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1116013" y="1728788"/>
            <a:ext cx="3111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Р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1116013" y="143827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О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1116013" y="114776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К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3080" name="Line 9"/>
          <p:cNvSpPr>
            <a:spLocks noChangeShapeType="1"/>
          </p:cNvSpPr>
          <p:nvPr/>
        </p:nvSpPr>
        <p:spPr bwMode="auto">
          <a:xfrm>
            <a:off x="1116013" y="1147763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1" name="Line 10"/>
          <p:cNvSpPr>
            <a:spLocks noChangeShapeType="1"/>
          </p:cNvSpPr>
          <p:nvPr/>
        </p:nvSpPr>
        <p:spPr bwMode="auto">
          <a:xfrm>
            <a:off x="1116013" y="1438275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2" name="Line 11"/>
          <p:cNvSpPr>
            <a:spLocks noChangeShapeType="1"/>
          </p:cNvSpPr>
          <p:nvPr/>
        </p:nvSpPr>
        <p:spPr bwMode="auto">
          <a:xfrm>
            <a:off x="1116013" y="1728788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3" name="Line 12"/>
          <p:cNvSpPr>
            <a:spLocks noChangeShapeType="1"/>
          </p:cNvSpPr>
          <p:nvPr/>
        </p:nvSpPr>
        <p:spPr bwMode="auto">
          <a:xfrm>
            <a:off x="1116013" y="2020888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4" name="Line 13"/>
          <p:cNvSpPr>
            <a:spLocks noChangeShapeType="1"/>
          </p:cNvSpPr>
          <p:nvPr/>
        </p:nvSpPr>
        <p:spPr bwMode="auto">
          <a:xfrm>
            <a:off x="1116013" y="231140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5" name="Line 14"/>
          <p:cNvSpPr>
            <a:spLocks noChangeShapeType="1"/>
          </p:cNvSpPr>
          <p:nvPr/>
        </p:nvSpPr>
        <p:spPr bwMode="auto">
          <a:xfrm>
            <a:off x="1116013" y="260191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6" name="Line 15"/>
          <p:cNvSpPr>
            <a:spLocks noChangeShapeType="1"/>
          </p:cNvSpPr>
          <p:nvPr/>
        </p:nvSpPr>
        <p:spPr bwMode="auto">
          <a:xfrm>
            <a:off x="1116013" y="2892425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7" name="Line 16"/>
          <p:cNvSpPr>
            <a:spLocks noChangeShapeType="1"/>
          </p:cNvSpPr>
          <p:nvPr/>
        </p:nvSpPr>
        <p:spPr bwMode="auto">
          <a:xfrm>
            <a:off x="1116013" y="1147763"/>
            <a:ext cx="0" cy="1744662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8" name="Line 17"/>
          <p:cNvSpPr>
            <a:spLocks noChangeShapeType="1"/>
          </p:cNvSpPr>
          <p:nvPr/>
        </p:nvSpPr>
        <p:spPr bwMode="auto">
          <a:xfrm>
            <a:off x="1427163" y="1147763"/>
            <a:ext cx="0" cy="1744662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577" name="Rectangle 41"/>
          <p:cNvSpPr>
            <a:spLocks noChangeArrowheads="1"/>
          </p:cNvSpPr>
          <p:nvPr/>
        </p:nvSpPr>
        <p:spPr bwMode="auto">
          <a:xfrm>
            <a:off x="1739900" y="257968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74" name="Rectangle 38"/>
          <p:cNvSpPr>
            <a:spLocks noChangeArrowheads="1"/>
          </p:cNvSpPr>
          <p:nvPr/>
        </p:nvSpPr>
        <p:spPr bwMode="auto">
          <a:xfrm>
            <a:off x="1739900" y="2870200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59" name="Rectangle 23"/>
          <p:cNvSpPr>
            <a:spLocks noChangeArrowheads="1"/>
          </p:cNvSpPr>
          <p:nvPr/>
        </p:nvSpPr>
        <p:spPr bwMode="auto">
          <a:xfrm>
            <a:off x="1739900" y="31607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Я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60" name="Rectangle 24"/>
          <p:cNvSpPr>
            <a:spLocks noChangeArrowheads="1"/>
          </p:cNvSpPr>
          <p:nvPr/>
        </p:nvSpPr>
        <p:spPr bwMode="auto">
          <a:xfrm>
            <a:off x="1739900" y="228917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Я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61" name="Rectangle 25"/>
          <p:cNvSpPr>
            <a:spLocks noChangeArrowheads="1"/>
          </p:cNvSpPr>
          <p:nvPr/>
        </p:nvSpPr>
        <p:spPr bwMode="auto">
          <a:xfrm>
            <a:off x="1739900" y="199866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62" name="Rectangle 26"/>
          <p:cNvSpPr>
            <a:spLocks noChangeArrowheads="1"/>
          </p:cNvSpPr>
          <p:nvPr/>
        </p:nvSpPr>
        <p:spPr bwMode="auto">
          <a:xfrm>
            <a:off x="1739900" y="1706563"/>
            <a:ext cx="3111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В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63" name="Rectangle 27"/>
          <p:cNvSpPr>
            <a:spLocks noChangeArrowheads="1"/>
          </p:cNvSpPr>
          <p:nvPr/>
        </p:nvSpPr>
        <p:spPr bwMode="auto">
          <a:xfrm>
            <a:off x="1739900" y="1416050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І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64" name="Rectangle 28"/>
          <p:cNvSpPr>
            <a:spLocks noChangeArrowheads="1"/>
          </p:cNvSpPr>
          <p:nvPr/>
        </p:nvSpPr>
        <p:spPr bwMode="auto">
          <a:xfrm>
            <a:off x="1739900" y="11255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Р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3097" name="Line 29"/>
          <p:cNvSpPr>
            <a:spLocks noChangeShapeType="1"/>
          </p:cNvSpPr>
          <p:nvPr/>
        </p:nvSpPr>
        <p:spPr bwMode="auto">
          <a:xfrm>
            <a:off x="1739900" y="1125538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8" name="Line 30"/>
          <p:cNvSpPr>
            <a:spLocks noChangeShapeType="1"/>
          </p:cNvSpPr>
          <p:nvPr/>
        </p:nvSpPr>
        <p:spPr bwMode="auto">
          <a:xfrm>
            <a:off x="1739900" y="141605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9" name="Line 31"/>
          <p:cNvSpPr>
            <a:spLocks noChangeShapeType="1"/>
          </p:cNvSpPr>
          <p:nvPr/>
        </p:nvSpPr>
        <p:spPr bwMode="auto">
          <a:xfrm>
            <a:off x="1739900" y="170656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0" name="Line 32"/>
          <p:cNvSpPr>
            <a:spLocks noChangeShapeType="1"/>
          </p:cNvSpPr>
          <p:nvPr/>
        </p:nvSpPr>
        <p:spPr bwMode="auto">
          <a:xfrm>
            <a:off x="1739900" y="199866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1" name="Line 33"/>
          <p:cNvSpPr>
            <a:spLocks noChangeShapeType="1"/>
          </p:cNvSpPr>
          <p:nvPr/>
        </p:nvSpPr>
        <p:spPr bwMode="auto">
          <a:xfrm>
            <a:off x="1739900" y="2289175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2" name="Line 34"/>
          <p:cNvSpPr>
            <a:spLocks noChangeShapeType="1"/>
          </p:cNvSpPr>
          <p:nvPr/>
        </p:nvSpPr>
        <p:spPr bwMode="auto">
          <a:xfrm>
            <a:off x="1739900" y="2579688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3" name="Line 35"/>
          <p:cNvSpPr>
            <a:spLocks noChangeShapeType="1"/>
          </p:cNvSpPr>
          <p:nvPr/>
        </p:nvSpPr>
        <p:spPr bwMode="auto">
          <a:xfrm>
            <a:off x="1739900" y="3451225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4" name="Line 36"/>
          <p:cNvSpPr>
            <a:spLocks noChangeShapeType="1"/>
          </p:cNvSpPr>
          <p:nvPr/>
        </p:nvSpPr>
        <p:spPr bwMode="auto">
          <a:xfrm>
            <a:off x="1739900" y="1125538"/>
            <a:ext cx="0" cy="2325687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5" name="Line 37"/>
          <p:cNvSpPr>
            <a:spLocks noChangeShapeType="1"/>
          </p:cNvSpPr>
          <p:nvPr/>
        </p:nvSpPr>
        <p:spPr bwMode="auto">
          <a:xfrm>
            <a:off x="2051050" y="1125538"/>
            <a:ext cx="0" cy="2325687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6" name="Line 39"/>
          <p:cNvSpPr>
            <a:spLocks noChangeShapeType="1"/>
          </p:cNvSpPr>
          <p:nvPr/>
        </p:nvSpPr>
        <p:spPr bwMode="auto">
          <a:xfrm>
            <a:off x="1739900" y="316071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7" name="Line 42"/>
          <p:cNvSpPr>
            <a:spLocks noChangeShapeType="1"/>
          </p:cNvSpPr>
          <p:nvPr/>
        </p:nvSpPr>
        <p:spPr bwMode="auto">
          <a:xfrm>
            <a:off x="1739900" y="287020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581" name="Rectangle 45"/>
          <p:cNvSpPr>
            <a:spLocks noChangeArrowheads="1"/>
          </p:cNvSpPr>
          <p:nvPr/>
        </p:nvSpPr>
        <p:spPr bwMode="auto">
          <a:xfrm>
            <a:off x="3900488" y="200342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О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82" name="Rectangle 46"/>
          <p:cNvSpPr>
            <a:spLocks noChangeArrowheads="1"/>
          </p:cNvSpPr>
          <p:nvPr/>
        </p:nvSpPr>
        <p:spPr bwMode="auto">
          <a:xfrm>
            <a:off x="3900488" y="22939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К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84" name="Rectangle 48"/>
          <p:cNvSpPr>
            <a:spLocks noChangeArrowheads="1"/>
          </p:cNvSpPr>
          <p:nvPr/>
        </p:nvSpPr>
        <p:spPr bwMode="auto">
          <a:xfrm>
            <a:off x="3900488" y="17129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85" name="Rectangle 49"/>
          <p:cNvSpPr>
            <a:spLocks noChangeArrowheads="1"/>
          </p:cNvSpPr>
          <p:nvPr/>
        </p:nvSpPr>
        <p:spPr bwMode="auto">
          <a:xfrm>
            <a:off x="3900488" y="1422400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А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86" name="Rectangle 50"/>
          <p:cNvSpPr>
            <a:spLocks noChangeArrowheads="1"/>
          </p:cNvSpPr>
          <p:nvPr/>
        </p:nvSpPr>
        <p:spPr bwMode="auto">
          <a:xfrm>
            <a:off x="3900488" y="1130300"/>
            <a:ext cx="3111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Д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87" name="Rectangle 51"/>
          <p:cNvSpPr>
            <a:spLocks noChangeArrowheads="1"/>
          </p:cNvSpPr>
          <p:nvPr/>
        </p:nvSpPr>
        <p:spPr bwMode="auto">
          <a:xfrm>
            <a:off x="3900488" y="83978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О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588" name="Rectangle 52"/>
          <p:cNvSpPr>
            <a:spLocks noChangeArrowheads="1"/>
          </p:cNvSpPr>
          <p:nvPr/>
        </p:nvSpPr>
        <p:spPr bwMode="auto">
          <a:xfrm>
            <a:off x="3900488" y="54927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Д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3115" name="Line 53"/>
          <p:cNvSpPr>
            <a:spLocks noChangeShapeType="1"/>
          </p:cNvSpPr>
          <p:nvPr/>
        </p:nvSpPr>
        <p:spPr bwMode="auto">
          <a:xfrm>
            <a:off x="3900488" y="549275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6" name="Line 54"/>
          <p:cNvSpPr>
            <a:spLocks noChangeShapeType="1"/>
          </p:cNvSpPr>
          <p:nvPr/>
        </p:nvSpPr>
        <p:spPr bwMode="auto">
          <a:xfrm>
            <a:off x="3900488" y="839788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7" name="Line 55"/>
          <p:cNvSpPr>
            <a:spLocks noChangeShapeType="1"/>
          </p:cNvSpPr>
          <p:nvPr/>
        </p:nvSpPr>
        <p:spPr bwMode="auto">
          <a:xfrm>
            <a:off x="3900488" y="113030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8" name="Line 56"/>
          <p:cNvSpPr>
            <a:spLocks noChangeShapeType="1"/>
          </p:cNvSpPr>
          <p:nvPr/>
        </p:nvSpPr>
        <p:spPr bwMode="auto">
          <a:xfrm>
            <a:off x="3900488" y="142240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9" name="Line 57"/>
          <p:cNvSpPr>
            <a:spLocks noChangeShapeType="1"/>
          </p:cNvSpPr>
          <p:nvPr/>
        </p:nvSpPr>
        <p:spPr bwMode="auto">
          <a:xfrm>
            <a:off x="3900488" y="171291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20" name="Line 58"/>
          <p:cNvSpPr>
            <a:spLocks noChangeShapeType="1"/>
          </p:cNvSpPr>
          <p:nvPr/>
        </p:nvSpPr>
        <p:spPr bwMode="auto">
          <a:xfrm>
            <a:off x="3900488" y="2003425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21" name="Line 59"/>
          <p:cNvSpPr>
            <a:spLocks noChangeShapeType="1"/>
          </p:cNvSpPr>
          <p:nvPr/>
        </p:nvSpPr>
        <p:spPr bwMode="auto">
          <a:xfrm>
            <a:off x="3900488" y="2584450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22" name="Line 60"/>
          <p:cNvSpPr>
            <a:spLocks noChangeShapeType="1"/>
          </p:cNvSpPr>
          <p:nvPr/>
        </p:nvSpPr>
        <p:spPr bwMode="auto">
          <a:xfrm>
            <a:off x="3900488" y="549275"/>
            <a:ext cx="0" cy="2035175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23" name="Line 61"/>
          <p:cNvSpPr>
            <a:spLocks noChangeShapeType="1"/>
          </p:cNvSpPr>
          <p:nvPr/>
        </p:nvSpPr>
        <p:spPr bwMode="auto">
          <a:xfrm>
            <a:off x="4211638" y="549275"/>
            <a:ext cx="0" cy="2035175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24" name="Line 63"/>
          <p:cNvSpPr>
            <a:spLocks noChangeShapeType="1"/>
          </p:cNvSpPr>
          <p:nvPr/>
        </p:nvSpPr>
        <p:spPr bwMode="auto">
          <a:xfrm>
            <a:off x="3900488" y="2293938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602" name="Rectangle 66"/>
          <p:cNvSpPr>
            <a:spLocks noChangeArrowheads="1"/>
          </p:cNvSpPr>
          <p:nvPr/>
        </p:nvSpPr>
        <p:spPr bwMode="auto">
          <a:xfrm>
            <a:off x="2987675" y="430688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В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03" name="Rectangle 67"/>
          <p:cNvSpPr>
            <a:spLocks noChangeArrowheads="1"/>
          </p:cNvSpPr>
          <p:nvPr/>
        </p:nvSpPr>
        <p:spPr bwMode="auto">
          <a:xfrm>
            <a:off x="2987675" y="4597400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Е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04" name="Rectangle 68"/>
          <p:cNvSpPr>
            <a:spLocks noChangeArrowheads="1"/>
          </p:cNvSpPr>
          <p:nvPr/>
        </p:nvSpPr>
        <p:spPr bwMode="auto">
          <a:xfrm>
            <a:off x="2987675" y="401637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О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05" name="Rectangle 69"/>
          <p:cNvSpPr>
            <a:spLocks noChangeArrowheads="1"/>
          </p:cNvSpPr>
          <p:nvPr/>
        </p:nvSpPr>
        <p:spPr bwMode="auto">
          <a:xfrm>
            <a:off x="2987675" y="372586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Б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06" name="Rectangle 70"/>
          <p:cNvSpPr>
            <a:spLocks noChangeArrowheads="1"/>
          </p:cNvSpPr>
          <p:nvPr/>
        </p:nvSpPr>
        <p:spPr bwMode="auto">
          <a:xfrm>
            <a:off x="2987675" y="3433763"/>
            <a:ext cx="3111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О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07" name="Rectangle 71"/>
          <p:cNvSpPr>
            <a:spLocks noChangeArrowheads="1"/>
          </p:cNvSpPr>
          <p:nvPr/>
        </p:nvSpPr>
        <p:spPr bwMode="auto">
          <a:xfrm>
            <a:off x="2987675" y="3143250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Р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08" name="Rectangle 72"/>
          <p:cNvSpPr>
            <a:spLocks noChangeArrowheads="1"/>
          </p:cNvSpPr>
          <p:nvPr/>
        </p:nvSpPr>
        <p:spPr bwMode="auto">
          <a:xfrm>
            <a:off x="2987675" y="28527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Д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3132" name="Line 73"/>
          <p:cNvSpPr>
            <a:spLocks noChangeShapeType="1"/>
          </p:cNvSpPr>
          <p:nvPr/>
        </p:nvSpPr>
        <p:spPr bwMode="auto">
          <a:xfrm>
            <a:off x="2987675" y="2852738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3" name="Line 74"/>
          <p:cNvSpPr>
            <a:spLocks noChangeShapeType="1"/>
          </p:cNvSpPr>
          <p:nvPr/>
        </p:nvSpPr>
        <p:spPr bwMode="auto">
          <a:xfrm>
            <a:off x="2987675" y="314325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4" name="Line 75"/>
          <p:cNvSpPr>
            <a:spLocks noChangeShapeType="1"/>
          </p:cNvSpPr>
          <p:nvPr/>
        </p:nvSpPr>
        <p:spPr bwMode="auto">
          <a:xfrm>
            <a:off x="2987675" y="343376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5" name="Line 76"/>
          <p:cNvSpPr>
            <a:spLocks noChangeShapeType="1"/>
          </p:cNvSpPr>
          <p:nvPr/>
        </p:nvSpPr>
        <p:spPr bwMode="auto">
          <a:xfrm>
            <a:off x="2987675" y="372586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6" name="Line 77"/>
          <p:cNvSpPr>
            <a:spLocks noChangeShapeType="1"/>
          </p:cNvSpPr>
          <p:nvPr/>
        </p:nvSpPr>
        <p:spPr bwMode="auto">
          <a:xfrm>
            <a:off x="2987675" y="4016375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7" name="Line 78"/>
          <p:cNvSpPr>
            <a:spLocks noChangeShapeType="1"/>
          </p:cNvSpPr>
          <p:nvPr/>
        </p:nvSpPr>
        <p:spPr bwMode="auto">
          <a:xfrm>
            <a:off x="2987675" y="4306888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8" name="Line 79"/>
          <p:cNvSpPr>
            <a:spLocks noChangeShapeType="1"/>
          </p:cNvSpPr>
          <p:nvPr/>
        </p:nvSpPr>
        <p:spPr bwMode="auto">
          <a:xfrm>
            <a:off x="2987675" y="4887913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9" name="Line 80"/>
          <p:cNvSpPr>
            <a:spLocks noChangeShapeType="1"/>
          </p:cNvSpPr>
          <p:nvPr/>
        </p:nvSpPr>
        <p:spPr bwMode="auto">
          <a:xfrm>
            <a:off x="2987675" y="2852738"/>
            <a:ext cx="0" cy="2035175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40" name="Line 81"/>
          <p:cNvSpPr>
            <a:spLocks noChangeShapeType="1"/>
          </p:cNvSpPr>
          <p:nvPr/>
        </p:nvSpPr>
        <p:spPr bwMode="auto">
          <a:xfrm>
            <a:off x="3298825" y="2852738"/>
            <a:ext cx="0" cy="2035175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41" name="Line 82"/>
          <p:cNvSpPr>
            <a:spLocks noChangeShapeType="1"/>
          </p:cNvSpPr>
          <p:nvPr/>
        </p:nvSpPr>
        <p:spPr bwMode="auto">
          <a:xfrm>
            <a:off x="2987675" y="459740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620" name="Rectangle 84"/>
          <p:cNvSpPr>
            <a:spLocks noChangeArrowheads="1"/>
          </p:cNvSpPr>
          <p:nvPr/>
        </p:nvSpPr>
        <p:spPr bwMode="auto">
          <a:xfrm>
            <a:off x="4284663" y="517048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21" name="Rectangle 85"/>
          <p:cNvSpPr>
            <a:spLocks noChangeArrowheads="1"/>
          </p:cNvSpPr>
          <p:nvPr/>
        </p:nvSpPr>
        <p:spPr bwMode="auto">
          <a:xfrm>
            <a:off x="4284663" y="5461000"/>
            <a:ext cx="3111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Е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22" name="Rectangle 86"/>
          <p:cNvSpPr>
            <a:spLocks noChangeArrowheads="1"/>
          </p:cNvSpPr>
          <p:nvPr/>
        </p:nvSpPr>
        <p:spPr bwMode="auto">
          <a:xfrm>
            <a:off x="4284663" y="487997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Й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23" name="Rectangle 87"/>
          <p:cNvSpPr>
            <a:spLocks noChangeArrowheads="1"/>
          </p:cNvSpPr>
          <p:nvPr/>
        </p:nvSpPr>
        <p:spPr bwMode="auto">
          <a:xfrm>
            <a:off x="4284663" y="458946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І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24" name="Rectangle 88"/>
          <p:cNvSpPr>
            <a:spLocks noChangeArrowheads="1"/>
          </p:cNvSpPr>
          <p:nvPr/>
        </p:nvSpPr>
        <p:spPr bwMode="auto">
          <a:xfrm>
            <a:off x="4284663" y="4297363"/>
            <a:ext cx="3111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25" name="Rectangle 89"/>
          <p:cNvSpPr>
            <a:spLocks noChangeArrowheads="1"/>
          </p:cNvSpPr>
          <p:nvPr/>
        </p:nvSpPr>
        <p:spPr bwMode="auto">
          <a:xfrm>
            <a:off x="4284663" y="4006850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І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26" name="Rectangle 90"/>
          <p:cNvSpPr>
            <a:spLocks noChangeArrowheads="1"/>
          </p:cNvSpPr>
          <p:nvPr/>
        </p:nvSpPr>
        <p:spPr bwMode="auto">
          <a:xfrm>
            <a:off x="4284663" y="37163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Л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3149" name="Line 91"/>
          <p:cNvSpPr>
            <a:spLocks noChangeShapeType="1"/>
          </p:cNvSpPr>
          <p:nvPr/>
        </p:nvSpPr>
        <p:spPr bwMode="auto">
          <a:xfrm>
            <a:off x="4284663" y="3716338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0" name="Line 92"/>
          <p:cNvSpPr>
            <a:spLocks noChangeShapeType="1"/>
          </p:cNvSpPr>
          <p:nvPr/>
        </p:nvSpPr>
        <p:spPr bwMode="auto">
          <a:xfrm>
            <a:off x="4284663" y="400685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1" name="Line 93"/>
          <p:cNvSpPr>
            <a:spLocks noChangeShapeType="1"/>
          </p:cNvSpPr>
          <p:nvPr/>
        </p:nvSpPr>
        <p:spPr bwMode="auto">
          <a:xfrm>
            <a:off x="4284663" y="429736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2" name="Line 94"/>
          <p:cNvSpPr>
            <a:spLocks noChangeShapeType="1"/>
          </p:cNvSpPr>
          <p:nvPr/>
        </p:nvSpPr>
        <p:spPr bwMode="auto">
          <a:xfrm>
            <a:off x="4284663" y="458946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3" name="Line 95"/>
          <p:cNvSpPr>
            <a:spLocks noChangeShapeType="1"/>
          </p:cNvSpPr>
          <p:nvPr/>
        </p:nvSpPr>
        <p:spPr bwMode="auto">
          <a:xfrm>
            <a:off x="4284663" y="4879975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4" name="Line 96"/>
          <p:cNvSpPr>
            <a:spLocks noChangeShapeType="1"/>
          </p:cNvSpPr>
          <p:nvPr/>
        </p:nvSpPr>
        <p:spPr bwMode="auto">
          <a:xfrm>
            <a:off x="4284663" y="5170488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5" name="Line 97"/>
          <p:cNvSpPr>
            <a:spLocks noChangeShapeType="1"/>
          </p:cNvSpPr>
          <p:nvPr/>
        </p:nvSpPr>
        <p:spPr bwMode="auto">
          <a:xfrm>
            <a:off x="4284663" y="5734050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6" name="Line 98"/>
          <p:cNvSpPr>
            <a:spLocks noChangeShapeType="1"/>
          </p:cNvSpPr>
          <p:nvPr/>
        </p:nvSpPr>
        <p:spPr bwMode="auto">
          <a:xfrm>
            <a:off x="4284663" y="3716338"/>
            <a:ext cx="0" cy="2017712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7" name="Line 99"/>
          <p:cNvSpPr>
            <a:spLocks noChangeShapeType="1"/>
          </p:cNvSpPr>
          <p:nvPr/>
        </p:nvSpPr>
        <p:spPr bwMode="auto">
          <a:xfrm>
            <a:off x="4595813" y="3716338"/>
            <a:ext cx="0" cy="2017712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8" name="Line 100"/>
          <p:cNvSpPr>
            <a:spLocks noChangeShapeType="1"/>
          </p:cNvSpPr>
          <p:nvPr/>
        </p:nvSpPr>
        <p:spPr bwMode="auto">
          <a:xfrm>
            <a:off x="4284663" y="546100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657" name="Rectangle 121"/>
          <p:cNvSpPr>
            <a:spLocks noChangeArrowheads="1"/>
          </p:cNvSpPr>
          <p:nvPr/>
        </p:nvSpPr>
        <p:spPr bwMode="auto">
          <a:xfrm>
            <a:off x="4908550" y="515302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И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38" name="Rectangle 102"/>
          <p:cNvSpPr>
            <a:spLocks noChangeArrowheads="1"/>
          </p:cNvSpPr>
          <p:nvPr/>
        </p:nvSpPr>
        <p:spPr bwMode="auto">
          <a:xfrm>
            <a:off x="4908550" y="4572000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39" name="Rectangle 103"/>
          <p:cNvSpPr>
            <a:spLocks noChangeArrowheads="1"/>
          </p:cNvSpPr>
          <p:nvPr/>
        </p:nvSpPr>
        <p:spPr bwMode="auto">
          <a:xfrm>
            <a:off x="4908550" y="48625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40" name="Rectangle 104"/>
          <p:cNvSpPr>
            <a:spLocks noChangeArrowheads="1"/>
          </p:cNvSpPr>
          <p:nvPr/>
        </p:nvSpPr>
        <p:spPr bwMode="auto">
          <a:xfrm>
            <a:off x="4908550" y="54435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К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41" name="Rectangle 105"/>
          <p:cNvSpPr>
            <a:spLocks noChangeArrowheads="1"/>
          </p:cNvSpPr>
          <p:nvPr/>
        </p:nvSpPr>
        <p:spPr bwMode="auto">
          <a:xfrm>
            <a:off x="4908550" y="428148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Е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42" name="Rectangle 106"/>
          <p:cNvSpPr>
            <a:spLocks noChangeArrowheads="1"/>
          </p:cNvSpPr>
          <p:nvPr/>
        </p:nvSpPr>
        <p:spPr bwMode="auto">
          <a:xfrm>
            <a:off x="4908550" y="399097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М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43" name="Rectangle 107"/>
          <p:cNvSpPr>
            <a:spLocks noChangeArrowheads="1"/>
          </p:cNvSpPr>
          <p:nvPr/>
        </p:nvSpPr>
        <p:spPr bwMode="auto">
          <a:xfrm>
            <a:off x="4908550" y="3698875"/>
            <a:ext cx="3111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А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44" name="Rectangle 108"/>
          <p:cNvSpPr>
            <a:spLocks noChangeArrowheads="1"/>
          </p:cNvSpPr>
          <p:nvPr/>
        </p:nvSpPr>
        <p:spPr bwMode="auto">
          <a:xfrm>
            <a:off x="4908550" y="340836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45" name="Rectangle 109"/>
          <p:cNvSpPr>
            <a:spLocks noChangeArrowheads="1"/>
          </p:cNvSpPr>
          <p:nvPr/>
        </p:nvSpPr>
        <p:spPr bwMode="auto">
          <a:xfrm>
            <a:off x="4908550" y="3117850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З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3168" name="Line 110"/>
          <p:cNvSpPr>
            <a:spLocks noChangeShapeType="1"/>
          </p:cNvSpPr>
          <p:nvPr/>
        </p:nvSpPr>
        <p:spPr bwMode="auto">
          <a:xfrm>
            <a:off x="4908550" y="3117850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69" name="Line 111"/>
          <p:cNvSpPr>
            <a:spLocks noChangeShapeType="1"/>
          </p:cNvSpPr>
          <p:nvPr/>
        </p:nvSpPr>
        <p:spPr bwMode="auto">
          <a:xfrm>
            <a:off x="4908550" y="340836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0" name="Line 112"/>
          <p:cNvSpPr>
            <a:spLocks noChangeShapeType="1"/>
          </p:cNvSpPr>
          <p:nvPr/>
        </p:nvSpPr>
        <p:spPr bwMode="auto">
          <a:xfrm>
            <a:off x="4908550" y="3698875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1" name="Line 113"/>
          <p:cNvSpPr>
            <a:spLocks noChangeShapeType="1"/>
          </p:cNvSpPr>
          <p:nvPr/>
        </p:nvSpPr>
        <p:spPr bwMode="auto">
          <a:xfrm>
            <a:off x="4908550" y="3990975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2" name="Line 114"/>
          <p:cNvSpPr>
            <a:spLocks noChangeShapeType="1"/>
          </p:cNvSpPr>
          <p:nvPr/>
        </p:nvSpPr>
        <p:spPr bwMode="auto">
          <a:xfrm>
            <a:off x="4908550" y="4281488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3" name="Line 115"/>
          <p:cNvSpPr>
            <a:spLocks noChangeShapeType="1"/>
          </p:cNvSpPr>
          <p:nvPr/>
        </p:nvSpPr>
        <p:spPr bwMode="auto">
          <a:xfrm>
            <a:off x="4908550" y="4572000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4" name="Line 116"/>
          <p:cNvSpPr>
            <a:spLocks noChangeShapeType="1"/>
          </p:cNvSpPr>
          <p:nvPr/>
        </p:nvSpPr>
        <p:spPr bwMode="auto">
          <a:xfrm>
            <a:off x="4908550" y="5734050"/>
            <a:ext cx="31115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5" name="Line 117"/>
          <p:cNvSpPr>
            <a:spLocks noChangeShapeType="1"/>
          </p:cNvSpPr>
          <p:nvPr/>
        </p:nvSpPr>
        <p:spPr bwMode="auto">
          <a:xfrm>
            <a:off x="4908550" y="3117850"/>
            <a:ext cx="0" cy="26162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6" name="Line 118"/>
          <p:cNvSpPr>
            <a:spLocks noChangeShapeType="1"/>
          </p:cNvSpPr>
          <p:nvPr/>
        </p:nvSpPr>
        <p:spPr bwMode="auto">
          <a:xfrm>
            <a:off x="5219700" y="3117850"/>
            <a:ext cx="0" cy="26162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7" name="Line 119"/>
          <p:cNvSpPr>
            <a:spLocks noChangeShapeType="1"/>
          </p:cNvSpPr>
          <p:nvPr/>
        </p:nvSpPr>
        <p:spPr bwMode="auto">
          <a:xfrm>
            <a:off x="4908550" y="5153025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8" name="Line 120"/>
          <p:cNvSpPr>
            <a:spLocks noChangeShapeType="1"/>
          </p:cNvSpPr>
          <p:nvPr/>
        </p:nvSpPr>
        <p:spPr bwMode="auto">
          <a:xfrm>
            <a:off x="4908550" y="4862513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9" name="Line 122"/>
          <p:cNvSpPr>
            <a:spLocks noChangeShapeType="1"/>
          </p:cNvSpPr>
          <p:nvPr/>
        </p:nvSpPr>
        <p:spPr bwMode="auto">
          <a:xfrm>
            <a:off x="4908550" y="5443538"/>
            <a:ext cx="311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699" name="Rectangle 163"/>
          <p:cNvSpPr>
            <a:spLocks noChangeArrowheads="1"/>
          </p:cNvSpPr>
          <p:nvPr/>
        </p:nvSpPr>
        <p:spPr bwMode="auto">
          <a:xfrm>
            <a:off x="3589338" y="28527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М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96" name="Rectangle 160"/>
          <p:cNvSpPr>
            <a:spLocks noChangeArrowheads="1"/>
          </p:cNvSpPr>
          <p:nvPr/>
        </p:nvSpPr>
        <p:spPr bwMode="auto">
          <a:xfrm>
            <a:off x="3278188" y="28527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О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89" name="Rectangle 153"/>
          <p:cNvSpPr>
            <a:spLocks noChangeArrowheads="1"/>
          </p:cNvSpPr>
          <p:nvPr/>
        </p:nvSpPr>
        <p:spPr bwMode="auto">
          <a:xfrm>
            <a:off x="3900488" y="28527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Е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86" name="Rectangle 150"/>
          <p:cNvSpPr>
            <a:spLocks noChangeArrowheads="1"/>
          </p:cNvSpPr>
          <p:nvPr/>
        </p:nvSpPr>
        <p:spPr bwMode="auto">
          <a:xfrm>
            <a:off x="2655888" y="28527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І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83" name="Rectangle 147"/>
          <p:cNvSpPr>
            <a:spLocks noChangeArrowheads="1"/>
          </p:cNvSpPr>
          <p:nvPr/>
        </p:nvSpPr>
        <p:spPr bwMode="auto">
          <a:xfrm>
            <a:off x="2344738" y="28527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В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680" name="Rectangle 144"/>
          <p:cNvSpPr>
            <a:spLocks noChangeArrowheads="1"/>
          </p:cNvSpPr>
          <p:nvPr/>
        </p:nvSpPr>
        <p:spPr bwMode="auto">
          <a:xfrm>
            <a:off x="2033588" y="2852738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Е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3186" name="Line 131"/>
          <p:cNvSpPr>
            <a:spLocks noChangeShapeType="1"/>
          </p:cNvSpPr>
          <p:nvPr/>
        </p:nvSpPr>
        <p:spPr bwMode="auto">
          <a:xfrm>
            <a:off x="1722438" y="2852738"/>
            <a:ext cx="24892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7" name="Line 137"/>
          <p:cNvSpPr>
            <a:spLocks noChangeShapeType="1"/>
          </p:cNvSpPr>
          <p:nvPr/>
        </p:nvSpPr>
        <p:spPr bwMode="auto">
          <a:xfrm>
            <a:off x="1722438" y="3143250"/>
            <a:ext cx="24892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8" name="Line 138"/>
          <p:cNvSpPr>
            <a:spLocks noChangeShapeType="1"/>
          </p:cNvSpPr>
          <p:nvPr/>
        </p:nvSpPr>
        <p:spPr bwMode="auto">
          <a:xfrm>
            <a:off x="1722438" y="2852738"/>
            <a:ext cx="0" cy="290512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89" name="Line 139"/>
          <p:cNvSpPr>
            <a:spLocks noChangeShapeType="1"/>
          </p:cNvSpPr>
          <p:nvPr/>
        </p:nvSpPr>
        <p:spPr bwMode="auto">
          <a:xfrm>
            <a:off x="4211638" y="2852738"/>
            <a:ext cx="0" cy="290512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90" name="Line 142"/>
          <p:cNvSpPr>
            <a:spLocks noChangeShapeType="1"/>
          </p:cNvSpPr>
          <p:nvPr/>
        </p:nvSpPr>
        <p:spPr bwMode="auto">
          <a:xfrm>
            <a:off x="2033588" y="2852738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91" name="Line 145"/>
          <p:cNvSpPr>
            <a:spLocks noChangeShapeType="1"/>
          </p:cNvSpPr>
          <p:nvPr/>
        </p:nvSpPr>
        <p:spPr bwMode="auto">
          <a:xfrm>
            <a:off x="2344738" y="2852738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92" name="Line 148"/>
          <p:cNvSpPr>
            <a:spLocks noChangeShapeType="1"/>
          </p:cNvSpPr>
          <p:nvPr/>
        </p:nvSpPr>
        <p:spPr bwMode="auto">
          <a:xfrm>
            <a:off x="2655888" y="2852738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93" name="Line 151"/>
          <p:cNvSpPr>
            <a:spLocks noChangeShapeType="1"/>
          </p:cNvSpPr>
          <p:nvPr/>
        </p:nvSpPr>
        <p:spPr bwMode="auto">
          <a:xfrm>
            <a:off x="2967038" y="2852738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94" name="Line 158"/>
          <p:cNvSpPr>
            <a:spLocks noChangeShapeType="1"/>
          </p:cNvSpPr>
          <p:nvPr/>
        </p:nvSpPr>
        <p:spPr bwMode="auto">
          <a:xfrm>
            <a:off x="3278188" y="2852738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95" name="Line 161"/>
          <p:cNvSpPr>
            <a:spLocks noChangeShapeType="1"/>
          </p:cNvSpPr>
          <p:nvPr/>
        </p:nvSpPr>
        <p:spPr bwMode="auto">
          <a:xfrm>
            <a:off x="3589338" y="2852738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96" name="Line 164"/>
          <p:cNvSpPr>
            <a:spLocks noChangeShapeType="1"/>
          </p:cNvSpPr>
          <p:nvPr/>
        </p:nvSpPr>
        <p:spPr bwMode="auto">
          <a:xfrm>
            <a:off x="3900488" y="2852738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725" name="Rectangle 189"/>
          <p:cNvSpPr>
            <a:spLocks noChangeArrowheads="1"/>
          </p:cNvSpPr>
          <p:nvPr/>
        </p:nvSpPr>
        <p:spPr bwMode="auto">
          <a:xfrm>
            <a:off x="4575175" y="458152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Є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04" name="Rectangle 168"/>
          <p:cNvSpPr>
            <a:spLocks noChangeArrowheads="1"/>
          </p:cNvSpPr>
          <p:nvPr/>
        </p:nvSpPr>
        <p:spPr bwMode="auto">
          <a:xfrm>
            <a:off x="3952875" y="458152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Ц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05" name="Rectangle 169"/>
          <p:cNvSpPr>
            <a:spLocks noChangeArrowheads="1"/>
          </p:cNvSpPr>
          <p:nvPr/>
        </p:nvSpPr>
        <p:spPr bwMode="auto">
          <a:xfrm>
            <a:off x="3641725" y="458152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І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06" name="Rectangle 170"/>
          <p:cNvSpPr>
            <a:spLocks noChangeArrowheads="1"/>
          </p:cNvSpPr>
          <p:nvPr/>
        </p:nvSpPr>
        <p:spPr bwMode="auto">
          <a:xfrm>
            <a:off x="5197475" y="458152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Т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07" name="Rectangle 171"/>
          <p:cNvSpPr>
            <a:spLocks noChangeArrowheads="1"/>
          </p:cNvSpPr>
          <p:nvPr/>
        </p:nvSpPr>
        <p:spPr bwMode="auto">
          <a:xfrm>
            <a:off x="3330575" y="458152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Ф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09" name="Rectangle 173"/>
          <p:cNvSpPr>
            <a:spLocks noChangeArrowheads="1"/>
          </p:cNvSpPr>
          <p:nvPr/>
        </p:nvSpPr>
        <p:spPr bwMode="auto">
          <a:xfrm>
            <a:off x="2708275" y="458152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О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10" name="Rectangle 174"/>
          <p:cNvSpPr>
            <a:spLocks noChangeArrowheads="1"/>
          </p:cNvSpPr>
          <p:nvPr/>
        </p:nvSpPr>
        <p:spPr bwMode="auto">
          <a:xfrm>
            <a:off x="2397125" y="4581525"/>
            <a:ext cx="3111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К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3204" name="Line 175"/>
          <p:cNvSpPr>
            <a:spLocks noChangeShapeType="1"/>
          </p:cNvSpPr>
          <p:nvPr/>
        </p:nvSpPr>
        <p:spPr bwMode="auto">
          <a:xfrm>
            <a:off x="2397125" y="4581525"/>
            <a:ext cx="31115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05" name="Line 176"/>
          <p:cNvSpPr>
            <a:spLocks noChangeShapeType="1"/>
          </p:cNvSpPr>
          <p:nvPr/>
        </p:nvSpPr>
        <p:spPr bwMode="auto">
          <a:xfrm>
            <a:off x="2397125" y="4872038"/>
            <a:ext cx="31115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06" name="Line 177"/>
          <p:cNvSpPr>
            <a:spLocks noChangeShapeType="1"/>
          </p:cNvSpPr>
          <p:nvPr/>
        </p:nvSpPr>
        <p:spPr bwMode="auto">
          <a:xfrm>
            <a:off x="2397125" y="4581525"/>
            <a:ext cx="0" cy="290513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07" name="Line 178"/>
          <p:cNvSpPr>
            <a:spLocks noChangeShapeType="1"/>
          </p:cNvSpPr>
          <p:nvPr/>
        </p:nvSpPr>
        <p:spPr bwMode="auto">
          <a:xfrm>
            <a:off x="5508625" y="4581525"/>
            <a:ext cx="0" cy="290513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08" name="Line 179"/>
          <p:cNvSpPr>
            <a:spLocks noChangeShapeType="1"/>
          </p:cNvSpPr>
          <p:nvPr/>
        </p:nvSpPr>
        <p:spPr bwMode="auto">
          <a:xfrm>
            <a:off x="2708275" y="4581525"/>
            <a:ext cx="0" cy="290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09" name="Line 180"/>
          <p:cNvSpPr>
            <a:spLocks noChangeShapeType="1"/>
          </p:cNvSpPr>
          <p:nvPr/>
        </p:nvSpPr>
        <p:spPr bwMode="auto">
          <a:xfrm>
            <a:off x="3019425" y="4581525"/>
            <a:ext cx="0" cy="290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0" name="Line 181"/>
          <p:cNvSpPr>
            <a:spLocks noChangeShapeType="1"/>
          </p:cNvSpPr>
          <p:nvPr/>
        </p:nvSpPr>
        <p:spPr bwMode="auto">
          <a:xfrm>
            <a:off x="3330575" y="4581525"/>
            <a:ext cx="0" cy="290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1" name="Line 182"/>
          <p:cNvSpPr>
            <a:spLocks noChangeShapeType="1"/>
          </p:cNvSpPr>
          <p:nvPr/>
        </p:nvSpPr>
        <p:spPr bwMode="auto">
          <a:xfrm>
            <a:off x="3641725" y="4581525"/>
            <a:ext cx="0" cy="290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2" name="Line 183"/>
          <p:cNvSpPr>
            <a:spLocks noChangeShapeType="1"/>
          </p:cNvSpPr>
          <p:nvPr/>
        </p:nvSpPr>
        <p:spPr bwMode="auto">
          <a:xfrm>
            <a:off x="3952875" y="4581525"/>
            <a:ext cx="0" cy="290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3" name="Line 184"/>
          <p:cNvSpPr>
            <a:spLocks noChangeShapeType="1"/>
          </p:cNvSpPr>
          <p:nvPr/>
        </p:nvSpPr>
        <p:spPr bwMode="auto">
          <a:xfrm>
            <a:off x="4264025" y="4581525"/>
            <a:ext cx="0" cy="290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4" name="Line 185"/>
          <p:cNvSpPr>
            <a:spLocks noChangeShapeType="1"/>
          </p:cNvSpPr>
          <p:nvPr/>
        </p:nvSpPr>
        <p:spPr bwMode="auto">
          <a:xfrm>
            <a:off x="4575175" y="4581525"/>
            <a:ext cx="0" cy="290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5" name="Line 187"/>
          <p:cNvSpPr>
            <a:spLocks noChangeShapeType="1"/>
          </p:cNvSpPr>
          <p:nvPr/>
        </p:nvSpPr>
        <p:spPr bwMode="auto">
          <a:xfrm>
            <a:off x="5197475" y="4581525"/>
            <a:ext cx="0" cy="290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16" name="Line 190"/>
          <p:cNvSpPr>
            <a:spLocks noChangeShapeType="1"/>
          </p:cNvSpPr>
          <p:nvPr/>
        </p:nvSpPr>
        <p:spPr bwMode="auto">
          <a:xfrm>
            <a:off x="4886325" y="4581525"/>
            <a:ext cx="0" cy="290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729" name="Rectangle 193"/>
          <p:cNvSpPr>
            <a:spLocks noChangeArrowheads="1"/>
          </p:cNvSpPr>
          <p:nvPr/>
        </p:nvSpPr>
        <p:spPr bwMode="auto">
          <a:xfrm>
            <a:off x="3581400" y="17002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Ь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31" name="Rectangle 195"/>
          <p:cNvSpPr>
            <a:spLocks noChangeArrowheads="1"/>
          </p:cNvSpPr>
          <p:nvPr/>
        </p:nvSpPr>
        <p:spPr bwMode="auto">
          <a:xfrm>
            <a:off x="3270250" y="17002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Л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32" name="Rectangle 196"/>
          <p:cNvSpPr>
            <a:spLocks noChangeArrowheads="1"/>
          </p:cNvSpPr>
          <p:nvPr/>
        </p:nvSpPr>
        <p:spPr bwMode="auto">
          <a:xfrm>
            <a:off x="2959100" y="17002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И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33" name="Rectangle 197"/>
          <p:cNvSpPr>
            <a:spLocks noChangeArrowheads="1"/>
          </p:cNvSpPr>
          <p:nvPr/>
        </p:nvSpPr>
        <p:spPr bwMode="auto">
          <a:xfrm>
            <a:off x="2647950" y="17002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С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34" name="Rectangle 198"/>
          <p:cNvSpPr>
            <a:spLocks noChangeArrowheads="1"/>
          </p:cNvSpPr>
          <p:nvPr/>
        </p:nvSpPr>
        <p:spPr bwMode="auto">
          <a:xfrm>
            <a:off x="4203700" y="17002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І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35" name="Rectangle 199"/>
          <p:cNvSpPr>
            <a:spLocks noChangeArrowheads="1"/>
          </p:cNvSpPr>
          <p:nvPr/>
        </p:nvSpPr>
        <p:spPr bwMode="auto">
          <a:xfrm>
            <a:off x="2336800" y="17002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О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36" name="Rectangle 200"/>
          <p:cNvSpPr>
            <a:spLocks noChangeArrowheads="1"/>
          </p:cNvSpPr>
          <p:nvPr/>
        </p:nvSpPr>
        <p:spPr bwMode="auto">
          <a:xfrm>
            <a:off x="2025650" y="17002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Н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65738" name="Rectangle 202"/>
          <p:cNvSpPr>
            <a:spLocks noChangeArrowheads="1"/>
          </p:cNvSpPr>
          <p:nvPr/>
        </p:nvSpPr>
        <p:spPr bwMode="auto">
          <a:xfrm>
            <a:off x="1403350" y="1700213"/>
            <a:ext cx="3111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1200" b="1">
                <a:solidFill>
                  <a:srgbClr val="FFFFCC"/>
                </a:solidFill>
              </a:rPr>
              <a:t>І</a:t>
            </a:r>
            <a:endParaRPr lang="ru-RU" sz="1200" b="1">
              <a:solidFill>
                <a:srgbClr val="FFFFCC"/>
              </a:solidFill>
            </a:endParaRPr>
          </a:p>
        </p:txBody>
      </p:sp>
      <p:sp>
        <p:nvSpPr>
          <p:cNvPr id="3225" name="Line 203"/>
          <p:cNvSpPr>
            <a:spLocks noChangeShapeType="1"/>
          </p:cNvSpPr>
          <p:nvPr/>
        </p:nvSpPr>
        <p:spPr bwMode="auto">
          <a:xfrm>
            <a:off x="1403350" y="1700213"/>
            <a:ext cx="31115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26" name="Line 204"/>
          <p:cNvSpPr>
            <a:spLocks noChangeShapeType="1"/>
          </p:cNvSpPr>
          <p:nvPr/>
        </p:nvSpPr>
        <p:spPr bwMode="auto">
          <a:xfrm>
            <a:off x="1403350" y="1990725"/>
            <a:ext cx="31115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27" name="Line 205"/>
          <p:cNvSpPr>
            <a:spLocks noChangeShapeType="1"/>
          </p:cNvSpPr>
          <p:nvPr/>
        </p:nvSpPr>
        <p:spPr bwMode="auto">
          <a:xfrm>
            <a:off x="1403350" y="1700213"/>
            <a:ext cx="0" cy="290512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28" name="Line 206"/>
          <p:cNvSpPr>
            <a:spLocks noChangeShapeType="1"/>
          </p:cNvSpPr>
          <p:nvPr/>
        </p:nvSpPr>
        <p:spPr bwMode="auto">
          <a:xfrm>
            <a:off x="4514850" y="1700213"/>
            <a:ext cx="0" cy="290512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29" name="Line 207"/>
          <p:cNvSpPr>
            <a:spLocks noChangeShapeType="1"/>
          </p:cNvSpPr>
          <p:nvPr/>
        </p:nvSpPr>
        <p:spPr bwMode="auto">
          <a:xfrm>
            <a:off x="1714500" y="1700213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30" name="Line 208"/>
          <p:cNvSpPr>
            <a:spLocks noChangeShapeType="1"/>
          </p:cNvSpPr>
          <p:nvPr/>
        </p:nvSpPr>
        <p:spPr bwMode="auto">
          <a:xfrm>
            <a:off x="2025650" y="1700213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31" name="Line 209"/>
          <p:cNvSpPr>
            <a:spLocks noChangeShapeType="1"/>
          </p:cNvSpPr>
          <p:nvPr/>
        </p:nvSpPr>
        <p:spPr bwMode="auto">
          <a:xfrm>
            <a:off x="2336800" y="1700213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32" name="Line 210"/>
          <p:cNvSpPr>
            <a:spLocks noChangeShapeType="1"/>
          </p:cNvSpPr>
          <p:nvPr/>
        </p:nvSpPr>
        <p:spPr bwMode="auto">
          <a:xfrm>
            <a:off x="2647950" y="1700213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33" name="Line 211"/>
          <p:cNvSpPr>
            <a:spLocks noChangeShapeType="1"/>
          </p:cNvSpPr>
          <p:nvPr/>
        </p:nvSpPr>
        <p:spPr bwMode="auto">
          <a:xfrm>
            <a:off x="2959100" y="1700213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34" name="Line 212"/>
          <p:cNvSpPr>
            <a:spLocks noChangeShapeType="1"/>
          </p:cNvSpPr>
          <p:nvPr/>
        </p:nvSpPr>
        <p:spPr bwMode="auto">
          <a:xfrm>
            <a:off x="3270250" y="1700213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35" name="Line 213"/>
          <p:cNvSpPr>
            <a:spLocks noChangeShapeType="1"/>
          </p:cNvSpPr>
          <p:nvPr/>
        </p:nvSpPr>
        <p:spPr bwMode="auto">
          <a:xfrm>
            <a:off x="3581400" y="1700213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36" name="Line 214"/>
          <p:cNvSpPr>
            <a:spLocks noChangeShapeType="1"/>
          </p:cNvSpPr>
          <p:nvPr/>
        </p:nvSpPr>
        <p:spPr bwMode="auto">
          <a:xfrm>
            <a:off x="4203700" y="1700213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37" name="Line 215"/>
          <p:cNvSpPr>
            <a:spLocks noChangeShapeType="1"/>
          </p:cNvSpPr>
          <p:nvPr/>
        </p:nvSpPr>
        <p:spPr bwMode="auto">
          <a:xfrm>
            <a:off x="3892550" y="1700213"/>
            <a:ext cx="0" cy="290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38" name="Rectangle 220"/>
          <p:cNvSpPr>
            <a:spLocks noChangeArrowheads="1"/>
          </p:cNvSpPr>
          <p:nvPr/>
        </p:nvSpPr>
        <p:spPr bwMode="auto">
          <a:xfrm>
            <a:off x="3851275" y="188913"/>
            <a:ext cx="358775" cy="2873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1600" b="1"/>
              <a:t>1</a:t>
            </a:r>
            <a:endParaRPr lang="ru-RU" sz="1600" b="1"/>
          </a:p>
        </p:txBody>
      </p:sp>
      <p:sp>
        <p:nvSpPr>
          <p:cNvPr id="3239" name="Rectangle 221"/>
          <p:cNvSpPr>
            <a:spLocks noChangeArrowheads="1"/>
          </p:cNvSpPr>
          <p:nvPr/>
        </p:nvSpPr>
        <p:spPr bwMode="auto">
          <a:xfrm>
            <a:off x="1116013" y="765175"/>
            <a:ext cx="358775" cy="2873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1600" b="1"/>
              <a:t>2</a:t>
            </a:r>
            <a:endParaRPr lang="ru-RU" sz="1600" b="1"/>
          </a:p>
        </p:txBody>
      </p:sp>
      <p:sp>
        <p:nvSpPr>
          <p:cNvPr id="3240" name="Rectangle 222"/>
          <p:cNvSpPr>
            <a:spLocks noChangeArrowheads="1"/>
          </p:cNvSpPr>
          <p:nvPr/>
        </p:nvSpPr>
        <p:spPr bwMode="auto">
          <a:xfrm>
            <a:off x="1692275" y="765175"/>
            <a:ext cx="358775" cy="2873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1600" b="1"/>
              <a:t>3</a:t>
            </a:r>
            <a:endParaRPr lang="ru-RU" sz="1600" b="1"/>
          </a:p>
        </p:txBody>
      </p:sp>
      <p:sp>
        <p:nvSpPr>
          <p:cNvPr id="3241" name="Rectangle 223"/>
          <p:cNvSpPr>
            <a:spLocks noChangeArrowheads="1"/>
          </p:cNvSpPr>
          <p:nvPr/>
        </p:nvSpPr>
        <p:spPr bwMode="auto">
          <a:xfrm>
            <a:off x="2916238" y="2492375"/>
            <a:ext cx="358775" cy="2873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1600" b="1" dirty="0"/>
              <a:t>6</a:t>
            </a:r>
            <a:endParaRPr lang="ru-RU" sz="1600" b="1" dirty="0"/>
          </a:p>
        </p:txBody>
      </p:sp>
      <p:sp>
        <p:nvSpPr>
          <p:cNvPr id="3242" name="Rectangle 224"/>
          <p:cNvSpPr>
            <a:spLocks noChangeArrowheads="1"/>
          </p:cNvSpPr>
          <p:nvPr/>
        </p:nvSpPr>
        <p:spPr bwMode="auto">
          <a:xfrm>
            <a:off x="4211638" y="3357563"/>
            <a:ext cx="358775" cy="2873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1600" b="1"/>
              <a:t>8</a:t>
            </a:r>
            <a:endParaRPr lang="ru-RU" sz="1600" b="1"/>
          </a:p>
        </p:txBody>
      </p:sp>
      <p:sp>
        <p:nvSpPr>
          <p:cNvPr id="3243" name="Rectangle 225"/>
          <p:cNvSpPr>
            <a:spLocks noChangeArrowheads="1"/>
          </p:cNvSpPr>
          <p:nvPr/>
        </p:nvSpPr>
        <p:spPr bwMode="auto">
          <a:xfrm>
            <a:off x="4859338" y="2781300"/>
            <a:ext cx="358775" cy="2873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1600" b="1"/>
              <a:t>7</a:t>
            </a:r>
            <a:endParaRPr lang="ru-RU" sz="1600" b="1"/>
          </a:p>
        </p:txBody>
      </p:sp>
      <p:sp>
        <p:nvSpPr>
          <p:cNvPr id="3244" name="Rectangle 226"/>
          <p:cNvSpPr>
            <a:spLocks noChangeArrowheads="1"/>
          </p:cNvSpPr>
          <p:nvPr/>
        </p:nvSpPr>
        <p:spPr bwMode="auto">
          <a:xfrm>
            <a:off x="684213" y="1700213"/>
            <a:ext cx="358775" cy="28733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1600" b="1"/>
              <a:t>4</a:t>
            </a:r>
            <a:endParaRPr lang="ru-RU" sz="1600" b="1"/>
          </a:p>
        </p:txBody>
      </p:sp>
      <p:sp>
        <p:nvSpPr>
          <p:cNvPr id="3245" name="Rectangle 227"/>
          <p:cNvSpPr>
            <a:spLocks noChangeArrowheads="1"/>
          </p:cNvSpPr>
          <p:nvPr/>
        </p:nvSpPr>
        <p:spPr bwMode="auto">
          <a:xfrm>
            <a:off x="1331913" y="2924175"/>
            <a:ext cx="358775" cy="2873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1600" b="1"/>
              <a:t>5</a:t>
            </a:r>
            <a:endParaRPr lang="ru-RU" sz="1600" b="1"/>
          </a:p>
        </p:txBody>
      </p:sp>
      <p:sp>
        <p:nvSpPr>
          <p:cNvPr id="3246" name="Rectangle 228"/>
          <p:cNvSpPr>
            <a:spLocks noChangeArrowheads="1"/>
          </p:cNvSpPr>
          <p:nvPr/>
        </p:nvSpPr>
        <p:spPr bwMode="auto">
          <a:xfrm>
            <a:off x="1979613" y="4508500"/>
            <a:ext cx="358775" cy="28733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1600" b="1"/>
              <a:t>9</a:t>
            </a:r>
            <a:endParaRPr lang="ru-RU" sz="1600" b="1"/>
          </a:p>
        </p:txBody>
      </p:sp>
      <p:sp>
        <p:nvSpPr>
          <p:cNvPr id="3247" name="Text Box 231"/>
          <p:cNvSpPr txBox="1">
            <a:spLocks noChangeArrowheads="1"/>
          </p:cNvSpPr>
          <p:nvPr/>
        </p:nvSpPr>
        <p:spPr bwMode="auto">
          <a:xfrm>
            <a:off x="5651500" y="404813"/>
            <a:ext cx="3313113" cy="585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uk-UA" dirty="0"/>
              <a:t>Назва компонента у рівнянні?</a:t>
            </a:r>
          </a:p>
          <a:p>
            <a:pPr marL="342900" indent="-342900">
              <a:buFontTx/>
              <a:buAutoNum type="arabicPeriod"/>
            </a:pPr>
            <a:r>
              <a:rPr lang="uk-UA" dirty="0"/>
              <a:t>Значення змінної, при якому рівняння стає правильною рівністю?</a:t>
            </a:r>
          </a:p>
          <a:p>
            <a:pPr marL="342900" indent="-342900">
              <a:buFontTx/>
              <a:buAutoNum type="arabicPeriod"/>
            </a:pPr>
            <a:r>
              <a:rPr lang="uk-UA" dirty="0"/>
              <a:t>Рівність, що містить невідому?</a:t>
            </a:r>
          </a:p>
          <a:p>
            <a:pPr marL="342900" indent="-342900">
              <a:buFontTx/>
              <a:buAutoNum type="arabicPeriod"/>
            </a:pPr>
            <a:r>
              <a:rPr lang="uk-UA" dirty="0"/>
              <a:t>Рівняння, які мають одні й ті самі корені, або кожне з рівнянь коренів немає?</a:t>
            </a:r>
          </a:p>
          <a:p>
            <a:pPr marL="342900" indent="-342900">
              <a:buFontTx/>
              <a:buAutoNum type="arabicPeriod"/>
            </a:pPr>
            <a:r>
              <a:rPr lang="uk-UA" dirty="0"/>
              <a:t>Змінна у рівнянні?</a:t>
            </a:r>
          </a:p>
          <a:p>
            <a:pPr marL="342900" indent="-342900">
              <a:buFontTx/>
              <a:buAutoNum type="arabicPeriod"/>
            </a:pPr>
            <a:r>
              <a:rPr lang="uk-UA" dirty="0"/>
              <a:t>Рівняння, яке містить невідому у знаменнику?</a:t>
            </a:r>
          </a:p>
          <a:p>
            <a:pPr marL="342900" indent="-342900">
              <a:buFontTx/>
              <a:buAutoNum type="arabicPeriod"/>
            </a:pPr>
            <a:r>
              <a:rPr lang="uk-UA" dirty="0"/>
              <a:t>Дільник в алгебраїчному дробі?</a:t>
            </a:r>
          </a:p>
          <a:p>
            <a:pPr marL="342900" indent="-342900">
              <a:buFontTx/>
              <a:buAutoNum type="arabicPeriod"/>
            </a:pPr>
            <a:r>
              <a:rPr lang="uk-UA" dirty="0"/>
              <a:t>Рівняння першого степеня з двома невідомими?</a:t>
            </a:r>
          </a:p>
          <a:p>
            <a:pPr marL="342900" indent="-342900">
              <a:buFontTx/>
              <a:buAutoNum type="arabicPeriod"/>
            </a:pPr>
            <a:r>
              <a:rPr lang="uk-UA" dirty="0"/>
              <a:t>Число, яке стоїть перед змінною у рівнянні?</a:t>
            </a:r>
            <a:endParaRPr lang="ru-RU" dirty="0"/>
          </a:p>
        </p:txBody>
      </p:sp>
      <p:sp>
        <p:nvSpPr>
          <p:cNvPr id="3248" name="AutoShape 23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504825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249" name="Picture 1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88" y="4887913"/>
            <a:ext cx="2232025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5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3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5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55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55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55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55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6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5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6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6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5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5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6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5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655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7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55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655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7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5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5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57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657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3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57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657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3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57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657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3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57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657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3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57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500" fill="hold"/>
                                        <p:tgtEl>
                                          <p:spTgt spid="657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3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5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500" fill="hold"/>
                                        <p:tgtEl>
                                          <p:spTgt spid="657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3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57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657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2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55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655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8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57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65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3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55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655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8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5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655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8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5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500" fill="hold"/>
                                        <p:tgtEl>
                                          <p:spTgt spid="655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8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5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655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8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55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" dur="500" fill="hold"/>
                                        <p:tgtEl>
                                          <p:spTgt spid="65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87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655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500" fill="hold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88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65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500" fill="hold"/>
                                        <p:tgtEl>
                                          <p:spTgt spid="656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8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56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500" fill="hold"/>
                                        <p:tgtEl>
                                          <p:spTgt spid="656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83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5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" dur="500" fill="hold"/>
                                        <p:tgtEl>
                                          <p:spTgt spid="656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86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56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6" dur="500" fill="hold"/>
                                        <p:tgtEl>
                                          <p:spTgt spid="65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08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65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 nodeType="clickPar">
                      <p:stCondLst>
                        <p:cond delay="0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500" fill="hold"/>
                                        <p:tgtEl>
                                          <p:spTgt spid="656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96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65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" dur="500" fill="hold"/>
                                        <p:tgtEl>
                                          <p:spTgt spid="656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99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656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 nodeType="clickPar">
                      <p:stCondLst>
                        <p:cond delay="0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1" dur="500" fill="hold"/>
                                        <p:tgtEl>
                                          <p:spTgt spid="656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89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65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 nodeType="clickPar">
                      <p:stCondLst>
                        <p:cond delay="0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6" dur="500" fill="hold"/>
                                        <p:tgtEl>
                                          <p:spTgt spid="656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07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65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500" fill="hold"/>
                                        <p:tgtEl>
                                          <p:spTgt spid="656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0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56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6" dur="500" fill="hold"/>
                                        <p:tgtEl>
                                          <p:spTgt spid="656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05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65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 nodeType="clickPar">
                      <p:stCondLst>
                        <p:cond delay="0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1" dur="500" fill="hold"/>
                                        <p:tgtEl>
                                          <p:spTgt spid="656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04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5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 nodeType="clickPar">
                      <p:stCondLst>
                        <p:cond delay="0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6" dur="500" fill="hold"/>
                                        <p:tgtEl>
                                          <p:spTgt spid="656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0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657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 nodeType="clickPar">
                      <p:stCondLst>
                        <p:cond delay="0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500" fill="hold"/>
                                        <p:tgtEl>
                                          <p:spTgt spid="65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1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57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 nodeType="clickPar">
                      <p:stCondLst>
                        <p:cond delay="0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" dur="500" fill="hold"/>
                                        <p:tgtEl>
                                          <p:spTgt spid="657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09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 nodeType="clickPar">
                      <p:stCondLst>
                        <p:cond delay="0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1" dur="500" fill="hold"/>
                                        <p:tgtEl>
                                          <p:spTgt spid="65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0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65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 nodeType="clickPar">
                      <p:stCondLst>
                        <p:cond delay="0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500" fill="hold"/>
                                        <p:tgtEl>
                                          <p:spTgt spid="657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0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657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 nodeType="clickPar">
                      <p:stCondLst>
                        <p:cond delay="0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500" fill="hold"/>
                                        <p:tgtEl>
                                          <p:spTgt spid="657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05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65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 nodeType="clickPar">
                      <p:stCondLst>
                        <p:cond delay="0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6" dur="500" fill="hold"/>
                                        <p:tgtEl>
                                          <p:spTgt spid="657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04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656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 nodeType="clickPar">
                      <p:stCondLst>
                        <p:cond delay="0"/>
                      </p:stCondLst>
                      <p:childTnLst>
                        <p:par>
                          <p:cTn id="2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1" dur="500" fill="hold"/>
                                        <p:tgtEl>
                                          <p:spTgt spid="656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23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65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 nodeType="clickPar">
                      <p:stCondLst>
                        <p:cond delay="0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500" fill="hold"/>
                                        <p:tgtEl>
                                          <p:spTgt spid="657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25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656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 nodeType="clickPar">
                      <p:stCondLst>
                        <p:cond delay="0"/>
                      </p:stCondLst>
                      <p:childTnLst>
                        <p:par>
                          <p:cTn id="2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1" dur="500" fill="hold"/>
                                        <p:tgtEl>
                                          <p:spTgt spid="656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38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657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 nodeType="clickPar">
                      <p:stCondLst>
                        <p:cond delay="0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6" dur="500" fill="hold"/>
                                        <p:tgtEl>
                                          <p:spTgt spid="657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706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656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 nodeType="clickPar">
                      <p:stCondLst>
                        <p:cond delay="0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1" dur="500" fill="hold"/>
                                        <p:tgtEl>
                                          <p:spTgt spid="656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24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656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 nodeType="clickPar">
                      <p:stCondLst>
                        <p:cond delay="0"/>
                      </p:stCondLst>
                      <p:childTnLst>
                        <p:par>
                          <p:cTn id="2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6" dur="500" fill="hold"/>
                                        <p:tgtEl>
                                          <p:spTgt spid="656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25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656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 nodeType="clickPar">
                      <p:stCondLst>
                        <p:cond delay="0"/>
                      </p:stCondLst>
                      <p:childTnLst>
                        <p:par>
                          <p:cTn id="2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1" dur="500" fill="hold"/>
                                        <p:tgtEl>
                                          <p:spTgt spid="65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26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656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 nodeType="clickPar">
                      <p:stCondLst>
                        <p:cond delay="0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500" fill="hold"/>
                                        <p:tgtEl>
                                          <p:spTgt spid="656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41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656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 nodeType="clickPar">
                      <p:stCondLst>
                        <p:cond delay="0"/>
                      </p:stCondLst>
                      <p:childTnLst>
                        <p:par>
                          <p:cTn id="2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1" dur="500" fill="hold"/>
                                        <p:tgtEl>
                                          <p:spTgt spid="656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42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656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 nodeType="clickPar">
                      <p:stCondLst>
                        <p:cond delay="0"/>
                      </p:stCondLst>
                      <p:childTnLst>
                        <p:par>
                          <p:cTn id="2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6" dur="500" fill="hold"/>
                                        <p:tgtEl>
                                          <p:spTgt spid="656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43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656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 nodeType="clickPar">
                      <p:stCondLst>
                        <p:cond delay="0"/>
                      </p:stCondLst>
                      <p:childTnLst>
                        <p:par>
                          <p:cTn id="2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1" dur="500" fill="hold"/>
                                        <p:tgtEl>
                                          <p:spTgt spid="656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44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656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 nodeType="clickPar">
                      <p:stCondLst>
                        <p:cond delay="0"/>
                      </p:stCondLst>
                      <p:childTnLst>
                        <p:par>
                          <p:cTn id="2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6" dur="500" fill="hold"/>
                                        <p:tgtEl>
                                          <p:spTgt spid="656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45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656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 nodeType="clickPar">
                      <p:stCondLst>
                        <p:cond delay="0"/>
                      </p:stCondLst>
                      <p:childTnLst>
                        <p:par>
                          <p:cTn id="2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1" dur="500" fill="hold"/>
                                        <p:tgtEl>
                                          <p:spTgt spid="656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22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656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 nodeType="clickPar">
                      <p:stCondLst>
                        <p:cond delay="0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500" fill="hold"/>
                                        <p:tgtEl>
                                          <p:spTgt spid="656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20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656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 nodeType="clickPar">
                      <p:stCondLst>
                        <p:cond delay="0"/>
                      </p:stCondLst>
                      <p:childTnLst>
                        <p:par>
                          <p:cTn id="3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1" dur="500" fill="hold"/>
                                        <p:tgtEl>
                                          <p:spTgt spid="656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21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65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 nodeType="clickPar">
                      <p:stCondLst>
                        <p:cond delay="0"/>
                      </p:stCondLst>
                      <p:childTnLst>
                        <p:par>
                          <p:cTn id="3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6" dur="500" fill="hold"/>
                                        <p:tgtEl>
                                          <p:spTgt spid="656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39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656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 nodeType="clickPar">
                      <p:stCondLst>
                        <p:cond delay="0"/>
                      </p:stCondLst>
                      <p:childTnLst>
                        <p:par>
                          <p:cTn id="3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1" dur="500" fill="hold"/>
                                        <p:tgtEl>
                                          <p:spTgt spid="656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57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656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 nodeType="clickPar">
                      <p:stCondLst>
                        <p:cond delay="0"/>
                      </p:stCondLst>
                      <p:childTnLst>
                        <p:par>
                          <p:cTn id="3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6" dur="500" fill="hold"/>
                                        <p:tgtEl>
                                          <p:spTgt spid="656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640"/>
                  </p:tgtEl>
                </p:cond>
              </p:nextCondLst>
            </p:seq>
          </p:childTnLst>
        </p:cTn>
      </p:par>
    </p:tnLst>
    <p:bldLst>
      <p:bldP spid="65544" grpId="0"/>
      <p:bldP spid="65543" grpId="0"/>
      <p:bldP spid="65542" grpId="0"/>
      <p:bldP spid="65541" grpId="0"/>
      <p:bldP spid="65540" grpId="0"/>
      <p:bldP spid="65539" grpId="0"/>
      <p:bldP spid="65577" grpId="0"/>
      <p:bldP spid="65574" grpId="0"/>
      <p:bldP spid="65559" grpId="0"/>
      <p:bldP spid="65560" grpId="0"/>
      <p:bldP spid="65561" grpId="0"/>
      <p:bldP spid="65562" grpId="0"/>
      <p:bldP spid="65563" grpId="0"/>
      <p:bldP spid="65564" grpId="0"/>
      <p:bldP spid="65581" grpId="0"/>
      <p:bldP spid="65582" grpId="0"/>
      <p:bldP spid="65584" grpId="0"/>
      <p:bldP spid="65585" grpId="0"/>
      <p:bldP spid="65586" grpId="0"/>
      <p:bldP spid="65587" grpId="0"/>
      <p:bldP spid="65588" grpId="0"/>
      <p:bldP spid="65602" grpId="0"/>
      <p:bldP spid="65603" grpId="0"/>
      <p:bldP spid="65604" grpId="0"/>
      <p:bldP spid="65605" grpId="0"/>
      <p:bldP spid="65606" grpId="0"/>
      <p:bldP spid="65607" grpId="0"/>
      <p:bldP spid="65608" grpId="0"/>
      <p:bldP spid="65620" grpId="0"/>
      <p:bldP spid="65621" grpId="0"/>
      <p:bldP spid="65622" grpId="0"/>
      <p:bldP spid="65623" grpId="0"/>
      <p:bldP spid="65624" grpId="0"/>
      <p:bldP spid="65625" grpId="0"/>
      <p:bldP spid="65626" grpId="0"/>
      <p:bldP spid="65657" grpId="0"/>
      <p:bldP spid="65638" grpId="0"/>
      <p:bldP spid="65639" grpId="0"/>
      <p:bldP spid="65640" grpId="0"/>
      <p:bldP spid="65641" grpId="0"/>
      <p:bldP spid="65642" grpId="0"/>
      <p:bldP spid="65643" grpId="0"/>
      <p:bldP spid="65644" grpId="0"/>
      <p:bldP spid="65645" grpId="0"/>
      <p:bldP spid="65699" grpId="0"/>
      <p:bldP spid="65696" grpId="0"/>
      <p:bldP spid="65689" grpId="0"/>
      <p:bldP spid="65686" grpId="0"/>
      <p:bldP spid="65683" grpId="0"/>
      <p:bldP spid="65680" grpId="0"/>
      <p:bldP spid="65725" grpId="0"/>
      <p:bldP spid="65704" grpId="0"/>
      <p:bldP spid="65705" grpId="0"/>
      <p:bldP spid="65706" grpId="0"/>
      <p:bldP spid="65707" grpId="0"/>
      <p:bldP spid="65709" grpId="0"/>
      <p:bldP spid="65710" grpId="0"/>
      <p:bldP spid="65729" grpId="0"/>
      <p:bldP spid="65731" grpId="0"/>
      <p:bldP spid="65732" grpId="0"/>
      <p:bldP spid="65733" grpId="0"/>
      <p:bldP spid="65734" grpId="0"/>
      <p:bldP spid="65735" grpId="0"/>
      <p:bldP spid="65736" grpId="0"/>
      <p:bldP spid="657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88" y="332656"/>
            <a:ext cx="4438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800" b="1" i="1" dirty="0">
                <a:solidFill>
                  <a:srgbClr val="5123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 Квадратним є рівняння</a:t>
            </a:r>
            <a:r>
              <a:rPr lang="uk-UA" sz="2800" b="1" i="1" dirty="0" smtClean="0">
                <a:solidFill>
                  <a:srgbClr val="5123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28688" y="2420888"/>
            <a:ext cx="59365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800" b="1" i="1" dirty="0">
                <a:solidFill>
                  <a:srgbClr val="5123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 Зведеним квадратним є рівняння: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88" y="4437112"/>
            <a:ext cx="6089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i="1" dirty="0">
                <a:solidFill>
                  <a:srgbClr val="5123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800" b="1" i="1" dirty="0">
                <a:solidFill>
                  <a:srgbClr val="5123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 Неповним квадратним є рівняння:</a:t>
            </a:r>
          </a:p>
        </p:txBody>
      </p:sp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2" cstate="print"/>
          <a:srcRect l="1170" r="61388" b="67290"/>
          <a:stretch>
            <a:fillRect/>
          </a:stretch>
        </p:blipFill>
        <p:spPr bwMode="auto">
          <a:xfrm>
            <a:off x="1691680" y="1052736"/>
            <a:ext cx="2286000" cy="5000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 l="1170" t="42056" r="61388" b="25233"/>
          <a:stretch>
            <a:fillRect/>
          </a:stretch>
        </p:blipFill>
        <p:spPr bwMode="auto">
          <a:xfrm>
            <a:off x="1643063" y="1643063"/>
            <a:ext cx="2286000" cy="5000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/>
          <a:srcRect l="47972" t="4672" r="23947" b="67290"/>
          <a:stretch>
            <a:fillRect/>
          </a:stretch>
        </p:blipFill>
        <p:spPr bwMode="auto">
          <a:xfrm>
            <a:off x="4357688" y="1106488"/>
            <a:ext cx="1714500" cy="4286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/>
          <a:srcRect l="47972" t="46729" r="8736" b="29906"/>
          <a:stretch>
            <a:fillRect/>
          </a:stretch>
        </p:blipFill>
        <p:spPr bwMode="auto">
          <a:xfrm>
            <a:off x="4357688" y="1714500"/>
            <a:ext cx="2643187" cy="3571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print"/>
          <a:srcRect l="1170" t="4672" r="63728" b="67290"/>
          <a:stretch>
            <a:fillRect/>
          </a:stretch>
        </p:blipFill>
        <p:spPr bwMode="auto">
          <a:xfrm>
            <a:off x="1643063" y="3178175"/>
            <a:ext cx="2143125" cy="4302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3" cstate="print"/>
          <a:srcRect l="47972" t="4672" r="15756" b="67290"/>
          <a:stretch>
            <a:fillRect/>
          </a:stretch>
        </p:blipFill>
        <p:spPr bwMode="auto">
          <a:xfrm>
            <a:off x="4357688" y="3178175"/>
            <a:ext cx="2214562" cy="4302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print"/>
          <a:srcRect l="47972" t="46729" r="23946" b="29906"/>
          <a:stretch>
            <a:fillRect/>
          </a:stretch>
        </p:blipFill>
        <p:spPr bwMode="auto">
          <a:xfrm>
            <a:off x="4357688" y="3786188"/>
            <a:ext cx="1714500" cy="3571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 cstate="print"/>
          <a:srcRect t="4672" r="73090" b="71962"/>
          <a:stretch>
            <a:fillRect/>
          </a:stretch>
        </p:blipFill>
        <p:spPr bwMode="auto">
          <a:xfrm>
            <a:off x="1643063" y="5143500"/>
            <a:ext cx="1643062" cy="3571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 cstate="print"/>
          <a:srcRect t="42056" r="71919" b="29906"/>
          <a:stretch>
            <a:fillRect/>
          </a:stretch>
        </p:blipFill>
        <p:spPr bwMode="auto">
          <a:xfrm>
            <a:off x="1643063" y="5715000"/>
            <a:ext cx="1714500" cy="4286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print"/>
          <a:srcRect l="47971" t="4672" r="20749" b="71962"/>
          <a:stretch>
            <a:fillRect/>
          </a:stretch>
        </p:blipFill>
        <p:spPr bwMode="auto">
          <a:xfrm>
            <a:off x="4357688" y="5143500"/>
            <a:ext cx="1909762" cy="3571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4" cstate="print"/>
          <a:srcRect l="47971" t="42056" r="32138" b="29906"/>
          <a:stretch>
            <a:fillRect/>
          </a:stretch>
        </p:blipFill>
        <p:spPr bwMode="auto">
          <a:xfrm>
            <a:off x="4357688" y="5715000"/>
            <a:ext cx="1214437" cy="4286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82951" name="Picture 7"/>
          <p:cNvPicPr>
            <a:picLocks noChangeAspect="1" noChangeArrowheads="1"/>
          </p:cNvPicPr>
          <p:nvPr/>
        </p:nvPicPr>
        <p:blipFill>
          <a:blip r:embed="rId5" cstate="print"/>
          <a:srcRect l="858" r="64041" b="46062"/>
          <a:stretch>
            <a:fillRect/>
          </a:stretch>
        </p:blipFill>
        <p:spPr bwMode="auto">
          <a:xfrm>
            <a:off x="1643063" y="3714750"/>
            <a:ext cx="2143125" cy="5000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8047038" cy="1052736"/>
          </a:xfrm>
          <a:prstGeom prst="rect">
            <a:avLst/>
          </a:prstGeom>
          <a:noFill/>
        </p:spPr>
      </p:pic>
      <p:pic>
        <p:nvPicPr>
          <p:cNvPr id="57348" name="Рисунок 4" descr="MCj037014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43625" y="2214563"/>
            <a:ext cx="251936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714375" y="5857875"/>
            <a:ext cx="928688" cy="785813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Picture 21" descr="00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24457">
            <a:off x="1845430" y="4502308"/>
            <a:ext cx="3000375" cy="1876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67545" y="1340768"/>
            <a:ext cx="86764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 </a:t>
            </a:r>
            <a:r>
              <a:rPr lang="ru-RU" sz="2800" dirty="0" err="1" smtClean="0"/>
              <a:t>Вивч</a:t>
            </a:r>
            <a:r>
              <a:rPr lang="ru-RU" sz="2800" dirty="0" smtClean="0"/>
              <a:t>. </a:t>
            </a:r>
            <a:r>
              <a:rPr lang="en-US" sz="2800" dirty="0" smtClean="0"/>
              <a:t>§ </a:t>
            </a:r>
            <a:r>
              <a:rPr lang="ru-RU" sz="2800" dirty="0" smtClean="0"/>
              <a:t>3, </a:t>
            </a:r>
            <a:r>
              <a:rPr lang="uk-UA" sz="2800" dirty="0" smtClean="0"/>
              <a:t>п. 18 </a:t>
            </a:r>
            <a:endParaRPr lang="uk-UA" sz="2800" dirty="0" smtClean="0"/>
          </a:p>
          <a:p>
            <a:r>
              <a:rPr lang="uk-UA" sz="2800" dirty="0" smtClean="0"/>
              <a:t>    №№ </a:t>
            </a:r>
            <a:r>
              <a:rPr lang="ru-RU" sz="2800" dirty="0" smtClean="0"/>
              <a:t> </a:t>
            </a:r>
            <a:r>
              <a:rPr lang="uk-UA" sz="2800" smtClean="0"/>
              <a:t>591, </a:t>
            </a:r>
            <a:r>
              <a:rPr lang="uk-UA" sz="2800" dirty="0" smtClean="0"/>
              <a:t>602</a:t>
            </a:r>
            <a:endParaRPr lang="uk-UA" sz="2800" dirty="0" smtClean="0"/>
          </a:p>
          <a:p>
            <a:endParaRPr lang="uk-UA" sz="2800" dirty="0" smtClean="0"/>
          </a:p>
          <a:p>
            <a:r>
              <a:rPr lang="uk-UA" sz="2800" dirty="0" smtClean="0"/>
              <a:t>2. </a:t>
            </a:r>
            <a:r>
              <a:rPr lang="ru-RU" sz="2800" dirty="0" err="1" smtClean="0"/>
              <a:t>Записати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найбільше</a:t>
            </a:r>
            <a:r>
              <a:rPr lang="ru-RU" sz="2800" dirty="0" smtClean="0"/>
              <a:t> </a:t>
            </a:r>
            <a:r>
              <a:rPr lang="ru-RU" sz="2800" dirty="0" err="1" smtClean="0"/>
              <a:t>математичних</a:t>
            </a:r>
            <a:endParaRPr lang="ru-RU" sz="2800" dirty="0" smtClean="0"/>
          </a:p>
          <a:p>
            <a:r>
              <a:rPr lang="ru-RU" sz="2800" dirty="0" smtClean="0"/>
              <a:t>    </a:t>
            </a:r>
            <a:r>
              <a:rPr lang="ru-RU" sz="2800" dirty="0" err="1" smtClean="0"/>
              <a:t>термінів</a:t>
            </a:r>
            <a:r>
              <a:rPr lang="ru-RU" sz="2800" dirty="0" smtClean="0"/>
              <a:t>, </a:t>
            </a:r>
            <a:r>
              <a:rPr lang="ru-RU" sz="2800" dirty="0" err="1" smtClean="0"/>
              <a:t>які</a:t>
            </a:r>
            <a:r>
              <a:rPr lang="ru-RU" sz="2800" dirty="0" smtClean="0"/>
              <a:t> </a:t>
            </a:r>
            <a:r>
              <a:rPr lang="ru-RU" sz="2800" dirty="0" err="1" smtClean="0"/>
              <a:t>починаються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    </a:t>
            </a:r>
            <a:r>
              <a:rPr lang="ru-RU" sz="2800" dirty="0" err="1" smtClean="0"/>
              <a:t>літер</a:t>
            </a:r>
            <a:r>
              <a:rPr lang="ru-RU" sz="2800" dirty="0" smtClean="0"/>
              <a:t> слова </a:t>
            </a:r>
            <a:r>
              <a:rPr lang="ru-RU" sz="2800" b="1" dirty="0" smtClean="0"/>
              <a:t>РІВНЯННЯ</a:t>
            </a:r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55650" y="0"/>
            <a:ext cx="7772400" cy="2852936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Вивчення математики подібне до Нілу, що починається невеличким струмком. А закінчується великою рікою</a:t>
            </a:r>
            <a:endParaRPr lang="ru-RU" sz="4000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56325" y="2460625"/>
            <a:ext cx="2584450" cy="431800"/>
          </a:xfrm>
        </p:spPr>
        <p:txBody>
          <a:bodyPr/>
          <a:lstStyle/>
          <a:p>
            <a:pPr algn="r" eaLnBrk="1" hangingPunct="1"/>
            <a:r>
              <a:rPr lang="uk-UA" sz="2400" b="1" smtClean="0"/>
              <a:t>І.К. Колтон</a:t>
            </a:r>
            <a:endParaRPr lang="ru-RU" sz="2400" b="1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996952"/>
            <a:ext cx="6481762" cy="367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981075"/>
            <a:ext cx="6519862" cy="2303463"/>
          </a:xfrm>
        </p:spPr>
        <p:txBody>
          <a:bodyPr/>
          <a:lstStyle/>
          <a:p>
            <a:pPr algn="l" eaLnBrk="1" hangingPunct="1"/>
            <a:r>
              <a:rPr lang="uk-UA" sz="2800" b="1" i="1" smtClean="0">
                <a:solidFill>
                  <a:srgbClr val="C00000"/>
                </a:solidFill>
                <a:latin typeface="Comic Sans MS" pitchFamily="66" charset="0"/>
              </a:rPr>
              <a:t>Рівняння – це не просто рівність,</a:t>
            </a:r>
            <a:br>
              <a:rPr lang="uk-UA" sz="2800" b="1" i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uk-UA" sz="2800" b="1" i="1" smtClean="0">
                <a:solidFill>
                  <a:srgbClr val="C00000"/>
                </a:solidFill>
                <a:latin typeface="Comic Sans MS" pitchFamily="66" charset="0"/>
              </a:rPr>
              <a:t>З однією змінною чи кількома.</a:t>
            </a:r>
            <a:br>
              <a:rPr lang="uk-UA" sz="2800" b="1" i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uk-UA" sz="2800" b="1" i="1" smtClean="0">
                <a:solidFill>
                  <a:srgbClr val="C00000"/>
                </a:solidFill>
                <a:latin typeface="Comic Sans MS" pitchFamily="66" charset="0"/>
              </a:rPr>
              <a:t>Рівняння – це думок активність,</a:t>
            </a:r>
            <a:br>
              <a:rPr lang="uk-UA" sz="2800" b="1" i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uk-UA" sz="2800" b="1" i="1" smtClean="0">
                <a:solidFill>
                  <a:srgbClr val="C00000"/>
                </a:solidFill>
                <a:latin typeface="Comic Sans MS" pitchFamily="66" charset="0"/>
              </a:rPr>
              <a:t>Це інтелекту боротьба</a:t>
            </a:r>
            <a:endParaRPr lang="ru-RU" sz="2800" b="1" i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107950" y="3171825"/>
            <a:ext cx="89281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uk-UA" sz="2800" b="1" i="1">
                <a:solidFill>
                  <a:srgbClr val="002060"/>
                </a:solidFill>
              </a:rPr>
              <a:t>То ж будьте творчими, активно розвивайтесь,</a:t>
            </a:r>
            <a:br>
              <a:rPr lang="uk-UA" sz="2800" b="1" i="1">
                <a:solidFill>
                  <a:srgbClr val="002060"/>
                </a:solidFill>
              </a:rPr>
            </a:br>
            <a:r>
              <a:rPr lang="uk-UA" sz="2800" b="1" i="1">
                <a:solidFill>
                  <a:srgbClr val="002060"/>
                </a:solidFill>
              </a:rPr>
              <a:t>Долайте труднощі у своєму житті,</a:t>
            </a:r>
            <a:br>
              <a:rPr lang="uk-UA" sz="2800" b="1" i="1">
                <a:solidFill>
                  <a:srgbClr val="002060"/>
                </a:solidFill>
              </a:rPr>
            </a:br>
            <a:r>
              <a:rPr lang="uk-UA" sz="2800" b="1" i="1">
                <a:solidFill>
                  <a:srgbClr val="002060"/>
                </a:solidFill>
              </a:rPr>
              <a:t>Але з рівняннями, прошу, не розлучайтесь</a:t>
            </a:r>
            <a:br>
              <a:rPr lang="uk-UA" sz="2800" b="1" i="1">
                <a:solidFill>
                  <a:srgbClr val="002060"/>
                </a:solidFill>
              </a:rPr>
            </a:br>
            <a:r>
              <a:rPr lang="uk-UA" sz="2800" b="1" i="1">
                <a:solidFill>
                  <a:srgbClr val="002060"/>
                </a:solidFill>
              </a:rPr>
              <a:t>Вони послужать вам ще в майбутті.</a:t>
            </a:r>
            <a:endParaRPr lang="ru-RU" sz="2800" b="1" i="1">
              <a:solidFill>
                <a:srgbClr val="002060"/>
              </a:solidFill>
            </a:endParaRPr>
          </a:p>
        </p:txBody>
      </p:sp>
      <p:pic>
        <p:nvPicPr>
          <p:cNvPr id="73734" name="Picture 6" descr="к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-387350"/>
            <a:ext cx="22288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587375" y="5157788"/>
            <a:ext cx="6519863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uk-UA" sz="2800" b="1" i="1" dirty="0">
                <a:solidFill>
                  <a:srgbClr val="C00000"/>
                </a:solidFill>
                <a:latin typeface="Comic Sans MS" pitchFamily="66" charset="0"/>
              </a:rPr>
              <a:t>Бажаю всім успіхів!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62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82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0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785813"/>
            <a:ext cx="820896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36575" y="30163"/>
            <a:ext cx="9686925" cy="39751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5572140"/>
            <a:ext cx="68312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Спасибі  за  урок.</a:t>
            </a:r>
            <a:endParaRPr lang="ru-RU" sz="6000" b="1" dirty="0">
              <a:latin typeface="+mn-lt"/>
            </a:endParaRP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358188" y="6143625"/>
            <a:ext cx="500062" cy="428625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uk-UA" sz="4000" b="1" smtClean="0">
                <a:solidFill>
                  <a:srgbClr val="008000"/>
                </a:solidFill>
              </a:rPr>
              <a:t>Мотивація навчальної діяльності</a:t>
            </a:r>
            <a:r>
              <a:rPr lang="uk-UA" sz="3600" smtClean="0"/>
              <a:t> </a:t>
            </a:r>
          </a:p>
        </p:txBody>
      </p:sp>
      <p:pic>
        <p:nvPicPr>
          <p:cNvPr id="4100" name="Рисунок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52332"/>
          <a:stretch>
            <a:fillRect/>
          </a:stretch>
        </p:blipFill>
        <p:spPr>
          <a:xfrm>
            <a:off x="1476375" y="1557338"/>
            <a:ext cx="6191250" cy="4895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rgbClr val="008000"/>
                </a:solidFill>
              </a:rPr>
              <a:t>ДС + СВ = АВ = 10 + 40 = 50</a:t>
            </a:r>
            <a:endParaRPr lang="ru-RU" b="1" smtClean="0">
              <a:solidFill>
                <a:srgbClr val="008000"/>
              </a:solidFill>
            </a:endParaRP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6413500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v"/>
            </a:pPr>
            <a:r>
              <a:rPr lang="uk-UA" dirty="0" smtClean="0">
                <a:solidFill>
                  <a:srgbClr val="008000"/>
                </a:solidFill>
              </a:rPr>
              <a:t>Для розв’язання цієї задачі складаємо рівняння:</a:t>
            </a:r>
            <a:r>
              <a:rPr lang="uk-UA" dirty="0" smtClean="0"/>
              <a:t> </a:t>
            </a:r>
          </a:p>
          <a:p>
            <a:pPr eaLnBrk="1" hangingPunct="1"/>
            <a:endParaRPr lang="uk-UA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uk-UA" dirty="0" smtClean="0"/>
              <a:t>(10+40) </a:t>
            </a:r>
            <a:r>
              <a:rPr lang="uk-UA" baseline="30000" dirty="0" smtClean="0"/>
              <a:t>2</a:t>
            </a:r>
            <a:r>
              <a:rPr lang="uk-UA" dirty="0" smtClean="0"/>
              <a:t> = (х+10)</a:t>
            </a:r>
            <a:r>
              <a:rPr lang="uk-UA" baseline="30000" dirty="0" smtClean="0"/>
              <a:t>2</a:t>
            </a:r>
            <a:r>
              <a:rPr lang="uk-UA" dirty="0" smtClean="0"/>
              <a:t> + 40</a:t>
            </a:r>
            <a:r>
              <a:rPr lang="uk-UA" baseline="30000" dirty="0" smtClean="0"/>
              <a:t>2</a:t>
            </a:r>
            <a:r>
              <a:rPr lang="uk-UA" dirty="0" smtClean="0"/>
              <a:t> </a:t>
            </a:r>
          </a:p>
          <a:p>
            <a:pPr eaLnBrk="1" hangingPunct="1"/>
            <a:endParaRPr lang="uk-UA" dirty="0" smtClean="0"/>
          </a:p>
          <a:p>
            <a:pPr algn="just" eaLnBrk="1" hangingPunct="1">
              <a:buFont typeface="Wingdings" pitchFamily="2" charset="2"/>
              <a:buChar char="v"/>
            </a:pPr>
            <a:r>
              <a:rPr lang="uk-UA" dirty="0" smtClean="0"/>
              <a:t>Виконаємо тотожні перетворення та запишемо отримане рівняння: </a:t>
            </a:r>
          </a:p>
          <a:p>
            <a:pPr algn="just" eaLnBrk="1" hangingPunct="1">
              <a:buNone/>
            </a:pPr>
            <a:endParaRPr lang="uk-UA" dirty="0" smtClean="0"/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8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1766453" y="4676011"/>
            <a:ext cx="48173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uk-UA" sz="2800" dirty="0"/>
              <a:t>2500 = х </a:t>
            </a:r>
            <a:r>
              <a:rPr lang="uk-UA" sz="2800" baseline="30000" dirty="0"/>
              <a:t>2</a:t>
            </a:r>
            <a:r>
              <a:rPr lang="uk-UA" sz="2800" dirty="0"/>
              <a:t> +20х +100 + </a:t>
            </a:r>
            <a:r>
              <a:rPr lang="uk-UA" sz="2800" dirty="0" smtClean="0"/>
              <a:t>1600</a:t>
            </a:r>
          </a:p>
          <a:p>
            <a:pPr algn="ctr"/>
            <a:endParaRPr lang="ru-RU" sz="2800" dirty="0"/>
          </a:p>
          <a:p>
            <a:pPr algn="ctr"/>
            <a:r>
              <a:rPr lang="uk-UA" sz="2800" dirty="0"/>
              <a:t>х </a:t>
            </a:r>
            <a:r>
              <a:rPr lang="uk-UA" sz="2800" baseline="30000" dirty="0"/>
              <a:t>2</a:t>
            </a:r>
            <a:r>
              <a:rPr lang="uk-UA" sz="2800" dirty="0"/>
              <a:t> +20х – 800 = 0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/>
      <p:bldP spid="51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9394" name="Формула" r:id="rId4" imgW="114151" imgH="215619" progId="Equation.3">
              <p:embed/>
            </p:oleObj>
          </a:graphicData>
        </a:graphic>
      </p:graphicFrame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39750" y="765175"/>
            <a:ext cx="81359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2800" b="1" u="sng" dirty="0" smtClean="0">
                <a:solidFill>
                  <a:schemeClr val="hlink"/>
                </a:solidFill>
                <a:latin typeface="Tahoma" pitchFamily="34" charset="0"/>
              </a:rPr>
              <a:t>Квадратним рівнянням </a:t>
            </a:r>
            <a:r>
              <a:rPr lang="uk-UA" sz="2800" b="1" dirty="0">
                <a:solidFill>
                  <a:srgbClr val="800000"/>
                </a:solidFill>
                <a:latin typeface="Tahoma" pitchFamily="34" charset="0"/>
              </a:rPr>
              <a:t>називають рівняння виду ax</a:t>
            </a:r>
            <a:r>
              <a:rPr lang="uk-UA" sz="2800" b="1" baseline="30000" dirty="0">
                <a:solidFill>
                  <a:srgbClr val="000000"/>
                </a:solidFill>
                <a:latin typeface="Tahoma" pitchFamily="34" charset="0"/>
              </a:rPr>
              <a:t>2</a:t>
            </a:r>
            <a:r>
              <a:rPr lang="uk-UA" sz="2800" b="1" dirty="0">
                <a:solidFill>
                  <a:srgbClr val="800000"/>
                </a:solidFill>
                <a:latin typeface="Tahoma" pitchFamily="34" charset="0"/>
              </a:rPr>
              <a:t>  + b x + c = 0</a:t>
            </a:r>
          </a:p>
          <a:p>
            <a:r>
              <a:rPr lang="uk-UA" sz="2800" b="1" dirty="0">
                <a:solidFill>
                  <a:srgbClr val="800000"/>
                </a:solidFill>
                <a:latin typeface="Tahoma" pitchFamily="34" charset="0"/>
              </a:rPr>
              <a:t>де  х – змінна, </a:t>
            </a:r>
          </a:p>
          <a:p>
            <a:r>
              <a:rPr lang="uk-UA" sz="2800" b="1" dirty="0">
                <a:solidFill>
                  <a:srgbClr val="6600CC"/>
                </a:solidFill>
                <a:latin typeface="Tahoma" pitchFamily="34" charset="0"/>
              </a:rPr>
              <a:t>a</a:t>
            </a:r>
            <a:r>
              <a:rPr lang="uk-UA" sz="2800" b="1" dirty="0">
                <a:solidFill>
                  <a:srgbClr val="800000"/>
                </a:solidFill>
                <a:latin typeface="Tahoma" pitchFamily="34" charset="0"/>
              </a:rPr>
              <a:t>, </a:t>
            </a:r>
            <a:r>
              <a:rPr lang="uk-UA" sz="2800" b="1" dirty="0">
                <a:solidFill>
                  <a:srgbClr val="CC0066"/>
                </a:solidFill>
                <a:latin typeface="Tahoma" pitchFamily="34" charset="0"/>
              </a:rPr>
              <a:t>b</a:t>
            </a:r>
            <a:r>
              <a:rPr lang="uk-UA" sz="2800" b="1" dirty="0">
                <a:solidFill>
                  <a:srgbClr val="800000"/>
                </a:solidFill>
                <a:latin typeface="Tahoma" pitchFamily="34" charset="0"/>
              </a:rPr>
              <a:t> і </a:t>
            </a:r>
            <a:r>
              <a:rPr lang="uk-UA" sz="2800" b="1" dirty="0">
                <a:solidFill>
                  <a:srgbClr val="669900"/>
                </a:solidFill>
                <a:latin typeface="Tahoma" pitchFamily="34" charset="0"/>
              </a:rPr>
              <a:t>c</a:t>
            </a:r>
            <a:r>
              <a:rPr lang="uk-UA" sz="2800" b="1" dirty="0">
                <a:solidFill>
                  <a:srgbClr val="800000"/>
                </a:solidFill>
                <a:latin typeface="Tahoma" pitchFamily="34" charset="0"/>
              </a:rPr>
              <a:t> – </a:t>
            </a:r>
            <a:r>
              <a:rPr lang="uk-UA" sz="2800" b="1" dirty="0" smtClean="0">
                <a:solidFill>
                  <a:srgbClr val="800000"/>
                </a:solidFill>
                <a:latin typeface="Tahoma" pitchFamily="34" charset="0"/>
              </a:rPr>
              <a:t>дані </a:t>
            </a:r>
            <a:r>
              <a:rPr lang="uk-UA" sz="2800" b="1" dirty="0">
                <a:solidFill>
                  <a:srgbClr val="800000"/>
                </a:solidFill>
                <a:latin typeface="Tahoma" pitchFamily="34" charset="0"/>
              </a:rPr>
              <a:t>числа, причому а </a:t>
            </a:r>
            <a:r>
              <a:rPr lang="uk-UA" sz="2800" b="1" dirty="0">
                <a:solidFill>
                  <a:srgbClr val="800000"/>
                </a:solidFill>
                <a:latin typeface="Tahoma" pitchFamily="34" charset="0"/>
                <a:cs typeface="Times New Roman" pitchFamily="18" charset="0"/>
              </a:rPr>
              <a:t>≠ 0.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916238" y="2997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uk-UA">
              <a:latin typeface="Times New Roman" pitchFamily="18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814513" y="2781300"/>
            <a:ext cx="482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0033CC"/>
                </a:solidFill>
                <a:latin typeface="Verdana" pitchFamily="34" charset="0"/>
              </a:rPr>
              <a:t>a</a:t>
            </a:r>
            <a:r>
              <a:rPr lang="en-US" sz="4000" b="1" dirty="0">
                <a:latin typeface="Verdana" pitchFamily="34" charset="0"/>
              </a:rPr>
              <a:t> x</a:t>
            </a:r>
            <a:r>
              <a:rPr lang="ru-RU" sz="4000" b="1" baseline="30000" dirty="0">
                <a:latin typeface="Verdana" pitchFamily="34" charset="0"/>
              </a:rPr>
              <a:t>2</a:t>
            </a:r>
            <a:r>
              <a:rPr lang="uk-UA" sz="4000" b="1" dirty="0">
                <a:latin typeface="Verdana" pitchFamily="34" charset="0"/>
              </a:rPr>
              <a:t>+</a:t>
            </a:r>
            <a:r>
              <a:rPr lang="en-US" sz="4000" b="1" dirty="0">
                <a:solidFill>
                  <a:srgbClr val="CC0066"/>
                </a:solidFill>
                <a:latin typeface="Verdana" pitchFamily="34" charset="0"/>
              </a:rPr>
              <a:t>b</a:t>
            </a:r>
            <a:r>
              <a:rPr lang="en-US" sz="4000" b="1" dirty="0">
                <a:latin typeface="Verdana" pitchFamily="34" charset="0"/>
              </a:rPr>
              <a:t> x + </a:t>
            </a:r>
            <a:r>
              <a:rPr lang="en-US" sz="4000" b="1" dirty="0">
                <a:solidFill>
                  <a:srgbClr val="008000"/>
                </a:solidFill>
                <a:latin typeface="Verdana" pitchFamily="34" charset="0"/>
              </a:rPr>
              <a:t>c</a:t>
            </a:r>
            <a:r>
              <a:rPr lang="en-US" sz="4000" b="1" dirty="0">
                <a:latin typeface="Verdana" pitchFamily="34" charset="0"/>
              </a:rPr>
              <a:t> = 0</a:t>
            </a:r>
            <a:endParaRPr lang="ru-RU" sz="4000" b="1" dirty="0">
              <a:latin typeface="Verdana" pitchFamily="34" charset="0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250825" y="5084763"/>
            <a:ext cx="2089150" cy="936625"/>
          </a:xfrm>
          <a:prstGeom prst="wedgeRectCallout">
            <a:avLst>
              <a:gd name="adj1" fmla="val 39481"/>
              <a:gd name="adj2" fmla="val -233694"/>
            </a:avLst>
          </a:prstGeom>
          <a:solidFill>
            <a:schemeClr val="accent1"/>
          </a:solidFill>
          <a:ln w="1905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uk-UA" sz="2400" dirty="0">
                <a:solidFill>
                  <a:srgbClr val="002060"/>
                </a:solidFill>
                <a:latin typeface="Tahoma" pitchFamily="34" charset="0"/>
              </a:rPr>
              <a:t>Перший коефіцієнт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203575" y="5084763"/>
            <a:ext cx="2232025" cy="936625"/>
          </a:xfrm>
          <a:prstGeom prst="wedgeRectCallout">
            <a:avLst>
              <a:gd name="adj1" fmla="val -33569"/>
              <a:gd name="adj2" fmla="val -229153"/>
            </a:avLst>
          </a:prstGeom>
          <a:solidFill>
            <a:schemeClr val="accent1"/>
          </a:solidFill>
          <a:ln w="19050">
            <a:solidFill>
              <a:srgbClr val="9933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uk-UA" sz="2400" dirty="0">
                <a:solidFill>
                  <a:srgbClr val="CC0066"/>
                </a:solidFill>
                <a:latin typeface="Tahoma" pitchFamily="34" charset="0"/>
              </a:rPr>
              <a:t>Другий коефіцієнт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 rot="10800000">
            <a:off x="6372225" y="5084763"/>
            <a:ext cx="1871663" cy="865187"/>
          </a:xfrm>
          <a:prstGeom prst="wedgeRectCallout">
            <a:avLst>
              <a:gd name="adj1" fmla="val 106148"/>
              <a:gd name="adj2" fmla="val 243574"/>
            </a:avLst>
          </a:prstGeom>
          <a:solidFill>
            <a:schemeClr val="accent1"/>
          </a:solidFill>
          <a:ln w="19050">
            <a:solidFill>
              <a:srgbClr val="339966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r>
              <a:rPr lang="uk-UA" sz="2400" dirty="0">
                <a:solidFill>
                  <a:srgbClr val="008000"/>
                </a:solidFill>
                <a:latin typeface="Tahoma" pitchFamily="34" charset="0"/>
              </a:rPr>
              <a:t>Вільний член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nimBg="1"/>
      <p:bldP spid="13318" grpId="1" animBg="1"/>
      <p:bldP spid="13319" grpId="0" animBg="1"/>
      <p:bldP spid="13319" grpId="1" animBg="1"/>
      <p:bldP spid="13320" grpId="0" animBg="1"/>
      <p:bldP spid="133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 rot="778404">
            <a:off x="539750" y="2752725"/>
            <a:ext cx="7924800" cy="4105275"/>
          </a:xfrm>
          <a:custGeom>
            <a:avLst/>
            <a:gdLst>
              <a:gd name="T0" fmla="*/ 0 w 5095"/>
              <a:gd name="T1" fmla="*/ 2147483647 h 2464"/>
              <a:gd name="T2" fmla="*/ 2147483647 w 5095"/>
              <a:gd name="T3" fmla="*/ 2147483647 h 2464"/>
              <a:gd name="T4" fmla="*/ 2147483647 w 5095"/>
              <a:gd name="T5" fmla="*/ 2147483647 h 246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095" h="2464">
                <a:moveTo>
                  <a:pt x="0" y="1829"/>
                </a:moveTo>
                <a:cubicBezTo>
                  <a:pt x="2260" y="914"/>
                  <a:pt x="4521" y="0"/>
                  <a:pt x="4808" y="106"/>
                </a:cubicBezTo>
                <a:cubicBezTo>
                  <a:pt x="5095" y="212"/>
                  <a:pt x="3409" y="1338"/>
                  <a:pt x="1724" y="2464"/>
                </a:cubicBezTo>
              </a:path>
            </a:pathLst>
          </a:custGeom>
          <a:noFill/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0418" name="Формула" r:id="rId3" imgW="114151" imgH="215619" progId="Equation.3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0419" name="Формула" r:id="rId4" imgW="114151" imgH="215619" progId="Equation.3">
              <p:embed/>
            </p:oleObj>
          </a:graphicData>
        </a:graphic>
      </p:graphicFrame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179388" y="2492375"/>
            <a:ext cx="4687887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а) 6х</a:t>
            </a:r>
            <a:r>
              <a:rPr lang="ru-RU" sz="2800" b="1" i="1" baseline="30000" dirty="0">
                <a:solidFill>
                  <a:srgbClr val="0000CC"/>
                </a:solidFill>
                <a:latin typeface="Comic Sans MS" pitchFamily="66" charset="0"/>
              </a:rPr>
              <a:t>2 </a:t>
            </a: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 – </a:t>
            </a:r>
            <a:r>
              <a:rPr lang="ru-RU" sz="2800" b="1" i="1" dirty="0" err="1">
                <a:solidFill>
                  <a:srgbClr val="0000CC"/>
                </a:solidFill>
                <a:latin typeface="Comic Sans MS" pitchFamily="66" charset="0"/>
              </a:rPr>
              <a:t>х</a:t>
            </a: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  + 4  =  0</a:t>
            </a:r>
          </a:p>
          <a:p>
            <a:pPr>
              <a:spcBef>
                <a:spcPct val="50000"/>
              </a:spcBef>
            </a:pP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б) 12х  -  х</a:t>
            </a:r>
            <a:r>
              <a:rPr lang="ru-RU" sz="2800" b="1" i="1" baseline="30000" dirty="0">
                <a:solidFill>
                  <a:srgbClr val="0000CC"/>
                </a:solidFill>
                <a:latin typeface="Comic Sans MS" pitchFamily="66" charset="0"/>
              </a:rPr>
              <a:t>2 </a:t>
            </a: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 +  7  =  0</a:t>
            </a:r>
          </a:p>
          <a:p>
            <a:pPr>
              <a:spcBef>
                <a:spcPct val="50000"/>
              </a:spcBef>
            </a:pP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в) 8 + 5х</a:t>
            </a:r>
            <a:r>
              <a:rPr lang="ru-RU" sz="2800" b="1" i="1" baseline="30000" dirty="0">
                <a:solidFill>
                  <a:srgbClr val="0000CC"/>
                </a:solidFill>
                <a:latin typeface="Comic Sans MS" pitchFamily="66" charset="0"/>
              </a:rPr>
              <a:t>2</a:t>
            </a: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 = 0</a:t>
            </a:r>
          </a:p>
          <a:p>
            <a:pPr>
              <a:spcBef>
                <a:spcPct val="50000"/>
              </a:spcBef>
            </a:pP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г) </a:t>
            </a:r>
            <a:r>
              <a:rPr lang="ru-RU" sz="2800" b="1" i="1" dirty="0" err="1">
                <a:solidFill>
                  <a:srgbClr val="0000CC"/>
                </a:solidFill>
                <a:latin typeface="Comic Sans MS" pitchFamily="66" charset="0"/>
              </a:rPr>
              <a:t>х</a:t>
            </a: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 – 6х</a:t>
            </a:r>
            <a:r>
              <a:rPr lang="ru-RU" sz="2800" b="1" i="1" baseline="30000" dirty="0">
                <a:solidFill>
                  <a:srgbClr val="0000CC"/>
                </a:solidFill>
                <a:latin typeface="Comic Sans MS" pitchFamily="66" charset="0"/>
              </a:rPr>
              <a:t>2</a:t>
            </a: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 = 0</a:t>
            </a:r>
          </a:p>
          <a:p>
            <a:pPr>
              <a:spcBef>
                <a:spcPct val="50000"/>
              </a:spcBef>
            </a:pPr>
            <a:r>
              <a:rPr lang="ru-RU" sz="2800" b="1" i="1" dirty="0" err="1">
                <a:solidFill>
                  <a:srgbClr val="0000CC"/>
                </a:solidFill>
                <a:latin typeface="Comic Sans MS" pitchFamily="66" charset="0"/>
              </a:rPr>
              <a:t>д</a:t>
            </a: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) - </a:t>
            </a:r>
            <a:r>
              <a:rPr lang="ru-RU" sz="2800" b="1" i="1" dirty="0" err="1">
                <a:solidFill>
                  <a:srgbClr val="0000CC"/>
                </a:solidFill>
                <a:latin typeface="Comic Sans MS" pitchFamily="66" charset="0"/>
              </a:rPr>
              <a:t>х</a:t>
            </a: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 + х</a:t>
            </a:r>
            <a:r>
              <a:rPr lang="ru-RU" sz="2800" b="1" i="1" baseline="30000" dirty="0">
                <a:solidFill>
                  <a:srgbClr val="0000CC"/>
                </a:solidFill>
                <a:latin typeface="Comic Sans MS" pitchFamily="66" charset="0"/>
              </a:rPr>
              <a:t>2</a:t>
            </a:r>
            <a:r>
              <a:rPr lang="ru-RU" sz="2800" b="1" i="1" dirty="0">
                <a:solidFill>
                  <a:srgbClr val="0000CC"/>
                </a:solidFill>
                <a:latin typeface="Comic Sans MS" pitchFamily="66" charset="0"/>
              </a:rPr>
              <a:t> = 15</a:t>
            </a:r>
          </a:p>
          <a:p>
            <a:pPr>
              <a:spcBef>
                <a:spcPct val="50000"/>
              </a:spcBef>
            </a:pPr>
            <a:endParaRPr lang="ru-RU" sz="2400" i="1" dirty="0">
              <a:solidFill>
                <a:srgbClr val="0000CC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endParaRPr lang="ru-RU" sz="2400" i="1" dirty="0">
              <a:solidFill>
                <a:srgbClr val="CC3300"/>
              </a:solidFill>
            </a:endParaRP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4867275" y="2420938"/>
            <a:ext cx="41687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CC3300"/>
                </a:solidFill>
                <a:latin typeface="Comic Sans MS" pitchFamily="66" charset="0"/>
              </a:rPr>
              <a:t>а = 6, в = -1, с = 4;</a:t>
            </a:r>
          </a:p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CC3300"/>
                </a:solidFill>
                <a:latin typeface="Comic Sans MS" pitchFamily="66" charset="0"/>
              </a:rPr>
              <a:t>а = -1, в = 12, с =7;</a:t>
            </a:r>
          </a:p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CC3300"/>
                </a:solidFill>
                <a:latin typeface="Comic Sans MS" pitchFamily="66" charset="0"/>
              </a:rPr>
              <a:t>а = 5, в = 0, с = 8;</a:t>
            </a:r>
          </a:p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CC3300"/>
                </a:solidFill>
                <a:latin typeface="Comic Sans MS" pitchFamily="66" charset="0"/>
              </a:rPr>
              <a:t>а = -6, в =1, с = 0;</a:t>
            </a:r>
          </a:p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CC3300"/>
                </a:solidFill>
                <a:latin typeface="Comic Sans MS" pitchFamily="66" charset="0"/>
              </a:rPr>
              <a:t>а = 1, в =-1, с =-15.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539750" y="404813"/>
            <a:ext cx="5538788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Визначте коефіцієнти квадратного рівняння:</a:t>
            </a:r>
            <a:endParaRPr lang="uk-UA" sz="3600" b="1" dirty="0">
              <a:solidFill>
                <a:srgbClr val="00B05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8" name="Picture 8" descr="arg-1-25-trans-y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1788" y="1701800"/>
            <a:ext cx="9906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arg-2-25-trans-y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500" y="1654175"/>
            <a:ext cx="10096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к4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11975" y="3175"/>
            <a:ext cx="223202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5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  <p:bldP spid="67590" grpId="0" build="p"/>
      <p:bldP spid="675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675" y="1196753"/>
            <a:ext cx="85026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Записати </a:t>
            </a:r>
            <a:r>
              <a:rPr lang="uk-UA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квадратне рівняння із заданими </a:t>
            </a:r>
            <a:r>
              <a:rPr lang="uk-UA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коефіцієнтами</a:t>
            </a:r>
          </a:p>
        </p:txBody>
      </p:sp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1000125" y="2000250"/>
            <a:ext cx="38576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1042988">
              <a:lnSpc>
                <a:spcPct val="150000"/>
              </a:lnSpc>
              <a:tabLst>
                <a:tab pos="1431925" algn="l"/>
                <a:tab pos="2509838" algn="l"/>
              </a:tabLst>
              <a:defRPr/>
            </a:pP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lang="uk-UA" sz="24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5,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–9,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4,</a:t>
            </a:r>
            <a:endParaRPr lang="uk-UA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Calibri" pitchFamily="34" charset="0"/>
              <a:cs typeface="Times New Roman" pitchFamily="18" charset="0"/>
            </a:endParaRPr>
          </a:p>
          <a:p>
            <a:pPr defTabSz="1042988" eaLnBrk="0" hangingPunct="0">
              <a:lnSpc>
                <a:spcPct val="150000"/>
              </a:lnSpc>
              <a:tabLst>
                <a:tab pos="1431925" algn="l"/>
                <a:tab pos="2509838" algn="l"/>
              </a:tabLst>
              <a:defRPr/>
            </a:pP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1,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2,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–9,</a:t>
            </a:r>
            <a:endParaRPr lang="uk-UA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defTabSz="1042988" eaLnBrk="0" hangingPunct="0">
              <a:lnSpc>
                <a:spcPct val="150000"/>
              </a:lnSpc>
              <a:tabLst>
                <a:tab pos="1431925" algn="l"/>
                <a:tab pos="2509838" algn="l"/>
              </a:tabLst>
              <a:defRPr/>
            </a:pP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в) 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а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–1,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b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–5,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с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1,</a:t>
            </a:r>
            <a:endParaRPr lang="uk-UA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defTabSz="1042988" eaLnBrk="0" hangingPunct="0">
              <a:lnSpc>
                <a:spcPct val="150000"/>
              </a:lnSpc>
              <a:tabLst>
                <a:tab pos="1431925" algn="l"/>
                <a:tab pos="2509838" algn="l"/>
              </a:tabLst>
              <a:defRPr/>
            </a:pP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г) 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а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–2,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b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6,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с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0,</a:t>
            </a:r>
            <a:endParaRPr lang="uk-UA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defTabSz="1042988" eaLnBrk="0" hangingPunct="0">
              <a:lnSpc>
                <a:spcPct val="150000"/>
              </a:lnSpc>
              <a:tabLst>
                <a:tab pos="1431925" algn="l"/>
                <a:tab pos="2509838" algn="l"/>
              </a:tabLst>
              <a:defRPr/>
            </a:pP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д) 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а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7,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b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0,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с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–37,</a:t>
            </a:r>
          </a:p>
          <a:p>
            <a:pPr defTabSz="1042988" eaLnBrk="0" hangingPunct="0">
              <a:lnSpc>
                <a:spcPct val="150000"/>
              </a:lnSpc>
              <a:tabLst>
                <a:tab pos="1431925" algn="l"/>
                <a:tab pos="2509838" algn="l"/>
              </a:tabLst>
              <a:defRPr/>
            </a:pP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е) 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а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10,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b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0,	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с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 = 0,</a:t>
            </a: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0688" y="2159000"/>
            <a:ext cx="227806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9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+ 4 = 0;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0688" y="2679700"/>
            <a:ext cx="2047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–9 = 0;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00688" y="3230563"/>
            <a:ext cx="2278062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5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+ 1 = 0;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00688" y="3802063"/>
            <a:ext cx="197008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–2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+ 6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= 0;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00688" y="4302125"/>
            <a:ext cx="179546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37 = 0;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00688" y="4902200"/>
            <a:ext cx="13081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= 0.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82635" y="548680"/>
            <a:ext cx="5332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</a:rPr>
              <a:t>Вправа «Хто перший»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9089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FED46B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3002</TotalTime>
  <Words>1047</Words>
  <Application>Microsoft Office PowerPoint</Application>
  <PresentationFormat>Экран (4:3)</PresentationFormat>
  <Paragraphs>293</Paragraphs>
  <Slides>34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Тема Office</vt:lpstr>
      <vt:lpstr>Формула</vt:lpstr>
      <vt:lpstr>    АЛГЕБРА, 8 клас Тема: Квадратні рівняння. Неповні квадратні рівняння та їх розв’язування         Алгебра щедра, вона часто дає більше, ніж у неї просять. Жан Лерон ДʼАламбер</vt:lpstr>
      <vt:lpstr>Мета уроку</vt:lpstr>
      <vt:lpstr>Слайд 3</vt:lpstr>
      <vt:lpstr>Мотивація навчальної діяльності </vt:lpstr>
      <vt:lpstr>ДС + СВ = АВ = 10 + 40 = 50</vt:lpstr>
      <vt:lpstr>Слайд 6</vt:lpstr>
      <vt:lpstr>Слайд 7</vt:lpstr>
      <vt:lpstr>Слайд 8</vt:lpstr>
      <vt:lpstr>Слайд 9</vt:lpstr>
      <vt:lpstr>Уважно розглянувши структуру рівнянь дайте означення зведеного і незведеного квадратних рівнянь</vt:lpstr>
      <vt:lpstr>Перетворіть дане квадратне  рівняння у зведене</vt:lpstr>
      <vt:lpstr>Завдання групам</vt:lpstr>
      <vt:lpstr>Слайд 13</vt:lpstr>
      <vt:lpstr>Слайд 14</vt:lpstr>
      <vt:lpstr>Слайд 15</vt:lpstr>
      <vt:lpstr>Усні вправи  (І група)</vt:lpstr>
      <vt:lpstr>Усні вправи  (ІІ група)</vt:lpstr>
      <vt:lpstr>Усні вправи  (ІІІ група)</vt:lpstr>
      <vt:lpstr> Усні вправи  </vt:lpstr>
      <vt:lpstr>Завдання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Вивчення математики подібне до Нілу, що починається невеличким струмком. А закінчується великою рікою</vt:lpstr>
      <vt:lpstr>Рівняння – це не просто рівність, З однією змінною чи кількома. Рівняння – це думок активність, Це інтелекту боротьба</vt:lpstr>
      <vt:lpstr>Слайд 34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Linieyna funkchia</dc:title>
  <dc:creator>Ulanova N.M</dc:creator>
  <cp:lastModifiedBy>User</cp:lastModifiedBy>
  <cp:revision>401</cp:revision>
  <dcterms:created xsi:type="dcterms:W3CDTF">2012-01-14T21:02:24Z</dcterms:created>
  <dcterms:modified xsi:type="dcterms:W3CDTF">2018-03-01T16:20:09Z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000800ae4e000000000001024140</vt:lpwstr>
  </property>
</Properties>
</file>