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p3" ContentType="audio/mpe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68" r:id="rId2"/>
    <p:sldId id="269" r:id="rId3"/>
    <p:sldId id="272" r:id="rId4"/>
    <p:sldId id="265" r:id="rId5"/>
    <p:sldId id="283" r:id="rId6"/>
    <p:sldId id="284" r:id="rId7"/>
    <p:sldId id="274" r:id="rId8"/>
    <p:sldId id="271" r:id="rId9"/>
    <p:sldId id="275" r:id="rId10"/>
    <p:sldId id="277" r:id="rId11"/>
    <p:sldId id="278" r:id="rId12"/>
    <p:sldId id="281" r:id="rId13"/>
    <p:sldId id="279" r:id="rId14"/>
    <p:sldId id="28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1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17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485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86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799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80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21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975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141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23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925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991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0BBFD-F946-4AA3-839F-315DC55D05E3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0C345-AC60-4EBE-A5BA-092BB16B90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883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15.wmf"/><Relationship Id="rId18" Type="http://schemas.openxmlformats.org/officeDocument/2006/relationships/oleObject" Target="../embeddings/oleObject6.bin"/><Relationship Id="rId3" Type="http://schemas.openxmlformats.org/officeDocument/2006/relationships/image" Target="../media/image1.png"/><Relationship Id="rId21" Type="http://schemas.openxmlformats.org/officeDocument/2006/relationships/image" Target="../media/image19.wmf"/><Relationship Id="rId7" Type="http://schemas.openxmlformats.org/officeDocument/2006/relationships/image" Target="../media/image24.gif"/><Relationship Id="rId12" Type="http://schemas.openxmlformats.org/officeDocument/2006/relationships/oleObject" Target="../embeddings/oleObject3.bin"/><Relationship Id="rId17" Type="http://schemas.openxmlformats.org/officeDocument/2006/relationships/image" Target="../media/image17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.bin"/><Relationship Id="rId20" Type="http://schemas.openxmlformats.org/officeDocument/2006/relationships/oleObject" Target="../embeddings/oleObject7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png"/><Relationship Id="rId11" Type="http://schemas.openxmlformats.org/officeDocument/2006/relationships/image" Target="../media/image14.wmf"/><Relationship Id="rId5" Type="http://schemas.openxmlformats.org/officeDocument/2006/relationships/image" Target="../media/image22.png"/><Relationship Id="rId15" Type="http://schemas.openxmlformats.org/officeDocument/2006/relationships/image" Target="../media/image16.wmf"/><Relationship Id="rId23" Type="http://schemas.openxmlformats.org/officeDocument/2006/relationships/image" Target="../media/image20.wmf"/><Relationship Id="rId10" Type="http://schemas.openxmlformats.org/officeDocument/2006/relationships/oleObject" Target="../embeddings/oleObject2.bin"/><Relationship Id="rId19" Type="http://schemas.openxmlformats.org/officeDocument/2006/relationships/image" Target="../media/image18.wmf"/><Relationship Id="rId4" Type="http://schemas.openxmlformats.org/officeDocument/2006/relationships/image" Target="../media/image21.jpeg"/><Relationship Id="rId9" Type="http://schemas.openxmlformats.org/officeDocument/2006/relationships/image" Target="../media/image13.wmf"/><Relationship Id="rId14" Type="http://schemas.openxmlformats.org/officeDocument/2006/relationships/oleObject" Target="../embeddings/oleObject4.bin"/><Relationship Id="rId22" Type="http://schemas.openxmlformats.org/officeDocument/2006/relationships/oleObject" Target="../embeddings/oleObject8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.png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10" Type="http://schemas.openxmlformats.org/officeDocument/2006/relationships/image" Target="../media/image27.wmf"/><Relationship Id="rId4" Type="http://schemas.openxmlformats.org/officeDocument/2006/relationships/image" Target="../media/image28.png"/><Relationship Id="rId9" Type="http://schemas.openxmlformats.org/officeDocument/2006/relationships/oleObject" Target="../embeddings/oleObject9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1.png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33.wmf"/><Relationship Id="rId10" Type="http://schemas.openxmlformats.org/officeDocument/2006/relationships/image" Target="../media/image36.png"/><Relationship Id="rId4" Type="http://schemas.openxmlformats.org/officeDocument/2006/relationships/oleObject" Target="../embeddings/oleObject10.bin"/><Relationship Id="rId9" Type="http://schemas.openxmlformats.org/officeDocument/2006/relationships/image" Target="../media/image3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audio" Target="../media/media3.mp3"/><Relationship Id="rId7" Type="http://schemas.openxmlformats.org/officeDocument/2006/relationships/image" Target="../media/image37.wmf"/><Relationship Id="rId2" Type="http://schemas.microsoft.com/office/2007/relationships/media" Target="../media/media3.mp3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.png"/><Relationship Id="rId10" Type="http://schemas.openxmlformats.org/officeDocument/2006/relationships/image" Target="../media/image3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8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4" name="Picture 1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www.mhealth.ru/upload/img_get/5c/5c5c289622329a1f1be53c6a0b9d205d_watermarke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57"/>
          <a:stretch/>
        </p:blipFill>
        <p:spPr bwMode="auto">
          <a:xfrm>
            <a:off x="349089" y="916362"/>
            <a:ext cx="3297880" cy="1869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7417" y="857626"/>
            <a:ext cx="2988569" cy="1913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&amp;Kcy;&amp;acy;&amp;rcy;&amp;tcy;&amp;icy;&amp;ncy;&amp;kcy;&amp;icy; &amp;pcy;&amp;ocy; &amp;zcy;&amp;acy;&amp;pcy;&amp;rcy;&amp;ocy;&amp;scy;&amp;ucy; &amp;kcy;&amp;acy;&amp;rcy;&amp;tcy;&amp;icy;&amp;ncy;&amp;kcy;&amp;icy; &amp;fcy;&amp;ucy;&amp;ncy;&amp;kcy;&amp;tscy;&amp;iukcy;&amp;yicy; &amp;vcy; &amp;pcy;&amp;rcy;&amp;icy;&amp;rcy;&amp;ocy;&amp;dcy;&amp;iukcy; &amp;iukcy; &amp;tcy;&amp;iecy;&amp;khcy;&amp;ncy;&amp;iukcy;&amp;tscy;&amp;iukcy;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93" t="11782" r="3107" b="46568"/>
          <a:stretch/>
        </p:blipFill>
        <p:spPr bwMode="auto">
          <a:xfrm>
            <a:off x="1012192" y="2653368"/>
            <a:ext cx="3010321" cy="18737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&amp;Kcy;&amp;acy;&amp;rcy;&amp;tcy;&amp;icy;&amp;ncy;&amp;kcy;&amp;icy; &amp;pcy;&amp;ocy; &amp;zcy;&amp;acy;&amp;pcy;&amp;rcy;&amp;ocy;&amp;scy;&amp;ucy; &amp;kcy;&amp;acy;&amp;rcy;&amp;tcy;&amp;icy;&amp;ncy;&amp;kcy;&amp;icy; &amp;fcy;&amp;ucy;&amp;ncy;&amp;kcy;&amp;tscy;&amp;iukcy;&amp;yicy; &amp;vcy; &amp;pcy;&amp;rcy;&amp;icy;&amp;rcy;&amp;ocy;&amp;dcy;&amp;iukcy; &amp;iukcy; &amp;tcy;&amp;iecy;&amp;khcy;&amp;ncy;&amp;iukcy;&amp;tscy;&amp;iukcy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027" y="2718876"/>
            <a:ext cx="3064312" cy="1910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&amp;Kcy;&amp;acy;&amp;rcy;&amp;tcy;&amp;icy;&amp;ncy;&amp;kcy;&amp;icy; &amp;pcy;&amp;ocy; &amp;zcy;&amp;acy;&amp;pcy;&amp;rcy;&amp;ocy;&amp;scy;&amp;ucy; &amp;kcy;&amp;acy;&amp;rcy;&amp;tcy;&amp;icy;&amp;ncy;&amp;kcy;&amp;icy; &amp;fcy;&amp;ucy;&amp;ncy;&amp;kcy;&amp;tscy;&amp;iukcy;&amp;yicy; &amp;vcy; &amp;pcy;&amp;rcy;&amp;icy;&amp;rcy;&amp;ocy;&amp;dcy;&amp;iukcy; &amp;iukcy; &amp;tcy;&amp;iecy;&amp;khcy;&amp;ncy;&amp;iukcy;&amp;tscy;&amp;iukcy;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92"/>
          <a:stretch/>
        </p:blipFill>
        <p:spPr bwMode="auto">
          <a:xfrm>
            <a:off x="4398058" y="2517734"/>
            <a:ext cx="3442769" cy="2145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&amp;Kcy;&amp;acy;&amp;rcy;&amp;tcy;&amp;icy;&amp;ncy;&amp;kcy;&amp;icy; &amp;pcy;&amp;ocy; &amp;zcy;&amp;acy;&amp;pcy;&amp;rcy;&amp;ocy;&amp;scy;&amp;ucy; &amp;kcy;&amp;acy;&amp;rcy;&amp;tcy;&amp;icy;&amp;ncy;&amp;kcy;&amp;icy; &amp;fcy;&amp;ucy;&amp;ncy;&amp;kcy;&amp;tscy;&amp;iukcy;&amp;yicy; &amp;vcy; &amp;pcy;&amp;rcy;&amp;icy;&amp;rcy;&amp;ocy;&amp;dcy;&amp;iukcy; &amp;iukcy; &amp;tcy;&amp;iecy;&amp;khcy;&amp;ncy;&amp;iukcy;&amp;tscy;&amp;iukcy;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4" t="56252" r="53146" b="2097"/>
          <a:stretch/>
        </p:blipFill>
        <p:spPr bwMode="auto">
          <a:xfrm>
            <a:off x="2525123" y="4798814"/>
            <a:ext cx="3150577" cy="1863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&amp;Kcy;&amp;acy;&amp;rcy;&amp;tcy;&amp;icy;&amp;ncy;&amp;kcy;&amp;icy; &amp;pcy;&amp;ocy; &amp;zcy;&amp;acy;&amp;pcy;&amp;rcy;&amp;ocy;&amp;scy;&amp;ucy; &amp;kcy;&amp;acy;&amp;rcy;&amp;tcy;&amp;icy;&amp;ncy;&amp;kcy;&amp;icy; &amp;fcy;&amp;ucy;&amp;ncy;&amp;kcy;&amp;tscy;&amp;iukcy;&amp;yicy; &amp;vcy; &amp;pcy;&amp;rcy;&amp;icy;&amp;rcy;&amp;ocy;&amp;dcy;&amp;iukcy; &amp;iukcy; &amp;tcy;&amp;iecy;&amp;khcy;&amp;ncy;&amp;iukcy;&amp;tscy;&amp;iukcy;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4" t="55154" r="9693"/>
          <a:stretch/>
        </p:blipFill>
        <p:spPr bwMode="auto">
          <a:xfrm>
            <a:off x="4139005" y="987789"/>
            <a:ext cx="3415649" cy="13939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images.aif.ru/007/915/a9fcf4e1f2f63ecb9845caa956c21a6f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332" y="4798814"/>
            <a:ext cx="3009786" cy="1863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99861" y="132479"/>
            <a:ext cx="8035598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Побудова</a:t>
            </a:r>
            <a:r>
              <a:rPr lang="ru-RU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графіків</a:t>
            </a:r>
            <a:r>
              <a:rPr lang="ru-RU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функцій</a:t>
            </a:r>
            <a:endParaRPr lang="ru-RU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061100" y="5025291"/>
            <a:ext cx="275575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математики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КЗО СЗШ № 56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Дніпровської міської ради</a:t>
            </a:r>
          </a:p>
          <a:p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Воловельська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І. 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017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6" name="Picture 16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27498" y="577348"/>
            <a:ext cx="443721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достатньо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добрий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головне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Рене Декарт</a:t>
            </a:r>
          </a:p>
          <a:p>
            <a:pPr algn="r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(1596 - 1650)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&amp;Kcy;&amp;acy;&amp;rcy;&amp;tcy;&amp;icy;&amp;ncy;&amp;kcy;&amp;icy; &amp;pcy;&amp;ocy; &amp;zcy;&amp;acy;&amp;pcy;&amp;rcy;&amp;ocy;&amp;scy;&amp;ucy; &amp;rcy;&amp;iecy;&amp;ncy;&amp;iecy; &amp;dcy;&amp;iecy;&amp;kcy;&amp;acy;&amp;rcy;&amp;tcy; &amp;fcy;&amp;ocy;&amp;tcy;&amp;o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86" y="256088"/>
            <a:ext cx="3052320" cy="3662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41871" y="4846962"/>
            <a:ext cx="28936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за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</a:p>
          <a:p>
            <a:r>
              <a:rPr lang="ru-RU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одного !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6" name="Picture 6" descr="vliyanie-obshchestva-na-chelove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70" y="4646741"/>
            <a:ext cx="2916809" cy="197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0" descr="&amp;Kcy;&amp;acy;&amp;rcy;&amp;tcy;&amp;icy;&amp;ncy;&amp;kcy;&amp;icy; &amp;pcy;&amp;ocy; &amp;zcy;&amp;acy;&amp;pcy;&amp;rcy;&amp;ocy;&amp;scy;&amp;ucy; &amp;kcy;&amp;acy;&amp;rcy;&amp;tcy;&amp;icy;&amp;ncy;&amp;kcy;&amp;icy; &amp;ocy;&amp;dcy;&amp;icy;&amp;ncy; &amp;zcy;&amp;acy; &amp;vcy;&amp;scy;&amp;iecy;&amp;khcy; &amp;icy; &amp;vcy;&amp;scy;&amp;iecy; &amp;zcy;&amp;acy; &amp;ocy;&amp;dcy;&amp;ncy;&amp;ocy;&amp;gcy;&amp;ocy;"/>
          <p:cNvSpPr>
            <a:spLocks noChangeAspect="1" noChangeArrowheads="1"/>
          </p:cNvSpPr>
          <p:nvPr/>
        </p:nvSpPr>
        <p:spPr bwMode="auto">
          <a:xfrm>
            <a:off x="155575" y="-1455738"/>
            <a:ext cx="3810000" cy="303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2" name="Picture 12" descr="https://www.sleep-geek.com/files/Upload/shutterstock_1439443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708" y="3580243"/>
            <a:ext cx="3810000" cy="303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notbeinggoverned.com/wp-content/uploads/2014/08/three-musketeers-300x16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163" y="743087"/>
            <a:ext cx="3678474" cy="2450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93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26949" y="132479"/>
            <a:ext cx="51814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Досліди</a:t>
            </a:r>
            <a:r>
              <a:rPr lang="ru-RU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540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функцію</a:t>
            </a:r>
            <a:endParaRPr lang="ru-RU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8" name="Рисунок 7" descr="G:\сканирование0011.jpg"/>
          <p:cNvPicPr>
            <a:picLocks noChangeAspect="1" noChangeArrowheads="1"/>
          </p:cNvPicPr>
          <p:nvPr/>
        </p:nvPicPr>
        <p:blipFill rotWithShape="1">
          <a:blip r:embed="rId3"/>
          <a:srcRect t="20578"/>
          <a:stretch/>
        </p:blipFill>
        <p:spPr bwMode="auto">
          <a:xfrm>
            <a:off x="365760" y="1055809"/>
            <a:ext cx="11504814" cy="551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544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9" name="Picture 105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&amp;Kcy;&amp;acy;&amp;rcy;&amp;tcy;&amp;icy;&amp;ncy;&amp;kcy;&amp;icy; &amp;pcy;&amp;ocy; &amp;zcy;&amp;acy;&amp;pcy;&amp;rcy;&amp;ocy;&amp;scy;&amp;ucy; &amp;kcy;&amp;acy;&amp;rcy;&amp;tcy;&amp;icy;&amp;ncy;&amp;kcy;&amp;acy;  &amp;mcy;&amp;acy;&amp;tcy;&amp;iecy;&amp;mcy;&amp;acy;&amp;tcy;&amp;icy;&amp;chcy;&amp;ncy;&amp;acy;  &amp;fcy;&amp;ucy;&amp;ncy;&amp;kcy;&amp;tscy;&amp;iukcy;&amp;yacy; &amp;vcy; &amp;pcy;&amp;rcy;&amp;icy;&amp;rcy;&amp;ocy;&amp;dcy;&amp;iukcy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7" t="35849" r="25955" b="34470"/>
          <a:stretch/>
        </p:blipFill>
        <p:spPr bwMode="auto">
          <a:xfrm>
            <a:off x="3838326" y="3731643"/>
            <a:ext cx="1749946" cy="169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&amp;Kcy;&amp;acy;&amp;rcy;&amp;tcy;&amp;icy;&amp;ncy;&amp;kcy;&amp;icy; &amp;pcy;&amp;ocy; &amp;zcy;&amp;acy;&amp;pcy;&amp;rcy;&amp;ocy;&amp;scy;&amp;ucy; &amp;kcy;&amp;acy;&amp;rcy;&amp;tcy;&amp;icy;&amp;ncy;&amp;kcy;&amp;acy;  &amp;mcy;&amp;acy;&amp;tcy;&amp;iecy;&amp;mcy;&amp;acy;&amp;tcy;&amp;icy;&amp;chcy;&amp;ncy;&amp;acy;  &amp;fcy;&amp;ucy;&amp;ncy;&amp;kcy;&amp;tscy;&amp;iukcy;&amp;yacy; &amp;vcy; &amp;pcy;&amp;rcy;&amp;icy;&amp;rcy;&amp;ocy;&amp;dcy;&amp;iukcy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90" t="37085" r="50115" b="30914"/>
          <a:stretch/>
        </p:blipFill>
        <p:spPr bwMode="auto">
          <a:xfrm>
            <a:off x="6746388" y="3847293"/>
            <a:ext cx="2335121" cy="190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&amp;Kcy;&amp;acy;&amp;rcy;&amp;tcy;&amp;icy;&amp;ncy;&amp;kcy;&amp;icy; &amp;pcy;&amp;ocy; &amp;zcy;&amp;acy;&amp;pcy;&amp;rcy;&amp;ocy;&amp;scy;&amp;ucy; &amp;kcy;&amp;acy;&amp;rcy;&amp;tcy;&amp;icy;&amp;ncy;&amp;kcy;&amp;acy;  &amp;mcy;&amp;acy;&amp;tcy;&amp;iecy;&amp;mcy;&amp;acy;&amp;tcy;&amp;icy;&amp;chcy;&amp;ncy;&amp;acy;  &amp;fcy;&amp;ucy;&amp;ncy;&amp;kcy;&amp;tscy;&amp;iukcy;&amp;yacy; &amp;vcy; &amp;pcy;&amp;rcy;&amp;icy;&amp;rcy;&amp;ocy;&amp;dcy;&amp;iukcy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46" t="38324" r="2492" b="38489"/>
          <a:stretch/>
        </p:blipFill>
        <p:spPr bwMode="auto">
          <a:xfrm>
            <a:off x="9841084" y="3824531"/>
            <a:ext cx="1926245" cy="168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s://refdb.ru/images/1150/2299267/185fef76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156" b="50547"/>
          <a:stretch/>
        </p:blipFill>
        <p:spPr bwMode="auto">
          <a:xfrm>
            <a:off x="9189680" y="1144782"/>
            <a:ext cx="2751951" cy="2449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s://refdb.ru/images/1150/2299267/185fef76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86" r="3299" b="52601"/>
          <a:stretch/>
        </p:blipFill>
        <p:spPr bwMode="auto">
          <a:xfrm>
            <a:off x="6304882" y="1076074"/>
            <a:ext cx="3009091" cy="258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refdb.ru/images/1150/2299267/185fef76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" t="50209" r="66866" b="1791"/>
          <a:stretch/>
        </p:blipFill>
        <p:spPr bwMode="auto">
          <a:xfrm>
            <a:off x="3237144" y="1224919"/>
            <a:ext cx="2351128" cy="207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6"/>
          <a:srcRect r="64037" b="50950"/>
          <a:stretch/>
        </p:blipFill>
        <p:spPr>
          <a:xfrm>
            <a:off x="104155" y="1107756"/>
            <a:ext cx="2393718" cy="2118008"/>
          </a:xfrm>
          <a:prstGeom prst="rect">
            <a:avLst/>
          </a:prstGeom>
        </p:spPr>
      </p:pic>
      <p:pic>
        <p:nvPicPr>
          <p:cNvPr id="22" name="Picture 6" descr="https://uztest.ru/plugins/abstracts/95_1.gif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08" r="34156" b="6554"/>
          <a:stretch/>
        </p:blipFill>
        <p:spPr bwMode="auto">
          <a:xfrm>
            <a:off x="598794" y="3731195"/>
            <a:ext cx="2081416" cy="169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772532" y="6913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1</a:t>
            </a:r>
            <a:endParaRPr lang="ru-RU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4325115" y="73842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2</a:t>
            </a:r>
            <a:endParaRPr lang="ru-RU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7389701" y="623090"/>
            <a:ext cx="19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3</a:t>
            </a:r>
            <a:endParaRPr lang="ru-RU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10346751" y="63803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4</a:t>
            </a:r>
            <a:endParaRPr lang="ru-RU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0" y="3594229"/>
            <a:ext cx="11574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            5                          6                                  7                              8</a:t>
            </a:r>
            <a:endParaRPr lang="ru-RU" sz="3200" dirty="0"/>
          </a:p>
        </p:txBody>
      </p:sp>
      <p:graphicFrame>
        <p:nvGraphicFramePr>
          <p:cNvPr id="1024" name="Объект 10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6664759"/>
              </p:ext>
            </p:extLst>
          </p:nvPr>
        </p:nvGraphicFramePr>
        <p:xfrm>
          <a:off x="1596908" y="5675211"/>
          <a:ext cx="1421316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" name="Уравнение" r:id="rId8" imgW="558720" imgH="228600" progId="Equation.3">
                  <p:embed/>
                </p:oleObj>
              </mc:Choice>
              <mc:Fallback>
                <p:oleObj name="Уравнение" r:id="rId8" imgW="55872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96908" y="5675211"/>
                        <a:ext cx="1421316" cy="593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" name="Объект 10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4807641"/>
              </p:ext>
            </p:extLst>
          </p:nvPr>
        </p:nvGraphicFramePr>
        <p:xfrm>
          <a:off x="124076" y="6160584"/>
          <a:ext cx="13843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" name="Уравнение" r:id="rId10" imgW="622080" imgH="241200" progId="Equation.3">
                  <p:embed/>
                </p:oleObj>
              </mc:Choice>
              <mc:Fallback>
                <p:oleObj name="Уравнение" r:id="rId10" imgW="62208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24076" y="6160584"/>
                        <a:ext cx="1384300" cy="53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Объект 10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4400807"/>
              </p:ext>
            </p:extLst>
          </p:nvPr>
        </p:nvGraphicFramePr>
        <p:xfrm>
          <a:off x="3063376" y="6120368"/>
          <a:ext cx="1277294" cy="596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2" name="Уравнение" r:id="rId12" imgW="533160" imgH="253800" progId="Equation.3">
                  <p:embed/>
                </p:oleObj>
              </mc:Choice>
              <mc:Fallback>
                <p:oleObj name="Уравнение" r:id="rId12" imgW="53316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063376" y="6120368"/>
                        <a:ext cx="1277294" cy="5962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Объект 10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795432"/>
              </p:ext>
            </p:extLst>
          </p:nvPr>
        </p:nvGraphicFramePr>
        <p:xfrm>
          <a:off x="4672013" y="5651500"/>
          <a:ext cx="1243012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3" name="Уравнение" r:id="rId14" imgW="647640" imgH="203040" progId="Equation.3">
                  <p:embed/>
                </p:oleObj>
              </mc:Choice>
              <mc:Fallback>
                <p:oleObj name="Уравнение" r:id="rId14" imgW="64764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672013" y="5651500"/>
                        <a:ext cx="1243012" cy="557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0" name="Объект 10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5709373"/>
              </p:ext>
            </p:extLst>
          </p:nvPr>
        </p:nvGraphicFramePr>
        <p:xfrm>
          <a:off x="6312827" y="6151389"/>
          <a:ext cx="1096946" cy="534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4" name="Уравнение" r:id="rId16" imgW="545760" imgH="228600" progId="Equation.3">
                  <p:embed/>
                </p:oleObj>
              </mc:Choice>
              <mc:Fallback>
                <p:oleObj name="Уравнение" r:id="rId16" imgW="54576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312827" y="6151389"/>
                        <a:ext cx="1096946" cy="534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Объект 10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2436812"/>
              </p:ext>
            </p:extLst>
          </p:nvPr>
        </p:nvGraphicFramePr>
        <p:xfrm>
          <a:off x="7887182" y="5657346"/>
          <a:ext cx="960437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5" name="Уравнение" r:id="rId18" imgW="482400" imgH="203040" progId="Equation.3">
                  <p:embed/>
                </p:oleObj>
              </mc:Choice>
              <mc:Fallback>
                <p:oleObj name="Уравнение" r:id="rId18" imgW="48240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887182" y="5657346"/>
                        <a:ext cx="960437" cy="503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3" name="Объект 10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154000"/>
              </p:ext>
            </p:extLst>
          </p:nvPr>
        </p:nvGraphicFramePr>
        <p:xfrm>
          <a:off x="9197975" y="6248400"/>
          <a:ext cx="1338263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" name="Уравнение" r:id="rId20" imgW="850680" imgH="203040" progId="Equation.3">
                  <p:embed/>
                </p:oleObj>
              </mc:Choice>
              <mc:Fallback>
                <p:oleObj name="Уравнение" r:id="rId20" imgW="85068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9197975" y="6248400"/>
                        <a:ext cx="1338263" cy="450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4" name="Объект 10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099123"/>
              </p:ext>
            </p:extLst>
          </p:nvPr>
        </p:nvGraphicFramePr>
        <p:xfrm>
          <a:off x="10542588" y="5619750"/>
          <a:ext cx="1433512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7" name="Уравнение" r:id="rId22" imgW="520560" imgH="393480" progId="Equation.3">
                  <p:embed/>
                </p:oleObj>
              </mc:Choice>
              <mc:Fallback>
                <p:oleObj name="Уравнение" r:id="rId22" imgW="5205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0542588" y="5619750"/>
                        <a:ext cx="1433512" cy="722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Прямоугольник 42"/>
          <p:cNvSpPr/>
          <p:nvPr/>
        </p:nvSpPr>
        <p:spPr>
          <a:xfrm>
            <a:off x="4190457" y="-31613"/>
            <a:ext cx="38745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Знайди</a:t>
            </a:r>
            <a:r>
              <a:rPr lang="ru-RU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пару</a:t>
            </a:r>
            <a:endParaRPr lang="ru-RU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664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7037E-7 L -0.39661 -0.560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31" y="-2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33333E-6 L -0.03684 -0.578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9" y="-2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07407E-6 L 0.00872 -0.6060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" y="-3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48148E-6 L 0.11641 -0.6245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20" y="-3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24584 -0.252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92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33333E-6 L 0.11745 -0.2414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72" y="-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-0.3405 -0.2192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31" y="-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 L 0.75403 -0.2847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95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rabolas in real lif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36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29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b="9009"/>
          <a:stretch/>
        </p:blipFill>
        <p:spPr bwMode="auto">
          <a:xfrm>
            <a:off x="489127" y="3748310"/>
            <a:ext cx="6177050" cy="281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b="8361"/>
          <a:stretch/>
        </p:blipFill>
        <p:spPr bwMode="auto">
          <a:xfrm>
            <a:off x="3577652" y="487376"/>
            <a:ext cx="6215233" cy="3340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&amp;Kcy;&amp;acy;&amp;rcy;&amp;tcy;&amp;icy;&amp;ncy;&amp;kcy;&amp;icy; &amp;pcy;&amp;ocy; &amp;zcy;&amp;acy;&amp;pcy;&amp;rcy;&amp;ocy;&amp;scy;&amp;ucy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27" y="788415"/>
            <a:ext cx="2705100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0009" y="540539"/>
            <a:ext cx="2238375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5terka.com/images/math9mordkovich/zad-1027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47"/>
          <a:stretch/>
        </p:blipFill>
        <p:spPr bwMode="auto">
          <a:xfrm>
            <a:off x="7514704" y="3819021"/>
            <a:ext cx="3940233" cy="262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7742329"/>
              </p:ext>
            </p:extLst>
          </p:nvPr>
        </p:nvGraphicFramePr>
        <p:xfrm>
          <a:off x="8508507" y="5769149"/>
          <a:ext cx="1952625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6" name="Уравнение" r:id="rId9" imgW="1041120" imgH="228600" progId="Equation.3">
                  <p:embed/>
                </p:oleObj>
              </mc:Choice>
              <mc:Fallback>
                <p:oleObj name="Уравнение" r:id="rId9" imgW="104112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508507" y="5769149"/>
                        <a:ext cx="1952625" cy="498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567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одержимое 2"/>
          <p:cNvSpPr txBox="1">
            <a:spLocks/>
          </p:cNvSpPr>
          <p:nvPr/>
        </p:nvSpPr>
        <p:spPr>
          <a:xfrm>
            <a:off x="1840477" y="1180475"/>
            <a:ext cx="8712968" cy="5257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lvl="0" indent="-514350">
              <a:buFont typeface="Arial" pitchFamily="34" charset="0"/>
              <a:buAutoNum type="arabicPeriod"/>
              <a:defRPr/>
            </a:pP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фік</a:t>
            </a:r>
            <a:r>
              <a:rPr lang="ru-RU" b="1" dirty="0" smtClean="0">
                <a:solidFill>
                  <a:sysClr val="windowText" lastClr="000000"/>
                </a:solidFill>
              </a:rPr>
              <a:t>Як </a:t>
            </a:r>
            <a:r>
              <a:rPr lang="ru-RU" b="1" dirty="0" err="1">
                <a:solidFill>
                  <a:sysClr val="windowText" lastClr="000000"/>
                </a:solidFill>
              </a:rPr>
              <a:t>можна</a:t>
            </a:r>
            <a:r>
              <a:rPr lang="ru-RU" b="1" dirty="0">
                <a:solidFill>
                  <a:sysClr val="windowText" lastClr="000000"/>
                </a:solidFill>
              </a:rPr>
              <a:t> </a:t>
            </a:r>
            <a:r>
              <a:rPr lang="ru-RU" b="1" dirty="0" err="1">
                <a:solidFill>
                  <a:sysClr val="windowText" lastClr="000000"/>
                </a:solidFill>
              </a:rPr>
              <a:t>отримати</a:t>
            </a:r>
            <a:r>
              <a:rPr lang="ru-RU" b="1" dirty="0">
                <a:solidFill>
                  <a:sysClr val="windowText" lastClr="000000"/>
                </a:solidFill>
              </a:rPr>
              <a:t> </a:t>
            </a:r>
            <a:r>
              <a:rPr lang="ru-RU" b="1" dirty="0" err="1">
                <a:solidFill>
                  <a:sysClr val="windowText" lastClr="000000"/>
                </a:solidFill>
              </a:rPr>
              <a:t>графік</a:t>
            </a:r>
            <a:r>
              <a:rPr lang="ru-RU" b="1" dirty="0">
                <a:solidFill>
                  <a:sysClr val="windowText" lastClr="000000"/>
                </a:solidFill>
              </a:rPr>
              <a:t> </a:t>
            </a:r>
            <a:r>
              <a:rPr lang="ru-RU" b="1" dirty="0" err="1">
                <a:solidFill>
                  <a:sysClr val="windowText" lastClr="000000"/>
                </a:solidFill>
              </a:rPr>
              <a:t>функції</a:t>
            </a:r>
            <a:r>
              <a:rPr lang="ru-RU" b="1" dirty="0">
                <a:solidFill>
                  <a:sysClr val="windowText" lastClr="000000"/>
                </a:solidFill>
              </a:rPr>
              <a:t>                         </a:t>
            </a:r>
            <a:r>
              <a:rPr lang="en-US" b="1" i="1" dirty="0">
                <a:solidFill>
                  <a:sysClr val="windowText" lastClr="000000"/>
                </a:solidFill>
              </a:rPr>
              <a:t>y = f (x) + b, </a:t>
            </a:r>
            <a:r>
              <a:rPr lang="ru-RU" b="1" i="1" dirty="0" err="1">
                <a:solidFill>
                  <a:sysClr val="windowText" lastClr="000000"/>
                </a:solidFill>
              </a:rPr>
              <a:t>використовуючи</a:t>
            </a:r>
            <a:r>
              <a:rPr lang="ru-RU" b="1" i="1" dirty="0">
                <a:solidFill>
                  <a:sysClr val="windowText" lastClr="000000"/>
                </a:solidFill>
              </a:rPr>
              <a:t> </a:t>
            </a:r>
            <a:r>
              <a:rPr lang="ru-RU" b="1" i="1" dirty="0" err="1">
                <a:solidFill>
                  <a:sysClr val="windowText" lastClr="000000"/>
                </a:solidFill>
              </a:rPr>
              <a:t>гра</a:t>
            </a:r>
            <a:r>
              <a:rPr lang="ru-RU" b="1" i="1" dirty="0">
                <a:solidFill>
                  <a:sysClr val="windowText" lastClr="000000"/>
                </a:solidFill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функції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</a:p>
          <a:p>
            <a:pPr marL="0" lvl="0" indent="0">
              <a:buNone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= f (x)? </a:t>
            </a:r>
            <a:endParaRPr kumimoji="0" lang="uk-UA" sz="3200" b="1" i="1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можна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отримати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графік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функції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= f (x + a),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використовуючи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графік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функції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= f (x)? </a:t>
            </a:r>
            <a:endParaRPr kumimoji="0" lang="uk-UA" sz="3200" b="1" i="1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можна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отримати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графік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функції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= f (x)</a:t>
            </a:r>
            <a:r>
              <a:rPr kumimoji="0" lang="uk-UA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- </a:t>
            </a:r>
            <a:r>
              <a:rPr lang="en-US" b="1" i="1" noProof="0" dirty="0" smtClean="0">
                <a:solidFill>
                  <a:sysClr val="windowText" lastClr="000000"/>
                </a:solidFill>
                <a:latin typeface="Calibri"/>
              </a:rPr>
              <a:t>b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використовуючи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графік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функції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= f (x)? </a:t>
            </a:r>
            <a:endParaRPr kumimoji="0" lang="uk-UA" sz="3200" b="1" i="1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Як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можна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отримати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графік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функції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US" sz="3200" b="1" i="1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b="1" i="1" dirty="0">
                <a:solidFill>
                  <a:sysClr val="windowText" lastClr="000000"/>
                </a:solidFill>
                <a:latin typeface="Calibri"/>
              </a:rPr>
              <a:t> </a:t>
            </a:r>
            <a:r>
              <a:rPr lang="en-US" b="1" i="1" dirty="0" smtClean="0">
                <a:solidFill>
                  <a:sysClr val="windowText" lastClr="000000"/>
                </a:solidFill>
                <a:latin typeface="Calibri"/>
              </a:rPr>
              <a:t>     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= f (x-a),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використовуючи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графік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200" b="1" i="1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функції</a:t>
            </a: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</a:t>
            </a:r>
            <a:r>
              <a:rPr kumimoji="0" lang="en-US" sz="32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y = f (x)?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7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одержимое 2"/>
          <p:cNvSpPr txBox="1">
            <a:spLocks/>
          </p:cNvSpPr>
          <p:nvPr/>
        </p:nvSpPr>
        <p:spPr>
          <a:xfrm>
            <a:off x="577122" y="764498"/>
            <a:ext cx="10920334" cy="5846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rgbClr val="00B0F0"/>
                </a:solidFill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Графік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отримаємо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графік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= x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паралельно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перенесемо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5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одиниць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гору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                 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+ 5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8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одиниць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вправо;                  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(x - 8)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10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одиниць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низ;                 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x</a:t>
            </a:r>
            <a:r>
              <a:rPr lang="ru-RU" sz="36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- 10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6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одиниць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вліво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                 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(x + 6)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3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одиниці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вправо і на 2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одиниці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вниз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y= (x-3)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-2 </a:t>
            </a:r>
            <a:endParaRPr lang="ru-RU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1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одиницю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вліво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на 1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одиницю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вгору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0" indent="0">
              <a:buNone/>
            </a:pP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y 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(x+1)</a:t>
            </a:r>
            <a:r>
              <a:rPr lang="ru-RU" sz="3600" b="1" i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54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8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8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8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5" name="Picture 25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9223841"/>
              </p:ext>
            </p:extLst>
          </p:nvPr>
        </p:nvGraphicFramePr>
        <p:xfrm>
          <a:off x="420781" y="766763"/>
          <a:ext cx="2994025" cy="6091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7" name="Уравнение" r:id="rId4" imgW="901440" imgH="1473120" progId="Equation.3">
                  <p:embed/>
                </p:oleObj>
              </mc:Choice>
              <mc:Fallback>
                <p:oleObj name="Уравнение" r:id="rId4" imgW="901440" imgH="14731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0781" y="766763"/>
                        <a:ext cx="2994025" cy="6091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6623126"/>
              </p:ext>
            </p:extLst>
          </p:nvPr>
        </p:nvGraphicFramePr>
        <p:xfrm>
          <a:off x="5037755" y="981634"/>
          <a:ext cx="3097715" cy="563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8" name="Уравнение" r:id="rId6" imgW="850680" imgH="1549080" progId="Equation.3">
                  <p:embed/>
                </p:oleObj>
              </mc:Choice>
              <mc:Fallback>
                <p:oleObj name="Уравнение" r:id="rId6" imgW="850680" imgH="15490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37755" y="981634"/>
                        <a:ext cx="3097715" cy="56347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9165600"/>
              </p:ext>
            </p:extLst>
          </p:nvPr>
        </p:nvGraphicFramePr>
        <p:xfrm>
          <a:off x="8498542" y="766762"/>
          <a:ext cx="3455894" cy="591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9" name="Уравнение" r:id="rId8" imgW="761760" imgH="2679480" progId="Equation.3">
                  <p:embed/>
                </p:oleObj>
              </mc:Choice>
              <mc:Fallback>
                <p:oleObj name="Уравнение" r:id="rId8" imgW="761760" imgH="2679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498542" y="766762"/>
                        <a:ext cx="3455894" cy="5916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2041" y="0"/>
            <a:ext cx="5401524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2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4" name="Picture 20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56" y="0"/>
            <a:ext cx="12192000" cy="688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9306" y="191105"/>
            <a:ext cx="4545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Самостійна</a:t>
            </a:r>
            <a:r>
              <a:rPr lang="ru-RU" sz="3600" b="1" i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робота</a:t>
            </a:r>
            <a:endParaRPr lang="ru-RU" sz="3600" b="1" i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97088" y="852565"/>
            <a:ext cx="59301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–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 порядковий номер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7121338"/>
              </p:ext>
            </p:extLst>
          </p:nvPr>
        </p:nvGraphicFramePr>
        <p:xfrm>
          <a:off x="923457" y="2047933"/>
          <a:ext cx="2498725" cy="383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5" name="Уравнение" r:id="rId6" imgW="1269720" imgH="1498320" progId="Equation.3">
                  <p:embed/>
                </p:oleObj>
              </mc:Choice>
              <mc:Fallback>
                <p:oleObj name="Уравнение" r:id="rId6" imgW="1269720" imgH="14983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23457" y="2047933"/>
                        <a:ext cx="2498725" cy="383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47070" y="5275915"/>
            <a:ext cx="51502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Розв’язати рівняння:</a:t>
            </a:r>
          </a:p>
          <a:p>
            <a:endParaRPr lang="ru-RU" dirty="0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8903740"/>
              </p:ext>
            </p:extLst>
          </p:nvPr>
        </p:nvGraphicFramePr>
        <p:xfrm>
          <a:off x="4659406" y="5154202"/>
          <a:ext cx="2944906" cy="7025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6" name="Уравнение" r:id="rId8" imgW="965160" imgH="228600" progId="Equation.3">
                  <p:embed/>
                </p:oleObj>
              </mc:Choice>
              <mc:Fallback>
                <p:oleObj name="Уравнение" r:id="rId8" imgW="96516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659406" y="5154202"/>
                        <a:ext cx="2944906" cy="7025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23457" y="1494958"/>
            <a:ext cx="4589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Побудувати графік функції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33284" y="2319040"/>
            <a:ext cx="49422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Графіки №1, №2, №3, №4 будуємо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одній системі координат і проставляємо номери.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enio-marikone--odinokiy-pastuh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382317" y="5371224"/>
            <a:ext cx="609600" cy="6096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090737" y="2213811"/>
            <a:ext cx="10828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 б</a:t>
            </a:r>
          </a:p>
          <a:p>
            <a:endParaRPr lang="ru-RU" sz="2000" dirty="0"/>
          </a:p>
          <a:p>
            <a:r>
              <a:rPr lang="ru-RU" sz="2000" dirty="0" smtClean="0"/>
              <a:t>1 б</a:t>
            </a:r>
          </a:p>
          <a:p>
            <a:endParaRPr lang="ru-RU" sz="2000" dirty="0"/>
          </a:p>
          <a:p>
            <a:r>
              <a:rPr lang="ru-RU" sz="2000" dirty="0" smtClean="0"/>
              <a:t>1 б</a:t>
            </a:r>
          </a:p>
          <a:p>
            <a:endParaRPr lang="ru-RU" sz="2000" dirty="0"/>
          </a:p>
          <a:p>
            <a:r>
              <a:rPr lang="ru-RU" sz="2000" dirty="0" smtClean="0"/>
              <a:t>1 б</a:t>
            </a:r>
          </a:p>
          <a:p>
            <a:endParaRPr lang="ru-RU" sz="2000" dirty="0"/>
          </a:p>
          <a:p>
            <a:r>
              <a:rPr lang="ru-RU" sz="2000" dirty="0" smtClean="0"/>
              <a:t>3  б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69442" y="5353385"/>
            <a:ext cx="6058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3  б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1252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25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&amp;Kcy;&amp;acy;&amp;rcy;&amp;tcy;&amp;icy;&amp;ncy;&amp;kcy;&amp;icy; &amp;pcy;&amp;ocy; &amp;zcy;&amp;acy;&amp;pcy;&amp;rcy;&amp;ocy;&amp;scy;&amp;ucy; &amp;kcy;&amp;acy;&amp;rcy;&amp;tcy;&amp;icy;&amp;ncy;&amp;kcy;&amp;acy; &amp;scy;&amp;icy;&amp;scy;&amp;tcy;&amp;iecy;&amp;mcy;&amp;acy; &amp;kcy;&amp;ocy;&amp;ocy;&amp;rcy;&amp;dcy;&amp;icy;&amp;ncy;&amp;acy;&amp;t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34" y="245552"/>
            <a:ext cx="11770822" cy="6430172"/>
          </a:xfrm>
          <a:prstGeom prst="rect">
            <a:avLst/>
          </a:prstGeom>
          <a:noFill/>
          <a:ln w="1143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Дуга 6"/>
          <p:cNvSpPr/>
          <p:nvPr/>
        </p:nvSpPr>
        <p:spPr>
          <a:xfrm rot="21265052">
            <a:off x="5829134" y="2091319"/>
            <a:ext cx="5909121" cy="2802263"/>
          </a:xfrm>
          <a:prstGeom prst="arc">
            <a:avLst>
              <a:gd name="adj1" fmla="val 11272269"/>
              <a:gd name="adj2" fmla="val 18508174"/>
            </a:avLst>
          </a:prstGeom>
          <a:ln w="793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уга 9"/>
          <p:cNvSpPr/>
          <p:nvPr/>
        </p:nvSpPr>
        <p:spPr>
          <a:xfrm rot="21265052">
            <a:off x="5829133" y="4303226"/>
            <a:ext cx="5909121" cy="2802263"/>
          </a:xfrm>
          <a:prstGeom prst="arc">
            <a:avLst>
              <a:gd name="adj1" fmla="val 11272269"/>
              <a:gd name="adj2" fmla="val 18508174"/>
            </a:avLst>
          </a:prstGeom>
          <a:ln w="793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уга 10"/>
          <p:cNvSpPr/>
          <p:nvPr/>
        </p:nvSpPr>
        <p:spPr>
          <a:xfrm rot="21265052">
            <a:off x="2966843" y="2081018"/>
            <a:ext cx="5909121" cy="2802263"/>
          </a:xfrm>
          <a:prstGeom prst="arc">
            <a:avLst>
              <a:gd name="adj1" fmla="val 11272269"/>
              <a:gd name="adj2" fmla="val 18508174"/>
            </a:avLst>
          </a:prstGeom>
          <a:ln w="793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уга 11"/>
          <p:cNvSpPr/>
          <p:nvPr/>
        </p:nvSpPr>
        <p:spPr>
          <a:xfrm rot="21265052">
            <a:off x="8487168" y="2141530"/>
            <a:ext cx="5909121" cy="2802263"/>
          </a:xfrm>
          <a:prstGeom prst="arc">
            <a:avLst>
              <a:gd name="adj1" fmla="val 11272269"/>
              <a:gd name="adj2" fmla="val 18508174"/>
            </a:avLst>
          </a:prstGeom>
          <a:ln w="793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0873048" y="14873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/>
              <a:t>1</a:t>
            </a:r>
            <a:endParaRPr lang="ru-RU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7831600" y="4528021"/>
            <a:ext cx="365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2</a:t>
            </a:r>
            <a:endParaRPr lang="ru-RU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3319788" y="2099172"/>
            <a:ext cx="541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3</a:t>
            </a:r>
            <a:endParaRPr lang="ru-RU" sz="3600" dirty="0"/>
          </a:p>
        </p:txBody>
      </p:sp>
      <p:sp>
        <p:nvSpPr>
          <p:cNvPr id="16" name="Дуга 15"/>
          <p:cNvSpPr/>
          <p:nvPr/>
        </p:nvSpPr>
        <p:spPr>
          <a:xfrm rot="21265052">
            <a:off x="5686097" y="144721"/>
            <a:ext cx="5909121" cy="2802263"/>
          </a:xfrm>
          <a:prstGeom prst="arc">
            <a:avLst>
              <a:gd name="adj1" fmla="val 11272269"/>
              <a:gd name="adj2" fmla="val 18508174"/>
            </a:avLst>
          </a:prstGeom>
          <a:ln w="793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9459883" y="139663"/>
            <a:ext cx="399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4</a:t>
            </a:r>
            <a:endParaRPr lang="ru-RU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5425860" y="5487217"/>
            <a:ext cx="561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-N</a:t>
            </a:r>
            <a:endParaRPr lang="ru-RU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441288" y="3492450"/>
            <a:ext cx="336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N</a:t>
            </a:r>
            <a:endParaRPr lang="ru-RU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116046" y="3460638"/>
            <a:ext cx="407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-</a:t>
            </a:r>
            <a:r>
              <a:rPr lang="en-US" b="1" dirty="0" smtClean="0"/>
              <a:t>N</a:t>
            </a:r>
            <a:endParaRPr lang="ru-RU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369894" y="1339928"/>
            <a:ext cx="336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N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9022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&amp;Kcy;&amp;acy;&amp;rcy;&amp;tcy;&amp;icy;&amp;ncy;&amp;kcy;&amp;icy; &amp;pcy;&amp;ocy; &amp;zcy;&amp;acy;&amp;pcy;&amp;rcy;&amp;ocy;&amp;scy;&amp;ucy; &amp;kcy;&amp;acy;&amp;rcy;&amp;tcy;&amp;icy;&amp;ncy;&amp;kcy;&amp;acy; &amp;scy;&amp;icy;&amp;scy;&amp;tcy;&amp;iecy;&amp;mcy;&amp;acy; &amp;kcy;&amp;ocy;&amp;ocy;&amp;rcy;&amp;dcy;&amp;icy;&amp;ncy;&amp;acy;&amp;tcy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8485"/>
          <a:stretch/>
        </p:blipFill>
        <p:spPr bwMode="auto">
          <a:xfrm>
            <a:off x="232758" y="420823"/>
            <a:ext cx="11842864" cy="628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3190865" y="3840480"/>
            <a:ext cx="6313331" cy="14914"/>
          </a:xfrm>
          <a:prstGeom prst="line">
            <a:avLst/>
          </a:prstGeom>
          <a:ln w="1428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олилиния 11"/>
          <p:cNvSpPr/>
          <p:nvPr/>
        </p:nvSpPr>
        <p:spPr>
          <a:xfrm>
            <a:off x="3190865" y="1371602"/>
            <a:ext cx="6313331" cy="2468878"/>
          </a:xfrm>
          <a:custGeom>
            <a:avLst/>
            <a:gdLst>
              <a:gd name="connsiteX0" fmla="*/ 0 w 4510994"/>
              <a:gd name="connsiteY0" fmla="*/ 1745673 h 1745673"/>
              <a:gd name="connsiteX1" fmla="*/ 4089862 w 4510994"/>
              <a:gd name="connsiteY1" fmla="*/ 149630 h 1745673"/>
              <a:gd name="connsiteX2" fmla="*/ 4422371 w 4510994"/>
              <a:gd name="connsiteY2" fmla="*/ 66502 h 1745673"/>
              <a:gd name="connsiteX3" fmla="*/ 4472247 w 4510994"/>
              <a:gd name="connsiteY3" fmla="*/ 0 h 1745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0994" h="1745673">
                <a:moveTo>
                  <a:pt x="0" y="1745673"/>
                </a:moveTo>
                <a:lnTo>
                  <a:pt x="4089862" y="149630"/>
                </a:lnTo>
                <a:cubicBezTo>
                  <a:pt x="4826924" y="-130232"/>
                  <a:pt x="4358640" y="91440"/>
                  <a:pt x="4422371" y="66502"/>
                </a:cubicBezTo>
                <a:cubicBezTo>
                  <a:pt x="4486102" y="41564"/>
                  <a:pt x="4479174" y="20782"/>
                  <a:pt x="4472247" y="0"/>
                </a:cubicBezTo>
              </a:path>
            </a:pathLst>
          </a:custGeom>
          <a:solidFill>
            <a:srgbClr val="FFC000"/>
          </a:solidFill>
          <a:ln w="123825">
            <a:solidFill>
              <a:srgbClr val="E11F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3190865" y="1561081"/>
            <a:ext cx="6313331" cy="2264485"/>
          </a:xfrm>
          <a:prstGeom prst="line">
            <a:avLst/>
          </a:prstGeom>
          <a:ln w="1428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9504197" y="5153891"/>
            <a:ext cx="1632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09701" y="420823"/>
            <a:ext cx="3125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 знань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77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2" name="Picture 14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21039410">
            <a:off x="-234510" y="2103581"/>
            <a:ext cx="11864386" cy="1569660"/>
          </a:xfrm>
          <a:custGeom>
            <a:avLst/>
            <a:gdLst>
              <a:gd name="connsiteX0" fmla="*/ 0 w 4623382"/>
              <a:gd name="connsiteY0" fmla="*/ 0 h 923330"/>
              <a:gd name="connsiteX1" fmla="*/ 4623382 w 4623382"/>
              <a:gd name="connsiteY1" fmla="*/ 0 h 923330"/>
              <a:gd name="connsiteX2" fmla="*/ 4623382 w 4623382"/>
              <a:gd name="connsiteY2" fmla="*/ 923330 h 923330"/>
              <a:gd name="connsiteX3" fmla="*/ 0 w 4623382"/>
              <a:gd name="connsiteY3" fmla="*/ 923330 h 923330"/>
              <a:gd name="connsiteX4" fmla="*/ 0 w 4623382"/>
              <a:gd name="connsiteY4" fmla="*/ 0 h 923330"/>
              <a:gd name="connsiteX0" fmla="*/ 0 w 5088895"/>
              <a:gd name="connsiteY0" fmla="*/ 781396 h 1704726"/>
              <a:gd name="connsiteX1" fmla="*/ 5088895 w 5088895"/>
              <a:gd name="connsiteY1" fmla="*/ 0 h 1704726"/>
              <a:gd name="connsiteX2" fmla="*/ 4623382 w 5088895"/>
              <a:gd name="connsiteY2" fmla="*/ 1704726 h 1704726"/>
              <a:gd name="connsiteX3" fmla="*/ 0 w 5088895"/>
              <a:gd name="connsiteY3" fmla="*/ 1704726 h 1704726"/>
              <a:gd name="connsiteX4" fmla="*/ 0 w 5088895"/>
              <a:gd name="connsiteY4" fmla="*/ 781396 h 170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8895" h="1704726">
                <a:moveTo>
                  <a:pt x="0" y="781396"/>
                </a:moveTo>
                <a:lnTo>
                  <a:pt x="5088895" y="0"/>
                </a:lnTo>
                <a:lnTo>
                  <a:pt x="4623382" y="1704726"/>
                </a:lnTo>
                <a:lnTo>
                  <a:pt x="0" y="1704726"/>
                </a:lnTo>
                <a:lnTo>
                  <a:pt x="0" y="781396"/>
                </a:lnTo>
                <a:close/>
              </a:path>
            </a:pathLst>
          </a:cu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Дякую</a:t>
            </a:r>
            <a:r>
              <a:rPr lang="ru-RU" sz="96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 урок!</a:t>
            </a:r>
            <a:endParaRPr lang="ru-RU" sz="96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60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683</TotalTime>
  <Words>303</Words>
  <Application>Microsoft Office PowerPoint</Application>
  <PresentationFormat>Широкоэкранный</PresentationFormat>
  <Paragraphs>59</Paragraphs>
  <Slides>14</Slides>
  <Notes>0</Notes>
  <HiddenSlides>0</HiddenSlides>
  <MMClips>3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60</cp:revision>
  <dcterms:created xsi:type="dcterms:W3CDTF">2017-11-11T16:43:09Z</dcterms:created>
  <dcterms:modified xsi:type="dcterms:W3CDTF">2018-03-19T13:59:05Z</dcterms:modified>
</cp:coreProperties>
</file>