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82" r:id="rId4"/>
    <p:sldId id="283" r:id="rId5"/>
    <p:sldId id="285" r:id="rId6"/>
    <p:sldId id="284" r:id="rId7"/>
    <p:sldId id="286" r:id="rId8"/>
    <p:sldId id="287" r:id="rId9"/>
    <p:sldId id="258" r:id="rId10"/>
    <p:sldId id="288" r:id="rId11"/>
    <p:sldId id="289" r:id="rId12"/>
    <p:sldId id="290" r:id="rId13"/>
    <p:sldId id="291" r:id="rId14"/>
    <p:sldId id="294" r:id="rId15"/>
    <p:sldId id="295" r:id="rId16"/>
    <p:sldId id="259" r:id="rId17"/>
    <p:sldId id="260" r:id="rId18"/>
    <p:sldId id="261" r:id="rId19"/>
    <p:sldId id="262" r:id="rId20"/>
    <p:sldId id="265" r:id="rId21"/>
    <p:sldId id="266" r:id="rId22"/>
    <p:sldId id="263" r:id="rId23"/>
    <p:sldId id="275" r:id="rId24"/>
    <p:sldId id="268" r:id="rId25"/>
    <p:sldId id="269" r:id="rId26"/>
    <p:sldId id="271" r:id="rId27"/>
    <p:sldId id="270" r:id="rId28"/>
    <p:sldId id="264" r:id="rId29"/>
    <p:sldId id="273" r:id="rId30"/>
    <p:sldId id="272" r:id="rId31"/>
    <p:sldId id="276" r:id="rId32"/>
    <p:sldId id="274" r:id="rId33"/>
    <p:sldId id="296" r:id="rId34"/>
    <p:sldId id="297" r:id="rId35"/>
    <p:sldId id="298" r:id="rId36"/>
    <p:sldId id="299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66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121" autoAdjust="0"/>
    <p:restoredTop sz="94660"/>
  </p:normalViewPr>
  <p:slideViewPr>
    <p:cSldViewPr>
      <p:cViewPr varScale="1">
        <p:scale>
          <a:sx n="69" d="100"/>
          <a:sy n="69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52756-78CB-4E99-8DC7-1BC753DE7B5C}" type="datetimeFigureOut">
              <a:rPr lang="ru-RU" smtClean="0"/>
              <a:pPr/>
              <a:t>28.03.2018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DF4BB6-6890-46C8-9FF9-F1919F16AC2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49434-6C07-4B79-99C4-4E78CE341966}" type="datetime1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0DBC5-72DB-475A-B83E-9747E065FC71}" type="datetime1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F3BB2-8B68-43BD-B673-56699CF80E4D}" type="datetime1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B0E6-D6AF-4AB1-85C4-AB7ECE8C4F1F}" type="datetime1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30E0-8E60-4B05-A484-A1DD228CF918}" type="datetime1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7E92C-834A-433C-96D8-1EAEB3F42DA4}" type="datetime1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1E79B-711B-4605-8CF1-D41A4FCA8D8A}" type="datetime1">
              <a:rPr lang="ru-RU" smtClean="0"/>
              <a:pPr/>
              <a:t>28.03.2018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C0909-CA2B-4E83-93C6-BCC3625F2B77}" type="datetime1">
              <a:rPr lang="ru-RU" smtClean="0"/>
              <a:pPr/>
              <a:t>28.03.2018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79D4E-23B6-43A6-959A-0119CCC79C3E}" type="datetime1">
              <a:rPr lang="ru-RU" smtClean="0"/>
              <a:pPr/>
              <a:t>28.03.2018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3B712-B18E-43B1-B57B-599F99D9D762}" type="datetime1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5D1E-3D4C-4C11-AB15-23A447EB06A9}" type="datetime1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rgbClr val="66FFFF">
                <a:alpha val="28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75C4C-2156-4D9E-9395-3FDAA53757F2}" type="datetime1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1" descr="I:\АТЕСТАЦІЯ_Богдан2\урок_Модуль числа\творческая-конструкция-эмб-емы-математики-2989304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810" b="9516"/>
          <a:stretch>
            <a:fillRect/>
          </a:stretch>
        </p:blipFill>
        <p:spPr bwMode="auto">
          <a:xfrm>
            <a:off x="285720" y="1857364"/>
            <a:ext cx="3962400" cy="371477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4714884"/>
            <a:ext cx="7772400" cy="147002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МОДУЛЬ ЧИСЛА</a:t>
            </a:r>
            <a:endParaRPr lang="uk-UA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4612" y="2000240"/>
            <a:ext cx="2952898" cy="86808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33CC"/>
                </a:solidFill>
                <a:latin typeface="+mj-lt"/>
              </a:rPr>
              <a:t>6 класс</a:t>
            </a:r>
            <a:endParaRPr lang="uk-UA" sz="5400" b="1" dirty="0">
              <a:solidFill>
                <a:srgbClr val="0033CC"/>
              </a:solidFill>
              <a:latin typeface="+mj-lt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1065553" y="5506687"/>
            <a:ext cx="1154978" cy="158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785786" y="357166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800" b="1" i="0" u="none" strike="noStrike" kern="1200" cap="all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математика</a:t>
            </a:r>
            <a:endParaRPr kumimoji="0" lang="uk-UA" sz="8800" b="1" i="0" u="none" strike="noStrike" kern="1200" cap="all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7281453" y="5505893"/>
            <a:ext cx="1154978" cy="158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7158" y="3071810"/>
            <a:ext cx="37862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 smtClean="0"/>
              <a:t>Урок математики</a:t>
            </a:r>
          </a:p>
          <a:p>
            <a:r>
              <a:rPr lang="uk-UA" i="1" dirty="0" err="1" smtClean="0"/>
              <a:t>“Модуль</a:t>
            </a:r>
            <a:r>
              <a:rPr lang="uk-UA" i="1" dirty="0" smtClean="0"/>
              <a:t> числа. </a:t>
            </a:r>
            <a:r>
              <a:rPr lang="uk-UA" i="1" dirty="0" err="1" smtClean="0"/>
              <a:t>Протележні</a:t>
            </a:r>
            <a:r>
              <a:rPr lang="uk-UA" i="1" dirty="0" smtClean="0"/>
              <a:t> </a:t>
            </a:r>
            <a:r>
              <a:rPr lang="uk-UA" i="1" dirty="0" err="1" smtClean="0"/>
              <a:t>числа”</a:t>
            </a:r>
            <a:endParaRPr lang="uk-UA" i="1" dirty="0" smtClean="0"/>
          </a:p>
          <a:p>
            <a:r>
              <a:rPr lang="uk-UA" i="1" dirty="0" smtClean="0"/>
              <a:t>Учитель математики</a:t>
            </a:r>
          </a:p>
          <a:p>
            <a:r>
              <a:rPr lang="uk-UA" i="1" dirty="0" err="1" smtClean="0"/>
              <a:t>Хероснского</a:t>
            </a:r>
            <a:r>
              <a:rPr lang="uk-UA" i="1" dirty="0" smtClean="0"/>
              <a:t> НВК №51</a:t>
            </a:r>
          </a:p>
          <a:p>
            <a:r>
              <a:rPr lang="uk-UA" i="1" dirty="0" smtClean="0"/>
              <a:t>Богдан Г. А.</a:t>
            </a:r>
            <a:endParaRPr lang="uk-UA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C 0.00451 0.0706 0.0151 0.16944 0.05451 0.16805 C 0.11128 0.16805 0.11545 -0.16273 0.18316 -0.16389 C 0.2441 -0.16389 0.21163 0.12523 0.27031 0.12407 C 0.3316 0.12407 0.29878 -0.08542 0.36424 -0.08542 C 0.42292 -0.08542 0.39028 0.05602 0.44253 0.05602 C 0.49305 0.05602 0.46684 -0.05209 0.51267 -0.05209 C 0.53889 -0.05209 0.54062 -0.02269 0.54305 3.33333E-6 " pathEditMode="relative" rAng="0" ptsTypes="ffffffff">
                                      <p:cBhvr>
                                        <p:cTn id="12" dur="2000" fill="hold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uk-UA" dirty="0" smtClean="0"/>
              <a:t>Найбільша глибина </a:t>
            </a:r>
            <a:r>
              <a:rPr lang="uk-UA" dirty="0" err="1" smtClean="0"/>
              <a:t>Чоргного</a:t>
            </a:r>
            <a:r>
              <a:rPr lang="uk-UA" dirty="0" smtClean="0"/>
              <a:t> моря 2 211  </a:t>
            </a:r>
            <a:r>
              <a:rPr lang="ru-RU" dirty="0" smtClean="0"/>
              <a:t>м</a:t>
            </a:r>
            <a:endParaRPr lang="uk-UA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8" name="Заголовок 3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04" cy="1428760"/>
          </a:xfrm>
        </p:spPr>
        <p:txBody>
          <a:bodyPr>
            <a:normAutofit fontScale="90000"/>
          </a:bodyPr>
          <a:lstStyle/>
          <a:p>
            <a:pPr algn="l"/>
            <a:r>
              <a:rPr lang="uk-UA" i="1" dirty="0" smtClean="0"/>
              <a:t>Завдання</a:t>
            </a:r>
            <a:r>
              <a:rPr lang="ru-RU" i="1" dirty="0" smtClean="0"/>
              <a:t> №1</a:t>
            </a:r>
            <a:r>
              <a:rPr lang="ru-RU" dirty="0" smtClean="0"/>
              <a:t>  </a:t>
            </a:r>
            <a:r>
              <a:rPr lang="uk-UA" dirty="0" smtClean="0">
                <a:solidFill>
                  <a:srgbClr val="C00000"/>
                </a:solidFill>
              </a:rPr>
              <a:t>Записати данні числами, використовуя математичні знаки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6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571876"/>
            <a:ext cx="1809750" cy="2533651"/>
          </a:xfrm>
          <a:prstGeom prst="rect">
            <a:avLst/>
          </a:prstGeom>
          <a:noFill/>
        </p:spPr>
      </p:pic>
      <p:sp>
        <p:nvSpPr>
          <p:cNvPr id="45059" name="AutoShape 3" descr="Marea Neagr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5061" name="AutoShape 5" descr="Marea Neagr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45062" name="Picture 6" descr="D:\СЬОГОДНІ\ШКОЛА\ПУБЛІКАЦІЇ\MareaNeagr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571744"/>
            <a:ext cx="5357850" cy="3321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buNone/>
            </a:pPr>
            <a:r>
              <a:rPr lang="uk-UA" dirty="0" smtClean="0"/>
              <a:t>Географічний рівень моря</a:t>
            </a:r>
            <a:endParaRPr lang="uk-UA" dirty="0"/>
          </a:p>
        </p:txBody>
      </p:sp>
      <p:pic>
        <p:nvPicPr>
          <p:cNvPr id="7" name="Picture 2" descr="Картинки по запросу уровень мор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780928"/>
            <a:ext cx="4304509" cy="2869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04" cy="1428760"/>
          </a:xfrm>
        </p:spPr>
        <p:txBody>
          <a:bodyPr>
            <a:normAutofit fontScale="90000"/>
          </a:bodyPr>
          <a:lstStyle/>
          <a:p>
            <a:pPr algn="l"/>
            <a:r>
              <a:rPr lang="uk-UA" i="1" dirty="0" smtClean="0"/>
              <a:t>Завдання</a:t>
            </a:r>
            <a:r>
              <a:rPr lang="ru-RU" i="1" dirty="0" smtClean="0"/>
              <a:t> №1</a:t>
            </a:r>
            <a:r>
              <a:rPr lang="ru-RU" dirty="0" smtClean="0"/>
              <a:t>  </a:t>
            </a:r>
            <a:r>
              <a:rPr lang="uk-UA" dirty="0" smtClean="0">
                <a:solidFill>
                  <a:srgbClr val="C00000"/>
                </a:solidFill>
              </a:rPr>
              <a:t>Записати данні числами, використовуя математичні знаки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6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571876"/>
            <a:ext cx="1809750" cy="2533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buNone/>
            </a:pPr>
            <a:r>
              <a:rPr lang="uk-UA" dirty="0" smtClean="0"/>
              <a:t>Найвища температура повітря у місті Вознесенськ - 41,3°С </a:t>
            </a:r>
            <a:endParaRPr lang="uk-UA" dirty="0"/>
          </a:p>
        </p:txBody>
      </p:sp>
      <p:pic>
        <p:nvPicPr>
          <p:cNvPr id="5" name="Picture 2" descr="Картинки по запросу высокая температу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3071810"/>
            <a:ext cx="4524404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8" name="Заголовок 3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04" cy="1428760"/>
          </a:xfrm>
        </p:spPr>
        <p:txBody>
          <a:bodyPr>
            <a:normAutofit fontScale="90000"/>
          </a:bodyPr>
          <a:lstStyle/>
          <a:p>
            <a:pPr algn="l"/>
            <a:r>
              <a:rPr lang="uk-UA" i="1" dirty="0" smtClean="0"/>
              <a:t>Завдання</a:t>
            </a:r>
            <a:r>
              <a:rPr lang="ru-RU" i="1" dirty="0" smtClean="0"/>
              <a:t> №1</a:t>
            </a:r>
            <a:r>
              <a:rPr lang="ru-RU" dirty="0" smtClean="0"/>
              <a:t>  </a:t>
            </a:r>
            <a:r>
              <a:rPr lang="uk-UA" dirty="0" smtClean="0">
                <a:solidFill>
                  <a:srgbClr val="C00000"/>
                </a:solidFill>
              </a:rPr>
              <a:t>Записати данні числами, використовуя математичні знаки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6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571876"/>
            <a:ext cx="1809750" cy="2533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buNone/>
            </a:pPr>
            <a:r>
              <a:rPr lang="uk-UA" dirty="0" smtClean="0"/>
              <a:t>Найнижча температура у місті Луганськ - 41,9°С морозу</a:t>
            </a:r>
            <a:endParaRPr lang="uk-UA" dirty="0"/>
          </a:p>
        </p:txBody>
      </p:sp>
      <p:pic>
        <p:nvPicPr>
          <p:cNvPr id="7" name="Picture 4" descr="Картинки по запросу низкая, холодно температу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3000372"/>
            <a:ext cx="4953000" cy="3000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04" cy="1428760"/>
          </a:xfrm>
        </p:spPr>
        <p:txBody>
          <a:bodyPr>
            <a:normAutofit fontScale="90000"/>
          </a:bodyPr>
          <a:lstStyle/>
          <a:p>
            <a:pPr algn="l"/>
            <a:r>
              <a:rPr lang="uk-UA" i="1" dirty="0" smtClean="0"/>
              <a:t>Завдання</a:t>
            </a:r>
            <a:r>
              <a:rPr lang="ru-RU" i="1" dirty="0" smtClean="0"/>
              <a:t> №1</a:t>
            </a:r>
            <a:r>
              <a:rPr lang="ru-RU" dirty="0" smtClean="0"/>
              <a:t>  </a:t>
            </a:r>
            <a:r>
              <a:rPr lang="uk-UA" dirty="0" smtClean="0">
                <a:solidFill>
                  <a:srgbClr val="C00000"/>
                </a:solidFill>
              </a:rPr>
              <a:t>Записати данні числами, використовуя математичні знаки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6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571876"/>
            <a:ext cx="1809750" cy="2533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buNone/>
            </a:pPr>
            <a:r>
              <a:rPr lang="ru-RU" dirty="0" smtClean="0"/>
              <a:t>Температура таяния льда</a:t>
            </a:r>
            <a:endParaRPr lang="uk-UA" dirty="0"/>
          </a:p>
        </p:txBody>
      </p:sp>
      <p:pic>
        <p:nvPicPr>
          <p:cNvPr id="4" name="Picture 4" descr="Картинки по запросу таянье ль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928934"/>
            <a:ext cx="3542874" cy="2834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9" name="Заголовок 3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04" cy="1428760"/>
          </a:xfrm>
        </p:spPr>
        <p:txBody>
          <a:bodyPr>
            <a:normAutofit fontScale="90000"/>
          </a:bodyPr>
          <a:lstStyle/>
          <a:p>
            <a:pPr algn="l"/>
            <a:r>
              <a:rPr lang="uk-UA" i="1" dirty="0" smtClean="0"/>
              <a:t>Завдання</a:t>
            </a:r>
            <a:r>
              <a:rPr lang="ru-RU" i="1" dirty="0" smtClean="0"/>
              <a:t> №1</a:t>
            </a:r>
            <a:r>
              <a:rPr lang="ru-RU" dirty="0" smtClean="0"/>
              <a:t>  </a:t>
            </a:r>
            <a:r>
              <a:rPr lang="uk-UA" dirty="0" smtClean="0">
                <a:solidFill>
                  <a:srgbClr val="C00000"/>
                </a:solidFill>
              </a:rPr>
              <a:t>Записати данні числами, використовуя математичні знаки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6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571876"/>
            <a:ext cx="1809750" cy="2533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uk-UA" dirty="0" smtClean="0"/>
              <a:t>У якому європейському місці стоїть пам'ятник НУЛЮ? </a:t>
            </a:r>
          </a:p>
          <a:p>
            <a:pPr indent="0">
              <a:buNone/>
            </a:pPr>
            <a:r>
              <a:rPr lang="uk-UA" i="1" dirty="0" smtClean="0"/>
              <a:t>(позначити точки на координатній прямій та відгадати назву міста)</a:t>
            </a:r>
            <a:endParaRPr lang="uk-UA" i="1" dirty="0"/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uk-UA" i="1" dirty="0" smtClean="0"/>
              <a:t>Завдання №2</a:t>
            </a:r>
            <a:r>
              <a:rPr lang="uk-UA" dirty="0" smtClean="0"/>
              <a:t> </a:t>
            </a:r>
            <a:br>
              <a:rPr lang="uk-UA" dirty="0" smtClean="0"/>
            </a:br>
            <a:r>
              <a:rPr lang="uk-UA" dirty="0" smtClean="0">
                <a:solidFill>
                  <a:srgbClr val="C00000"/>
                </a:solidFill>
              </a:rPr>
              <a:t>Відповісти на запитання: 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2714612" y="3929066"/>
            <a:ext cx="614366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П(3), А(-2), Ш(7), Б(-8),  Т(9), Д(-4), У(-6), Е(5)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9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571876"/>
            <a:ext cx="1809750" cy="2533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uk-UA" i="1" dirty="0" smtClean="0">
                <a:solidFill>
                  <a:srgbClr val="FF0000"/>
                </a:solidFill>
              </a:rPr>
              <a:t>Відповідь: </a:t>
            </a:r>
            <a:r>
              <a:rPr lang="ru-RU" b="1" dirty="0" smtClean="0">
                <a:solidFill>
                  <a:srgbClr val="0033CC"/>
                </a:solidFill>
              </a:rPr>
              <a:t>БУДАПЕШТ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57818" y="1071546"/>
            <a:ext cx="3114668" cy="2000264"/>
          </a:xfrm>
        </p:spPr>
        <p:txBody>
          <a:bodyPr>
            <a:normAutofit fontScale="92500"/>
          </a:bodyPr>
          <a:lstStyle/>
          <a:p>
            <a:pPr indent="0">
              <a:buNone/>
            </a:pPr>
            <a:r>
              <a:rPr lang="ru-RU" dirty="0" smtClean="0"/>
              <a:t>Столица Венгрии и самый крупный город страны</a:t>
            </a:r>
            <a:endParaRPr lang="uk-UA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500694" y="3357562"/>
            <a:ext cx="3643306" cy="2500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 этого знака измеряются все расстояния в стране</a:t>
            </a: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0" name="AutoShape 2" descr="Картинки по запросу памятник Нулю в Будапешт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51" name="Picture 3" descr="C:\Documents and Settings\Polzovatel\Рабочий стол\урок_Модуль числа\картинки_МОДУЛЬ\90401459_large_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3" y="1000108"/>
            <a:ext cx="3857652" cy="5143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i="1" dirty="0" smtClean="0"/>
              <a:t>Завдання</a:t>
            </a:r>
            <a:r>
              <a:rPr lang="ru-RU" i="1" dirty="0" smtClean="0"/>
              <a:t> №3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«</a:t>
            </a:r>
            <a:r>
              <a:rPr lang="uk-UA" dirty="0" smtClean="0">
                <a:solidFill>
                  <a:srgbClr val="C00000"/>
                </a:solidFill>
              </a:rPr>
              <a:t>У гості до </a:t>
            </a:r>
            <a:r>
              <a:rPr lang="uk-UA" dirty="0" err="1" smtClean="0">
                <a:solidFill>
                  <a:srgbClr val="C00000"/>
                </a:solidFill>
              </a:rPr>
              <a:t>Баби-Ягі</a:t>
            </a:r>
            <a:r>
              <a:rPr lang="uk-UA" dirty="0" smtClean="0">
                <a:solidFill>
                  <a:srgbClr val="C00000"/>
                </a:solidFill>
              </a:rPr>
              <a:t>»</a:t>
            </a:r>
            <a:endParaRPr lang="uk-UA" dirty="0">
              <a:solidFill>
                <a:srgbClr val="C00000"/>
              </a:solidFill>
            </a:endParaRPr>
          </a:p>
        </p:txBody>
      </p:sp>
      <p:grpSp>
        <p:nvGrpSpPr>
          <p:cNvPr id="80" name="Группа 79"/>
          <p:cNvGrpSpPr/>
          <p:nvPr/>
        </p:nvGrpSpPr>
        <p:grpSpPr>
          <a:xfrm>
            <a:off x="2071670" y="714356"/>
            <a:ext cx="5286412" cy="5214974"/>
            <a:chOff x="2786018" y="1357298"/>
            <a:chExt cx="3429024" cy="3643338"/>
          </a:xfrm>
        </p:grpSpPr>
        <p:pic>
          <p:nvPicPr>
            <p:cNvPr id="1026" name="Picture 2" descr="Картинки по запросу рисунок Дуб"/>
            <p:cNvPicPr>
              <a:picLocks noChangeAspect="1" noChangeArrowheads="1"/>
            </p:cNvPicPr>
            <p:nvPr/>
          </p:nvPicPr>
          <p:blipFill>
            <a:blip r:embed="rId2" cstate="print"/>
            <a:srcRect l="10769" r="15385" b="3774"/>
            <a:stretch>
              <a:fillRect/>
            </a:stretch>
          </p:blipFill>
          <p:spPr bwMode="auto">
            <a:xfrm>
              <a:off x="2786018" y="1357298"/>
              <a:ext cx="3429024" cy="3643338"/>
            </a:xfrm>
            <a:prstGeom prst="rect">
              <a:avLst/>
            </a:prstGeom>
            <a:noFill/>
          </p:spPr>
        </p:pic>
        <p:sp>
          <p:nvSpPr>
            <p:cNvPr id="78" name="Вертикальный свиток 77"/>
            <p:cNvSpPr/>
            <p:nvPr/>
          </p:nvSpPr>
          <p:spPr>
            <a:xfrm>
              <a:off x="4286216" y="3857628"/>
              <a:ext cx="785818" cy="714380"/>
            </a:xfrm>
            <a:prstGeom prst="verticalScroll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500174"/>
            <a:ext cx="3810000" cy="3562351"/>
          </a:xfrm>
          <a:prstGeom prst="rect">
            <a:avLst/>
          </a:prstGeom>
          <a:noFill/>
        </p:spPr>
      </p:pic>
      <p:pic>
        <p:nvPicPr>
          <p:cNvPr id="1030" name="Picture 6" descr="Картинки по запросу рисунок Леши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9835" y="3357562"/>
            <a:ext cx="2867996" cy="3781412"/>
          </a:xfrm>
          <a:prstGeom prst="rect">
            <a:avLst/>
          </a:prstGeom>
          <a:noFill/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4"/>
          <p:cNvGrpSpPr>
            <a:grpSpLocks/>
          </p:cNvGrpSpPr>
          <p:nvPr/>
        </p:nvGrpSpPr>
        <p:grpSpPr bwMode="auto">
          <a:xfrm>
            <a:off x="500034" y="3786190"/>
            <a:ext cx="8380416" cy="142876"/>
            <a:chOff x="569" y="2265"/>
            <a:chExt cx="5009" cy="56"/>
          </a:xfrm>
        </p:grpSpPr>
        <p:grpSp>
          <p:nvGrpSpPr>
            <p:cNvPr id="3" name="Group 168"/>
            <p:cNvGrpSpPr>
              <a:grpSpLocks/>
            </p:cNvGrpSpPr>
            <p:nvPr/>
          </p:nvGrpSpPr>
          <p:grpSpPr bwMode="auto">
            <a:xfrm>
              <a:off x="569" y="2265"/>
              <a:ext cx="218" cy="56"/>
              <a:chOff x="1744" y="3129"/>
              <a:chExt cx="348" cy="56"/>
            </a:xfrm>
          </p:grpSpPr>
          <p:sp>
            <p:nvSpPr>
              <p:cNvPr id="73" name="Line 16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4" name="Oval 17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5" name="Group 171"/>
            <p:cNvGrpSpPr>
              <a:grpSpLocks/>
            </p:cNvGrpSpPr>
            <p:nvPr/>
          </p:nvGrpSpPr>
          <p:grpSpPr bwMode="auto">
            <a:xfrm>
              <a:off x="794" y="2265"/>
              <a:ext cx="218" cy="56"/>
              <a:chOff x="1744" y="3129"/>
              <a:chExt cx="348" cy="56"/>
            </a:xfrm>
          </p:grpSpPr>
          <p:sp>
            <p:nvSpPr>
              <p:cNvPr id="71" name="Line 17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2" name="Oval 17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6" name="Group 174"/>
            <p:cNvGrpSpPr>
              <a:grpSpLocks/>
            </p:cNvGrpSpPr>
            <p:nvPr/>
          </p:nvGrpSpPr>
          <p:grpSpPr bwMode="auto">
            <a:xfrm>
              <a:off x="996" y="2265"/>
              <a:ext cx="218" cy="56"/>
              <a:chOff x="1744" y="3129"/>
              <a:chExt cx="348" cy="56"/>
            </a:xfrm>
          </p:grpSpPr>
          <p:sp>
            <p:nvSpPr>
              <p:cNvPr id="69" name="Line 17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0" name="Oval 17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7" name="Group 177"/>
            <p:cNvGrpSpPr>
              <a:grpSpLocks/>
            </p:cNvGrpSpPr>
            <p:nvPr/>
          </p:nvGrpSpPr>
          <p:grpSpPr bwMode="auto">
            <a:xfrm>
              <a:off x="1215" y="2265"/>
              <a:ext cx="218" cy="56"/>
              <a:chOff x="1744" y="3129"/>
              <a:chExt cx="348" cy="56"/>
            </a:xfrm>
          </p:grpSpPr>
          <p:sp>
            <p:nvSpPr>
              <p:cNvPr id="67" name="Line 17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8" name="Oval 17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8" name="Group 180"/>
            <p:cNvGrpSpPr>
              <a:grpSpLocks/>
            </p:cNvGrpSpPr>
            <p:nvPr/>
          </p:nvGrpSpPr>
          <p:grpSpPr bwMode="auto">
            <a:xfrm>
              <a:off x="1434" y="2265"/>
              <a:ext cx="219" cy="56"/>
              <a:chOff x="1744" y="3129"/>
              <a:chExt cx="348" cy="56"/>
            </a:xfrm>
          </p:grpSpPr>
          <p:sp>
            <p:nvSpPr>
              <p:cNvPr id="65" name="Line 181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6" name="Oval 18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9" name="Group 183"/>
            <p:cNvGrpSpPr>
              <a:grpSpLocks/>
            </p:cNvGrpSpPr>
            <p:nvPr/>
          </p:nvGrpSpPr>
          <p:grpSpPr bwMode="auto">
            <a:xfrm>
              <a:off x="1660" y="2265"/>
              <a:ext cx="218" cy="56"/>
              <a:chOff x="1744" y="3129"/>
              <a:chExt cx="348" cy="56"/>
            </a:xfrm>
          </p:grpSpPr>
          <p:sp>
            <p:nvSpPr>
              <p:cNvPr id="63" name="Line 18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4" name="Oval 18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0" name="Group 186"/>
            <p:cNvGrpSpPr>
              <a:grpSpLocks/>
            </p:cNvGrpSpPr>
            <p:nvPr/>
          </p:nvGrpSpPr>
          <p:grpSpPr bwMode="auto">
            <a:xfrm>
              <a:off x="1881" y="2265"/>
              <a:ext cx="218" cy="56"/>
              <a:chOff x="1744" y="3129"/>
              <a:chExt cx="348" cy="56"/>
            </a:xfrm>
          </p:grpSpPr>
          <p:sp>
            <p:nvSpPr>
              <p:cNvPr id="61" name="Line 187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2" name="Oval 18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1" name="Group 189"/>
            <p:cNvGrpSpPr>
              <a:grpSpLocks/>
            </p:cNvGrpSpPr>
            <p:nvPr/>
          </p:nvGrpSpPr>
          <p:grpSpPr bwMode="auto">
            <a:xfrm>
              <a:off x="2105" y="2265"/>
              <a:ext cx="218" cy="56"/>
              <a:chOff x="1744" y="3129"/>
              <a:chExt cx="348" cy="56"/>
            </a:xfrm>
          </p:grpSpPr>
          <p:sp>
            <p:nvSpPr>
              <p:cNvPr id="59" name="Line 19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0" name="Oval 19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2" name="Group 192"/>
            <p:cNvGrpSpPr>
              <a:grpSpLocks/>
            </p:cNvGrpSpPr>
            <p:nvPr/>
          </p:nvGrpSpPr>
          <p:grpSpPr bwMode="auto">
            <a:xfrm>
              <a:off x="2306" y="2265"/>
              <a:ext cx="218" cy="56"/>
              <a:chOff x="1744" y="3129"/>
              <a:chExt cx="348" cy="56"/>
            </a:xfrm>
          </p:grpSpPr>
          <p:sp>
            <p:nvSpPr>
              <p:cNvPr id="57" name="Line 19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8" name="Oval 19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3" name="Group 195"/>
            <p:cNvGrpSpPr>
              <a:grpSpLocks/>
            </p:cNvGrpSpPr>
            <p:nvPr/>
          </p:nvGrpSpPr>
          <p:grpSpPr bwMode="auto">
            <a:xfrm>
              <a:off x="2526" y="2265"/>
              <a:ext cx="218" cy="56"/>
              <a:chOff x="1744" y="3129"/>
              <a:chExt cx="348" cy="56"/>
            </a:xfrm>
          </p:grpSpPr>
          <p:sp>
            <p:nvSpPr>
              <p:cNvPr id="55" name="Line 19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6" name="Oval 19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4" name="Group 198"/>
            <p:cNvGrpSpPr>
              <a:grpSpLocks/>
            </p:cNvGrpSpPr>
            <p:nvPr/>
          </p:nvGrpSpPr>
          <p:grpSpPr bwMode="auto">
            <a:xfrm>
              <a:off x="2751" y="2265"/>
              <a:ext cx="218" cy="56"/>
              <a:chOff x="1744" y="3129"/>
              <a:chExt cx="348" cy="56"/>
            </a:xfrm>
          </p:grpSpPr>
          <p:sp>
            <p:nvSpPr>
              <p:cNvPr id="53" name="Line 19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4" name="Oval 20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5" name="Group 201"/>
            <p:cNvGrpSpPr>
              <a:grpSpLocks/>
            </p:cNvGrpSpPr>
            <p:nvPr/>
          </p:nvGrpSpPr>
          <p:grpSpPr bwMode="auto">
            <a:xfrm>
              <a:off x="2959" y="2265"/>
              <a:ext cx="218" cy="56"/>
              <a:chOff x="1744" y="3129"/>
              <a:chExt cx="348" cy="56"/>
            </a:xfrm>
          </p:grpSpPr>
          <p:sp>
            <p:nvSpPr>
              <p:cNvPr id="51" name="Line 20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2" name="Oval 20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6" name="Group 204"/>
            <p:cNvGrpSpPr>
              <a:grpSpLocks/>
            </p:cNvGrpSpPr>
            <p:nvPr/>
          </p:nvGrpSpPr>
          <p:grpSpPr bwMode="auto">
            <a:xfrm>
              <a:off x="3178" y="2265"/>
              <a:ext cx="218" cy="56"/>
              <a:chOff x="1744" y="3129"/>
              <a:chExt cx="348" cy="56"/>
            </a:xfrm>
          </p:grpSpPr>
          <p:sp>
            <p:nvSpPr>
              <p:cNvPr id="49" name="Line 20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0" name="Oval 20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7" name="Group 207"/>
            <p:cNvGrpSpPr>
              <a:grpSpLocks/>
            </p:cNvGrpSpPr>
            <p:nvPr/>
          </p:nvGrpSpPr>
          <p:grpSpPr bwMode="auto">
            <a:xfrm>
              <a:off x="3403" y="2265"/>
              <a:ext cx="218" cy="56"/>
              <a:chOff x="1744" y="3129"/>
              <a:chExt cx="348" cy="56"/>
            </a:xfrm>
          </p:grpSpPr>
          <p:sp>
            <p:nvSpPr>
              <p:cNvPr id="47" name="Line 20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8" name="Oval 20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8" name="Group 210"/>
            <p:cNvGrpSpPr>
              <a:grpSpLocks/>
            </p:cNvGrpSpPr>
            <p:nvPr/>
          </p:nvGrpSpPr>
          <p:grpSpPr bwMode="auto">
            <a:xfrm>
              <a:off x="3605" y="2265"/>
              <a:ext cx="218" cy="56"/>
              <a:chOff x="1744" y="3129"/>
              <a:chExt cx="348" cy="56"/>
            </a:xfrm>
          </p:grpSpPr>
          <p:sp>
            <p:nvSpPr>
              <p:cNvPr id="45" name="Line 211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6" name="Oval 21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9" name="Group 213"/>
            <p:cNvGrpSpPr>
              <a:grpSpLocks/>
            </p:cNvGrpSpPr>
            <p:nvPr/>
          </p:nvGrpSpPr>
          <p:grpSpPr bwMode="auto">
            <a:xfrm>
              <a:off x="3824" y="2265"/>
              <a:ext cx="218" cy="56"/>
              <a:chOff x="1744" y="3129"/>
              <a:chExt cx="348" cy="56"/>
            </a:xfrm>
          </p:grpSpPr>
          <p:sp>
            <p:nvSpPr>
              <p:cNvPr id="43" name="Line 21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4" name="Oval 21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0" name="Group 216"/>
            <p:cNvGrpSpPr>
              <a:grpSpLocks/>
            </p:cNvGrpSpPr>
            <p:nvPr/>
          </p:nvGrpSpPr>
          <p:grpSpPr bwMode="auto">
            <a:xfrm>
              <a:off x="4043" y="2265"/>
              <a:ext cx="219" cy="56"/>
              <a:chOff x="1744" y="3129"/>
              <a:chExt cx="348" cy="56"/>
            </a:xfrm>
          </p:grpSpPr>
          <p:sp>
            <p:nvSpPr>
              <p:cNvPr id="41" name="Line 217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2" name="Oval 21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1" name="Group 219"/>
            <p:cNvGrpSpPr>
              <a:grpSpLocks/>
            </p:cNvGrpSpPr>
            <p:nvPr/>
          </p:nvGrpSpPr>
          <p:grpSpPr bwMode="auto">
            <a:xfrm>
              <a:off x="4269" y="2265"/>
              <a:ext cx="218" cy="56"/>
              <a:chOff x="1744" y="3129"/>
              <a:chExt cx="348" cy="56"/>
            </a:xfrm>
          </p:grpSpPr>
          <p:sp>
            <p:nvSpPr>
              <p:cNvPr id="39" name="Line 22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0" name="Oval 22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2" name="Group 222"/>
            <p:cNvGrpSpPr>
              <a:grpSpLocks/>
            </p:cNvGrpSpPr>
            <p:nvPr/>
          </p:nvGrpSpPr>
          <p:grpSpPr bwMode="auto">
            <a:xfrm>
              <a:off x="4490" y="2265"/>
              <a:ext cx="218" cy="56"/>
              <a:chOff x="1744" y="3129"/>
              <a:chExt cx="348" cy="56"/>
            </a:xfrm>
          </p:grpSpPr>
          <p:sp>
            <p:nvSpPr>
              <p:cNvPr id="37" name="Line 22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8" name="Oval 22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3" name="Group 225"/>
            <p:cNvGrpSpPr>
              <a:grpSpLocks/>
            </p:cNvGrpSpPr>
            <p:nvPr/>
          </p:nvGrpSpPr>
          <p:grpSpPr bwMode="auto">
            <a:xfrm>
              <a:off x="4714" y="2265"/>
              <a:ext cx="218" cy="56"/>
              <a:chOff x="1744" y="3129"/>
              <a:chExt cx="348" cy="56"/>
            </a:xfrm>
          </p:grpSpPr>
          <p:sp>
            <p:nvSpPr>
              <p:cNvPr id="35" name="Line 22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6" name="Oval 22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4" name="Group 228"/>
            <p:cNvGrpSpPr>
              <a:grpSpLocks/>
            </p:cNvGrpSpPr>
            <p:nvPr/>
          </p:nvGrpSpPr>
          <p:grpSpPr bwMode="auto">
            <a:xfrm>
              <a:off x="4915" y="2265"/>
              <a:ext cx="218" cy="56"/>
              <a:chOff x="1744" y="3129"/>
              <a:chExt cx="348" cy="56"/>
            </a:xfrm>
          </p:grpSpPr>
          <p:sp>
            <p:nvSpPr>
              <p:cNvPr id="33" name="Line 22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4" name="Oval 23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5" name="Group 231"/>
            <p:cNvGrpSpPr>
              <a:grpSpLocks/>
            </p:cNvGrpSpPr>
            <p:nvPr/>
          </p:nvGrpSpPr>
          <p:grpSpPr bwMode="auto">
            <a:xfrm>
              <a:off x="5135" y="2265"/>
              <a:ext cx="218" cy="56"/>
              <a:chOff x="1744" y="3129"/>
              <a:chExt cx="348" cy="56"/>
            </a:xfrm>
          </p:grpSpPr>
          <p:sp>
            <p:nvSpPr>
              <p:cNvPr id="31" name="Line 23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2" name="Oval 23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6" name="Group 234"/>
            <p:cNvGrpSpPr>
              <a:grpSpLocks/>
            </p:cNvGrpSpPr>
            <p:nvPr/>
          </p:nvGrpSpPr>
          <p:grpSpPr bwMode="auto">
            <a:xfrm>
              <a:off x="5360" y="2265"/>
              <a:ext cx="218" cy="56"/>
              <a:chOff x="1744" y="3129"/>
              <a:chExt cx="348" cy="56"/>
            </a:xfrm>
          </p:grpSpPr>
          <p:sp>
            <p:nvSpPr>
              <p:cNvPr id="29" name="Line 23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0" name="Oval 23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</p:grpSp>
      <p:pic>
        <p:nvPicPr>
          <p:cNvPr id="1026" name="Picture 2" descr="Картинки по запросу рисунок Дуб"/>
          <p:cNvPicPr>
            <a:picLocks noChangeAspect="1" noChangeArrowheads="1"/>
          </p:cNvPicPr>
          <p:nvPr/>
        </p:nvPicPr>
        <p:blipFill>
          <a:blip r:embed="rId2" cstate="print"/>
          <a:srcRect l="7414" r="14740"/>
          <a:stretch>
            <a:fillRect/>
          </a:stretch>
        </p:blipFill>
        <p:spPr bwMode="auto">
          <a:xfrm>
            <a:off x="3500430" y="1428736"/>
            <a:ext cx="1928826" cy="2538406"/>
          </a:xfrm>
          <a:prstGeom prst="rect">
            <a:avLst/>
          </a:prstGeom>
          <a:noFill/>
        </p:spPr>
      </p:pic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2143116"/>
            <a:ext cx="1120786" cy="170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 descr="Картинки по запросу соловей-разбойник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2676"/>
          <a:stretch>
            <a:fillRect/>
          </a:stretch>
        </p:blipFill>
        <p:spPr bwMode="auto">
          <a:xfrm>
            <a:off x="428596" y="2285992"/>
            <a:ext cx="1071570" cy="1476372"/>
          </a:xfrm>
          <a:prstGeom prst="rect">
            <a:avLst/>
          </a:prstGeom>
          <a:noFill/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2571744"/>
            <a:ext cx="1006530" cy="1309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42" name="AutoShape 10" descr="Картинки по запросу рисунок курочка-ряб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444" name="AutoShape 12" descr="Картинки по запросу рисунок курочка-ряб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8446" name="Picture 14" descr="C:\Documents and Settings\Polzovatel\Рабочий стол\урок_Модуль числа\картинки_МОДУЛЬ\2184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2571744"/>
            <a:ext cx="839387" cy="1190620"/>
          </a:xfrm>
          <a:prstGeom prst="rect">
            <a:avLst/>
          </a:prstGeom>
          <a:noFill/>
        </p:spPr>
      </p:pic>
      <p:sp>
        <p:nvSpPr>
          <p:cNvPr id="84" name="Овал 83"/>
          <p:cNvSpPr/>
          <p:nvPr/>
        </p:nvSpPr>
        <p:spPr>
          <a:xfrm>
            <a:off x="857224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5" name="Овал 84"/>
          <p:cNvSpPr/>
          <p:nvPr/>
        </p:nvSpPr>
        <p:spPr>
          <a:xfrm>
            <a:off x="3071802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6" name="Овал 85"/>
          <p:cNvSpPr/>
          <p:nvPr/>
        </p:nvSpPr>
        <p:spPr>
          <a:xfrm>
            <a:off x="5929322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7" name="Овал 86"/>
          <p:cNvSpPr/>
          <p:nvPr/>
        </p:nvSpPr>
        <p:spPr>
          <a:xfrm>
            <a:off x="7429520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8" name="Овал 87"/>
          <p:cNvSpPr/>
          <p:nvPr/>
        </p:nvSpPr>
        <p:spPr>
          <a:xfrm>
            <a:off x="4500562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9" name="TextBox 88"/>
          <p:cNvSpPr txBox="1"/>
          <p:nvPr/>
        </p:nvSpPr>
        <p:spPr>
          <a:xfrm>
            <a:off x="4286248" y="385762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0</a:t>
            </a:r>
            <a:endParaRPr lang="uk-UA" sz="3200" b="1" dirty="0">
              <a:solidFill>
                <a:srgbClr val="00B050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786446" y="392906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4</a:t>
            </a:r>
            <a:endParaRPr lang="uk-UA" sz="3200" b="1" dirty="0">
              <a:solidFill>
                <a:srgbClr val="C00000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286644" y="392906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8</a:t>
            </a:r>
            <a:endParaRPr lang="uk-UA" sz="3200" b="1" dirty="0">
              <a:solidFill>
                <a:srgbClr val="C00000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786050" y="3929066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-4</a:t>
            </a:r>
            <a:endParaRPr lang="uk-UA" sz="3200" b="1" dirty="0">
              <a:solidFill>
                <a:srgbClr val="0070C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71472" y="3929066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-10</a:t>
            </a:r>
            <a:endParaRPr lang="uk-UA" sz="3200" b="1" dirty="0">
              <a:solidFill>
                <a:srgbClr val="0070C0"/>
              </a:solidFill>
            </a:endParaRPr>
          </a:p>
        </p:txBody>
      </p:sp>
      <p:sp>
        <p:nvSpPr>
          <p:cNvPr id="97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i="1" dirty="0" smtClean="0"/>
              <a:t>Завдання</a:t>
            </a:r>
            <a:r>
              <a:rPr lang="ru-RU" i="1" dirty="0" smtClean="0"/>
              <a:t> №3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«</a:t>
            </a:r>
            <a:r>
              <a:rPr lang="uk-UA" dirty="0" smtClean="0">
                <a:solidFill>
                  <a:srgbClr val="C00000"/>
                </a:solidFill>
              </a:rPr>
              <a:t>У гості до </a:t>
            </a:r>
            <a:r>
              <a:rPr lang="uk-UA" dirty="0" err="1" smtClean="0">
                <a:solidFill>
                  <a:srgbClr val="C00000"/>
                </a:solidFill>
              </a:rPr>
              <a:t>Баби-Ягі</a:t>
            </a:r>
            <a:r>
              <a:rPr lang="uk-UA" dirty="0" smtClean="0">
                <a:solidFill>
                  <a:srgbClr val="C00000"/>
                </a:solidFill>
              </a:rPr>
              <a:t>»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98" name="Содержимое 97"/>
          <p:cNvSpPr>
            <a:spLocks noGrp="1"/>
          </p:cNvSpPr>
          <p:nvPr>
            <p:ph idx="1"/>
          </p:nvPr>
        </p:nvSpPr>
        <p:spPr>
          <a:xfrm>
            <a:off x="1857356" y="5000636"/>
            <a:ext cx="6357982" cy="10584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/>
              <a:t>Який об'єкт можна вважати точкою початку відліку?</a:t>
            </a:r>
            <a:endParaRPr lang="uk-UA" dirty="0"/>
          </a:p>
        </p:txBody>
      </p:sp>
      <p:sp>
        <p:nvSpPr>
          <p:cNvPr id="96" name="Нижний колонтитул 9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2" grpId="0"/>
      <p:bldP spid="94" grpId="0"/>
      <p:bldP spid="9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143108" y="1500174"/>
            <a:ext cx="4686304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sz="3800" dirty="0" smtClean="0">
                <a:solidFill>
                  <a:srgbClr val="00B050"/>
                </a:solidFill>
              </a:rPr>
              <a:t>Координати об'єктів </a:t>
            </a:r>
          </a:p>
          <a:p>
            <a:pPr algn="ctr">
              <a:buNone/>
            </a:pPr>
            <a:r>
              <a:rPr lang="en-US" sz="5700" dirty="0" smtClean="0">
                <a:solidFill>
                  <a:srgbClr val="0033CC"/>
                </a:solidFill>
                <a:latin typeface="Mistral" pitchFamily="66" charset="0"/>
              </a:rPr>
              <a:t>D (0)</a:t>
            </a:r>
          </a:p>
          <a:p>
            <a:pPr algn="ctr">
              <a:buNone/>
            </a:pPr>
            <a:r>
              <a:rPr lang="en-US" sz="5700" dirty="0" smtClean="0">
                <a:solidFill>
                  <a:srgbClr val="0033CC"/>
                </a:solidFill>
                <a:latin typeface="Mistral" pitchFamily="66" charset="0"/>
              </a:rPr>
              <a:t>R (4)</a:t>
            </a:r>
          </a:p>
          <a:p>
            <a:pPr algn="ctr">
              <a:buNone/>
            </a:pPr>
            <a:r>
              <a:rPr lang="en-US" sz="5700" dirty="0" smtClean="0">
                <a:solidFill>
                  <a:srgbClr val="0033CC"/>
                </a:solidFill>
                <a:latin typeface="Mistral" pitchFamily="66" charset="0"/>
              </a:rPr>
              <a:t>I (8)</a:t>
            </a:r>
          </a:p>
          <a:p>
            <a:pPr algn="ctr">
              <a:buNone/>
            </a:pPr>
            <a:r>
              <a:rPr lang="en-US" sz="5700" dirty="0" smtClean="0">
                <a:solidFill>
                  <a:srgbClr val="0033CC"/>
                </a:solidFill>
                <a:latin typeface="Mistral" pitchFamily="66" charset="0"/>
              </a:rPr>
              <a:t>K (-4)</a:t>
            </a:r>
          </a:p>
          <a:p>
            <a:pPr algn="ctr">
              <a:buNone/>
            </a:pPr>
            <a:r>
              <a:rPr lang="en-US" sz="5700" dirty="0" smtClean="0">
                <a:solidFill>
                  <a:srgbClr val="0033CC"/>
                </a:solidFill>
                <a:latin typeface="Mistral" pitchFamily="66" charset="0"/>
              </a:rPr>
              <a:t>S (-10)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uk-UA" dirty="0"/>
          </a:p>
        </p:txBody>
      </p:sp>
      <p:sp>
        <p:nvSpPr>
          <p:cNvPr id="11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i="1" dirty="0" smtClean="0"/>
              <a:t>Завдання</a:t>
            </a:r>
            <a:r>
              <a:rPr lang="ru-RU" i="1" dirty="0" smtClean="0"/>
              <a:t> №3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«</a:t>
            </a:r>
            <a:r>
              <a:rPr lang="uk-UA" dirty="0" smtClean="0">
                <a:solidFill>
                  <a:srgbClr val="C00000"/>
                </a:solidFill>
              </a:rPr>
              <a:t>У гості до </a:t>
            </a:r>
            <a:r>
              <a:rPr lang="uk-UA" dirty="0" err="1" smtClean="0">
                <a:solidFill>
                  <a:srgbClr val="C00000"/>
                </a:solidFill>
              </a:rPr>
              <a:t>Баби-Ягі</a:t>
            </a:r>
            <a:r>
              <a:rPr lang="uk-UA" dirty="0" smtClean="0">
                <a:solidFill>
                  <a:srgbClr val="C00000"/>
                </a:solidFill>
              </a:rPr>
              <a:t>»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33CC"/>
                </a:solidFill>
              </a:rPr>
              <a:t>Повторення  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88840"/>
            <a:ext cx="8229600" cy="964704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uk-UA" dirty="0" smtClean="0"/>
              <a:t> Яку пряму називають координатною?</a:t>
            </a:r>
          </a:p>
        </p:txBody>
      </p:sp>
      <p:grpSp>
        <p:nvGrpSpPr>
          <p:cNvPr id="4" name="Group 164"/>
          <p:cNvGrpSpPr>
            <a:grpSpLocks/>
          </p:cNvGrpSpPr>
          <p:nvPr/>
        </p:nvGrpSpPr>
        <p:grpSpPr bwMode="auto">
          <a:xfrm>
            <a:off x="500034" y="3786190"/>
            <a:ext cx="8380416" cy="142876"/>
            <a:chOff x="569" y="2265"/>
            <a:chExt cx="5009" cy="56"/>
          </a:xfrm>
        </p:grpSpPr>
        <p:grpSp>
          <p:nvGrpSpPr>
            <p:cNvPr id="5" name="Group 168"/>
            <p:cNvGrpSpPr>
              <a:grpSpLocks/>
            </p:cNvGrpSpPr>
            <p:nvPr/>
          </p:nvGrpSpPr>
          <p:grpSpPr bwMode="auto">
            <a:xfrm>
              <a:off x="569" y="2265"/>
              <a:ext cx="218" cy="56"/>
              <a:chOff x="1744" y="3129"/>
              <a:chExt cx="348" cy="56"/>
            </a:xfrm>
          </p:grpSpPr>
          <p:sp>
            <p:nvSpPr>
              <p:cNvPr id="72" name="Line 16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3" name="Oval 17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6" name="Group 171"/>
            <p:cNvGrpSpPr>
              <a:grpSpLocks/>
            </p:cNvGrpSpPr>
            <p:nvPr/>
          </p:nvGrpSpPr>
          <p:grpSpPr bwMode="auto">
            <a:xfrm>
              <a:off x="794" y="2265"/>
              <a:ext cx="218" cy="56"/>
              <a:chOff x="1744" y="3129"/>
              <a:chExt cx="348" cy="56"/>
            </a:xfrm>
          </p:grpSpPr>
          <p:sp>
            <p:nvSpPr>
              <p:cNvPr id="70" name="Line 17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1" name="Oval 17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7" name="Group 174"/>
            <p:cNvGrpSpPr>
              <a:grpSpLocks/>
            </p:cNvGrpSpPr>
            <p:nvPr/>
          </p:nvGrpSpPr>
          <p:grpSpPr bwMode="auto">
            <a:xfrm>
              <a:off x="996" y="2265"/>
              <a:ext cx="218" cy="56"/>
              <a:chOff x="1744" y="3129"/>
              <a:chExt cx="348" cy="56"/>
            </a:xfrm>
          </p:grpSpPr>
          <p:sp>
            <p:nvSpPr>
              <p:cNvPr id="68" name="Line 17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9" name="Oval 17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8" name="Group 177"/>
            <p:cNvGrpSpPr>
              <a:grpSpLocks/>
            </p:cNvGrpSpPr>
            <p:nvPr/>
          </p:nvGrpSpPr>
          <p:grpSpPr bwMode="auto">
            <a:xfrm>
              <a:off x="1215" y="2265"/>
              <a:ext cx="218" cy="56"/>
              <a:chOff x="1744" y="3129"/>
              <a:chExt cx="348" cy="56"/>
            </a:xfrm>
          </p:grpSpPr>
          <p:sp>
            <p:nvSpPr>
              <p:cNvPr id="66" name="Line 17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7" name="Oval 17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9" name="Group 180"/>
            <p:cNvGrpSpPr>
              <a:grpSpLocks/>
            </p:cNvGrpSpPr>
            <p:nvPr/>
          </p:nvGrpSpPr>
          <p:grpSpPr bwMode="auto">
            <a:xfrm>
              <a:off x="1434" y="2265"/>
              <a:ext cx="219" cy="56"/>
              <a:chOff x="1744" y="3129"/>
              <a:chExt cx="348" cy="56"/>
            </a:xfrm>
          </p:grpSpPr>
          <p:sp>
            <p:nvSpPr>
              <p:cNvPr id="64" name="Line 181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5" name="Oval 18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0" name="Group 183"/>
            <p:cNvGrpSpPr>
              <a:grpSpLocks/>
            </p:cNvGrpSpPr>
            <p:nvPr/>
          </p:nvGrpSpPr>
          <p:grpSpPr bwMode="auto">
            <a:xfrm>
              <a:off x="1660" y="2265"/>
              <a:ext cx="218" cy="56"/>
              <a:chOff x="1744" y="3129"/>
              <a:chExt cx="348" cy="56"/>
            </a:xfrm>
          </p:grpSpPr>
          <p:sp>
            <p:nvSpPr>
              <p:cNvPr id="62" name="Line 18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3" name="Oval 18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1" name="Group 186"/>
            <p:cNvGrpSpPr>
              <a:grpSpLocks/>
            </p:cNvGrpSpPr>
            <p:nvPr/>
          </p:nvGrpSpPr>
          <p:grpSpPr bwMode="auto">
            <a:xfrm>
              <a:off x="1881" y="2265"/>
              <a:ext cx="218" cy="56"/>
              <a:chOff x="1744" y="3129"/>
              <a:chExt cx="348" cy="56"/>
            </a:xfrm>
          </p:grpSpPr>
          <p:sp>
            <p:nvSpPr>
              <p:cNvPr id="60" name="Line 187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1" name="Oval 18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2" name="Group 189"/>
            <p:cNvGrpSpPr>
              <a:grpSpLocks/>
            </p:cNvGrpSpPr>
            <p:nvPr/>
          </p:nvGrpSpPr>
          <p:grpSpPr bwMode="auto">
            <a:xfrm>
              <a:off x="2105" y="2265"/>
              <a:ext cx="218" cy="56"/>
              <a:chOff x="1744" y="3129"/>
              <a:chExt cx="348" cy="56"/>
            </a:xfrm>
          </p:grpSpPr>
          <p:sp>
            <p:nvSpPr>
              <p:cNvPr id="58" name="Line 19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9" name="Oval 19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3" name="Group 192"/>
            <p:cNvGrpSpPr>
              <a:grpSpLocks/>
            </p:cNvGrpSpPr>
            <p:nvPr/>
          </p:nvGrpSpPr>
          <p:grpSpPr bwMode="auto">
            <a:xfrm>
              <a:off x="2306" y="2265"/>
              <a:ext cx="218" cy="56"/>
              <a:chOff x="1744" y="3129"/>
              <a:chExt cx="348" cy="56"/>
            </a:xfrm>
          </p:grpSpPr>
          <p:sp>
            <p:nvSpPr>
              <p:cNvPr id="56" name="Line 19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7" name="Oval 19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4" name="Group 195"/>
            <p:cNvGrpSpPr>
              <a:grpSpLocks/>
            </p:cNvGrpSpPr>
            <p:nvPr/>
          </p:nvGrpSpPr>
          <p:grpSpPr bwMode="auto">
            <a:xfrm>
              <a:off x="2526" y="2265"/>
              <a:ext cx="218" cy="56"/>
              <a:chOff x="1744" y="3129"/>
              <a:chExt cx="348" cy="56"/>
            </a:xfrm>
          </p:grpSpPr>
          <p:sp>
            <p:nvSpPr>
              <p:cNvPr id="54" name="Line 19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5" name="Oval 19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5" name="Group 198"/>
            <p:cNvGrpSpPr>
              <a:grpSpLocks/>
            </p:cNvGrpSpPr>
            <p:nvPr/>
          </p:nvGrpSpPr>
          <p:grpSpPr bwMode="auto">
            <a:xfrm>
              <a:off x="2751" y="2265"/>
              <a:ext cx="218" cy="56"/>
              <a:chOff x="1744" y="3129"/>
              <a:chExt cx="348" cy="56"/>
            </a:xfrm>
          </p:grpSpPr>
          <p:sp>
            <p:nvSpPr>
              <p:cNvPr id="52" name="Line 19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3" name="Oval 20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6" name="Group 201"/>
            <p:cNvGrpSpPr>
              <a:grpSpLocks/>
            </p:cNvGrpSpPr>
            <p:nvPr/>
          </p:nvGrpSpPr>
          <p:grpSpPr bwMode="auto">
            <a:xfrm>
              <a:off x="2959" y="2265"/>
              <a:ext cx="218" cy="56"/>
              <a:chOff x="1744" y="3129"/>
              <a:chExt cx="348" cy="56"/>
            </a:xfrm>
          </p:grpSpPr>
          <p:sp>
            <p:nvSpPr>
              <p:cNvPr id="50" name="Line 20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1" name="Oval 20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7" name="Group 204"/>
            <p:cNvGrpSpPr>
              <a:grpSpLocks/>
            </p:cNvGrpSpPr>
            <p:nvPr/>
          </p:nvGrpSpPr>
          <p:grpSpPr bwMode="auto">
            <a:xfrm>
              <a:off x="3178" y="2265"/>
              <a:ext cx="218" cy="56"/>
              <a:chOff x="1744" y="3129"/>
              <a:chExt cx="348" cy="56"/>
            </a:xfrm>
          </p:grpSpPr>
          <p:sp>
            <p:nvSpPr>
              <p:cNvPr id="48" name="Line 20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9" name="Oval 20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8" name="Group 207"/>
            <p:cNvGrpSpPr>
              <a:grpSpLocks/>
            </p:cNvGrpSpPr>
            <p:nvPr/>
          </p:nvGrpSpPr>
          <p:grpSpPr bwMode="auto">
            <a:xfrm>
              <a:off x="3403" y="2265"/>
              <a:ext cx="218" cy="56"/>
              <a:chOff x="1744" y="3129"/>
              <a:chExt cx="348" cy="56"/>
            </a:xfrm>
          </p:grpSpPr>
          <p:sp>
            <p:nvSpPr>
              <p:cNvPr id="46" name="Line 20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7" name="Oval 20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9" name="Group 210"/>
            <p:cNvGrpSpPr>
              <a:grpSpLocks/>
            </p:cNvGrpSpPr>
            <p:nvPr/>
          </p:nvGrpSpPr>
          <p:grpSpPr bwMode="auto">
            <a:xfrm>
              <a:off x="3605" y="2265"/>
              <a:ext cx="218" cy="56"/>
              <a:chOff x="1744" y="3129"/>
              <a:chExt cx="348" cy="56"/>
            </a:xfrm>
          </p:grpSpPr>
          <p:sp>
            <p:nvSpPr>
              <p:cNvPr id="44" name="Line 211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5" name="Oval 21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0" name="Group 213"/>
            <p:cNvGrpSpPr>
              <a:grpSpLocks/>
            </p:cNvGrpSpPr>
            <p:nvPr/>
          </p:nvGrpSpPr>
          <p:grpSpPr bwMode="auto">
            <a:xfrm>
              <a:off x="3824" y="2265"/>
              <a:ext cx="218" cy="56"/>
              <a:chOff x="1744" y="3129"/>
              <a:chExt cx="348" cy="56"/>
            </a:xfrm>
          </p:grpSpPr>
          <p:sp>
            <p:nvSpPr>
              <p:cNvPr id="42" name="Line 21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3" name="Oval 21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1" name="Group 216"/>
            <p:cNvGrpSpPr>
              <a:grpSpLocks/>
            </p:cNvGrpSpPr>
            <p:nvPr/>
          </p:nvGrpSpPr>
          <p:grpSpPr bwMode="auto">
            <a:xfrm>
              <a:off x="4043" y="2265"/>
              <a:ext cx="219" cy="56"/>
              <a:chOff x="1744" y="3129"/>
              <a:chExt cx="348" cy="56"/>
            </a:xfrm>
          </p:grpSpPr>
          <p:sp>
            <p:nvSpPr>
              <p:cNvPr id="40" name="Line 217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1" name="Oval 21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2" name="Group 219"/>
            <p:cNvGrpSpPr>
              <a:grpSpLocks/>
            </p:cNvGrpSpPr>
            <p:nvPr/>
          </p:nvGrpSpPr>
          <p:grpSpPr bwMode="auto">
            <a:xfrm>
              <a:off x="4269" y="2265"/>
              <a:ext cx="218" cy="56"/>
              <a:chOff x="1744" y="3129"/>
              <a:chExt cx="348" cy="56"/>
            </a:xfrm>
          </p:grpSpPr>
          <p:sp>
            <p:nvSpPr>
              <p:cNvPr id="38" name="Line 22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9" name="Oval 22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3" name="Group 222"/>
            <p:cNvGrpSpPr>
              <a:grpSpLocks/>
            </p:cNvGrpSpPr>
            <p:nvPr/>
          </p:nvGrpSpPr>
          <p:grpSpPr bwMode="auto">
            <a:xfrm>
              <a:off x="4490" y="2265"/>
              <a:ext cx="218" cy="56"/>
              <a:chOff x="1744" y="3129"/>
              <a:chExt cx="348" cy="56"/>
            </a:xfrm>
          </p:grpSpPr>
          <p:sp>
            <p:nvSpPr>
              <p:cNvPr id="36" name="Line 22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7" name="Oval 22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4" name="Group 225"/>
            <p:cNvGrpSpPr>
              <a:grpSpLocks/>
            </p:cNvGrpSpPr>
            <p:nvPr/>
          </p:nvGrpSpPr>
          <p:grpSpPr bwMode="auto">
            <a:xfrm>
              <a:off x="4714" y="2265"/>
              <a:ext cx="218" cy="56"/>
              <a:chOff x="1744" y="3129"/>
              <a:chExt cx="348" cy="56"/>
            </a:xfrm>
          </p:grpSpPr>
          <p:sp>
            <p:nvSpPr>
              <p:cNvPr id="34" name="Line 22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5" name="Oval 22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5" name="Group 228"/>
            <p:cNvGrpSpPr>
              <a:grpSpLocks/>
            </p:cNvGrpSpPr>
            <p:nvPr/>
          </p:nvGrpSpPr>
          <p:grpSpPr bwMode="auto">
            <a:xfrm>
              <a:off x="4915" y="2265"/>
              <a:ext cx="218" cy="56"/>
              <a:chOff x="1744" y="3129"/>
              <a:chExt cx="348" cy="56"/>
            </a:xfrm>
          </p:grpSpPr>
          <p:sp>
            <p:nvSpPr>
              <p:cNvPr id="32" name="Line 22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3" name="Oval 23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6" name="Group 231"/>
            <p:cNvGrpSpPr>
              <a:grpSpLocks/>
            </p:cNvGrpSpPr>
            <p:nvPr/>
          </p:nvGrpSpPr>
          <p:grpSpPr bwMode="auto">
            <a:xfrm>
              <a:off x="5135" y="2265"/>
              <a:ext cx="218" cy="56"/>
              <a:chOff x="1744" y="3129"/>
              <a:chExt cx="348" cy="56"/>
            </a:xfrm>
          </p:grpSpPr>
          <p:sp>
            <p:nvSpPr>
              <p:cNvPr id="30" name="Line 23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1" name="Oval 23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7" name="Group 234"/>
            <p:cNvGrpSpPr>
              <a:grpSpLocks/>
            </p:cNvGrpSpPr>
            <p:nvPr/>
          </p:nvGrpSpPr>
          <p:grpSpPr bwMode="auto">
            <a:xfrm>
              <a:off x="5360" y="2265"/>
              <a:ext cx="218" cy="56"/>
              <a:chOff x="1744" y="3129"/>
              <a:chExt cx="348" cy="56"/>
            </a:xfrm>
          </p:grpSpPr>
          <p:sp>
            <p:nvSpPr>
              <p:cNvPr id="28" name="Line 23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29" name="Oval 23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</p:grpSp>
      <p:sp>
        <p:nvSpPr>
          <p:cNvPr id="74" name="TextBox 73"/>
          <p:cNvSpPr txBox="1"/>
          <p:nvPr/>
        </p:nvSpPr>
        <p:spPr>
          <a:xfrm>
            <a:off x="3923928" y="3068960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33CC"/>
                </a:solidFill>
              </a:rPr>
              <a:t>О</a:t>
            </a:r>
            <a:endParaRPr lang="ru-RU" sz="4400" dirty="0">
              <a:solidFill>
                <a:srgbClr val="0033CC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8532440" y="3140968"/>
            <a:ext cx="4780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dirty="0" smtClean="0">
                <a:solidFill>
                  <a:srgbClr val="0033CC"/>
                </a:solidFill>
              </a:rPr>
              <a:t>Х</a:t>
            </a:r>
            <a:endParaRPr lang="ru-RU" sz="4400" dirty="0">
              <a:solidFill>
                <a:srgbClr val="0033CC"/>
              </a:solidFill>
            </a:endParaRPr>
          </a:p>
        </p:txBody>
      </p:sp>
      <p:sp>
        <p:nvSpPr>
          <p:cNvPr id="78" name="Нижний колонтитул 7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77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4643446"/>
            <a:ext cx="2857500" cy="200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4"/>
          <p:cNvGrpSpPr>
            <a:grpSpLocks/>
          </p:cNvGrpSpPr>
          <p:nvPr/>
        </p:nvGrpSpPr>
        <p:grpSpPr bwMode="auto">
          <a:xfrm>
            <a:off x="500034" y="3786190"/>
            <a:ext cx="8380416" cy="142876"/>
            <a:chOff x="569" y="2265"/>
            <a:chExt cx="5009" cy="56"/>
          </a:xfrm>
        </p:grpSpPr>
        <p:grpSp>
          <p:nvGrpSpPr>
            <p:cNvPr id="3" name="Group 168"/>
            <p:cNvGrpSpPr>
              <a:grpSpLocks/>
            </p:cNvGrpSpPr>
            <p:nvPr/>
          </p:nvGrpSpPr>
          <p:grpSpPr bwMode="auto">
            <a:xfrm>
              <a:off x="569" y="2265"/>
              <a:ext cx="218" cy="56"/>
              <a:chOff x="1744" y="3129"/>
              <a:chExt cx="348" cy="56"/>
            </a:xfrm>
          </p:grpSpPr>
          <p:sp>
            <p:nvSpPr>
              <p:cNvPr id="73" name="Line 16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4" name="Oval 17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4" name="Group 171"/>
            <p:cNvGrpSpPr>
              <a:grpSpLocks/>
            </p:cNvGrpSpPr>
            <p:nvPr/>
          </p:nvGrpSpPr>
          <p:grpSpPr bwMode="auto">
            <a:xfrm>
              <a:off x="794" y="2265"/>
              <a:ext cx="218" cy="56"/>
              <a:chOff x="1744" y="3129"/>
              <a:chExt cx="348" cy="56"/>
            </a:xfrm>
          </p:grpSpPr>
          <p:sp>
            <p:nvSpPr>
              <p:cNvPr id="71" name="Line 17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2" name="Oval 17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5" name="Group 174"/>
            <p:cNvGrpSpPr>
              <a:grpSpLocks/>
            </p:cNvGrpSpPr>
            <p:nvPr/>
          </p:nvGrpSpPr>
          <p:grpSpPr bwMode="auto">
            <a:xfrm>
              <a:off x="996" y="2265"/>
              <a:ext cx="218" cy="56"/>
              <a:chOff x="1744" y="3129"/>
              <a:chExt cx="348" cy="56"/>
            </a:xfrm>
          </p:grpSpPr>
          <p:sp>
            <p:nvSpPr>
              <p:cNvPr id="69" name="Line 17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0" name="Oval 17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6" name="Group 177"/>
            <p:cNvGrpSpPr>
              <a:grpSpLocks/>
            </p:cNvGrpSpPr>
            <p:nvPr/>
          </p:nvGrpSpPr>
          <p:grpSpPr bwMode="auto">
            <a:xfrm>
              <a:off x="1215" y="2265"/>
              <a:ext cx="218" cy="56"/>
              <a:chOff x="1744" y="3129"/>
              <a:chExt cx="348" cy="56"/>
            </a:xfrm>
          </p:grpSpPr>
          <p:sp>
            <p:nvSpPr>
              <p:cNvPr id="67" name="Line 17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8" name="Oval 17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7" name="Group 180"/>
            <p:cNvGrpSpPr>
              <a:grpSpLocks/>
            </p:cNvGrpSpPr>
            <p:nvPr/>
          </p:nvGrpSpPr>
          <p:grpSpPr bwMode="auto">
            <a:xfrm>
              <a:off x="1434" y="2265"/>
              <a:ext cx="219" cy="56"/>
              <a:chOff x="1744" y="3129"/>
              <a:chExt cx="348" cy="56"/>
            </a:xfrm>
          </p:grpSpPr>
          <p:sp>
            <p:nvSpPr>
              <p:cNvPr id="65" name="Line 181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6" name="Oval 18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8" name="Group 183"/>
            <p:cNvGrpSpPr>
              <a:grpSpLocks/>
            </p:cNvGrpSpPr>
            <p:nvPr/>
          </p:nvGrpSpPr>
          <p:grpSpPr bwMode="auto">
            <a:xfrm>
              <a:off x="1660" y="2265"/>
              <a:ext cx="218" cy="56"/>
              <a:chOff x="1744" y="3129"/>
              <a:chExt cx="348" cy="56"/>
            </a:xfrm>
          </p:grpSpPr>
          <p:sp>
            <p:nvSpPr>
              <p:cNvPr id="63" name="Line 18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4" name="Oval 18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9" name="Group 186"/>
            <p:cNvGrpSpPr>
              <a:grpSpLocks/>
            </p:cNvGrpSpPr>
            <p:nvPr/>
          </p:nvGrpSpPr>
          <p:grpSpPr bwMode="auto">
            <a:xfrm>
              <a:off x="1881" y="2265"/>
              <a:ext cx="218" cy="56"/>
              <a:chOff x="1744" y="3129"/>
              <a:chExt cx="348" cy="56"/>
            </a:xfrm>
          </p:grpSpPr>
          <p:sp>
            <p:nvSpPr>
              <p:cNvPr id="61" name="Line 187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2" name="Oval 18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0" name="Group 189"/>
            <p:cNvGrpSpPr>
              <a:grpSpLocks/>
            </p:cNvGrpSpPr>
            <p:nvPr/>
          </p:nvGrpSpPr>
          <p:grpSpPr bwMode="auto">
            <a:xfrm>
              <a:off x="2105" y="2265"/>
              <a:ext cx="218" cy="56"/>
              <a:chOff x="1744" y="3129"/>
              <a:chExt cx="348" cy="56"/>
            </a:xfrm>
          </p:grpSpPr>
          <p:sp>
            <p:nvSpPr>
              <p:cNvPr id="59" name="Line 19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0" name="Oval 19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1" name="Group 192"/>
            <p:cNvGrpSpPr>
              <a:grpSpLocks/>
            </p:cNvGrpSpPr>
            <p:nvPr/>
          </p:nvGrpSpPr>
          <p:grpSpPr bwMode="auto">
            <a:xfrm>
              <a:off x="2306" y="2265"/>
              <a:ext cx="218" cy="56"/>
              <a:chOff x="1744" y="3129"/>
              <a:chExt cx="348" cy="56"/>
            </a:xfrm>
          </p:grpSpPr>
          <p:sp>
            <p:nvSpPr>
              <p:cNvPr id="57" name="Line 19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8" name="Oval 19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2" name="Group 195"/>
            <p:cNvGrpSpPr>
              <a:grpSpLocks/>
            </p:cNvGrpSpPr>
            <p:nvPr/>
          </p:nvGrpSpPr>
          <p:grpSpPr bwMode="auto">
            <a:xfrm>
              <a:off x="2526" y="2265"/>
              <a:ext cx="218" cy="56"/>
              <a:chOff x="1744" y="3129"/>
              <a:chExt cx="348" cy="56"/>
            </a:xfrm>
          </p:grpSpPr>
          <p:sp>
            <p:nvSpPr>
              <p:cNvPr id="55" name="Line 19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6" name="Oval 19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3" name="Group 198"/>
            <p:cNvGrpSpPr>
              <a:grpSpLocks/>
            </p:cNvGrpSpPr>
            <p:nvPr/>
          </p:nvGrpSpPr>
          <p:grpSpPr bwMode="auto">
            <a:xfrm>
              <a:off x="2751" y="2265"/>
              <a:ext cx="218" cy="56"/>
              <a:chOff x="1744" y="3129"/>
              <a:chExt cx="348" cy="56"/>
            </a:xfrm>
          </p:grpSpPr>
          <p:sp>
            <p:nvSpPr>
              <p:cNvPr id="53" name="Line 19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4" name="Oval 20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4" name="Group 201"/>
            <p:cNvGrpSpPr>
              <a:grpSpLocks/>
            </p:cNvGrpSpPr>
            <p:nvPr/>
          </p:nvGrpSpPr>
          <p:grpSpPr bwMode="auto">
            <a:xfrm>
              <a:off x="2959" y="2265"/>
              <a:ext cx="218" cy="56"/>
              <a:chOff x="1744" y="3129"/>
              <a:chExt cx="348" cy="56"/>
            </a:xfrm>
          </p:grpSpPr>
          <p:sp>
            <p:nvSpPr>
              <p:cNvPr id="51" name="Line 20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2" name="Oval 20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5" name="Group 204"/>
            <p:cNvGrpSpPr>
              <a:grpSpLocks/>
            </p:cNvGrpSpPr>
            <p:nvPr/>
          </p:nvGrpSpPr>
          <p:grpSpPr bwMode="auto">
            <a:xfrm>
              <a:off x="3178" y="2265"/>
              <a:ext cx="218" cy="56"/>
              <a:chOff x="1744" y="3129"/>
              <a:chExt cx="348" cy="56"/>
            </a:xfrm>
          </p:grpSpPr>
          <p:sp>
            <p:nvSpPr>
              <p:cNvPr id="49" name="Line 20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0" name="Oval 20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6" name="Group 207"/>
            <p:cNvGrpSpPr>
              <a:grpSpLocks/>
            </p:cNvGrpSpPr>
            <p:nvPr/>
          </p:nvGrpSpPr>
          <p:grpSpPr bwMode="auto">
            <a:xfrm>
              <a:off x="3403" y="2265"/>
              <a:ext cx="218" cy="56"/>
              <a:chOff x="1744" y="3129"/>
              <a:chExt cx="348" cy="56"/>
            </a:xfrm>
          </p:grpSpPr>
          <p:sp>
            <p:nvSpPr>
              <p:cNvPr id="47" name="Line 20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8" name="Oval 20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7" name="Group 210"/>
            <p:cNvGrpSpPr>
              <a:grpSpLocks/>
            </p:cNvGrpSpPr>
            <p:nvPr/>
          </p:nvGrpSpPr>
          <p:grpSpPr bwMode="auto">
            <a:xfrm>
              <a:off x="3605" y="2265"/>
              <a:ext cx="218" cy="56"/>
              <a:chOff x="1744" y="3129"/>
              <a:chExt cx="348" cy="56"/>
            </a:xfrm>
          </p:grpSpPr>
          <p:sp>
            <p:nvSpPr>
              <p:cNvPr id="45" name="Line 211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6" name="Oval 21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8" name="Group 213"/>
            <p:cNvGrpSpPr>
              <a:grpSpLocks/>
            </p:cNvGrpSpPr>
            <p:nvPr/>
          </p:nvGrpSpPr>
          <p:grpSpPr bwMode="auto">
            <a:xfrm>
              <a:off x="3824" y="2265"/>
              <a:ext cx="218" cy="56"/>
              <a:chOff x="1744" y="3129"/>
              <a:chExt cx="348" cy="56"/>
            </a:xfrm>
          </p:grpSpPr>
          <p:sp>
            <p:nvSpPr>
              <p:cNvPr id="43" name="Line 21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4" name="Oval 21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9" name="Group 216"/>
            <p:cNvGrpSpPr>
              <a:grpSpLocks/>
            </p:cNvGrpSpPr>
            <p:nvPr/>
          </p:nvGrpSpPr>
          <p:grpSpPr bwMode="auto">
            <a:xfrm>
              <a:off x="4043" y="2265"/>
              <a:ext cx="219" cy="56"/>
              <a:chOff x="1744" y="3129"/>
              <a:chExt cx="348" cy="56"/>
            </a:xfrm>
          </p:grpSpPr>
          <p:sp>
            <p:nvSpPr>
              <p:cNvPr id="41" name="Line 217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2" name="Oval 21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0" name="Group 219"/>
            <p:cNvGrpSpPr>
              <a:grpSpLocks/>
            </p:cNvGrpSpPr>
            <p:nvPr/>
          </p:nvGrpSpPr>
          <p:grpSpPr bwMode="auto">
            <a:xfrm>
              <a:off x="4269" y="2265"/>
              <a:ext cx="218" cy="56"/>
              <a:chOff x="1744" y="3129"/>
              <a:chExt cx="348" cy="56"/>
            </a:xfrm>
          </p:grpSpPr>
          <p:sp>
            <p:nvSpPr>
              <p:cNvPr id="39" name="Line 22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0" name="Oval 22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1" name="Group 222"/>
            <p:cNvGrpSpPr>
              <a:grpSpLocks/>
            </p:cNvGrpSpPr>
            <p:nvPr/>
          </p:nvGrpSpPr>
          <p:grpSpPr bwMode="auto">
            <a:xfrm>
              <a:off x="4490" y="2265"/>
              <a:ext cx="218" cy="56"/>
              <a:chOff x="1744" y="3129"/>
              <a:chExt cx="348" cy="56"/>
            </a:xfrm>
          </p:grpSpPr>
          <p:sp>
            <p:nvSpPr>
              <p:cNvPr id="37" name="Line 22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8" name="Oval 22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2" name="Group 225"/>
            <p:cNvGrpSpPr>
              <a:grpSpLocks/>
            </p:cNvGrpSpPr>
            <p:nvPr/>
          </p:nvGrpSpPr>
          <p:grpSpPr bwMode="auto">
            <a:xfrm>
              <a:off x="4714" y="2265"/>
              <a:ext cx="218" cy="56"/>
              <a:chOff x="1744" y="3129"/>
              <a:chExt cx="348" cy="56"/>
            </a:xfrm>
          </p:grpSpPr>
          <p:sp>
            <p:nvSpPr>
              <p:cNvPr id="35" name="Line 22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6" name="Oval 22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3" name="Group 228"/>
            <p:cNvGrpSpPr>
              <a:grpSpLocks/>
            </p:cNvGrpSpPr>
            <p:nvPr/>
          </p:nvGrpSpPr>
          <p:grpSpPr bwMode="auto">
            <a:xfrm>
              <a:off x="4915" y="2265"/>
              <a:ext cx="218" cy="56"/>
              <a:chOff x="1744" y="3129"/>
              <a:chExt cx="348" cy="56"/>
            </a:xfrm>
          </p:grpSpPr>
          <p:sp>
            <p:nvSpPr>
              <p:cNvPr id="33" name="Line 22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4" name="Oval 23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4" name="Group 231"/>
            <p:cNvGrpSpPr>
              <a:grpSpLocks/>
            </p:cNvGrpSpPr>
            <p:nvPr/>
          </p:nvGrpSpPr>
          <p:grpSpPr bwMode="auto">
            <a:xfrm>
              <a:off x="5135" y="2265"/>
              <a:ext cx="218" cy="56"/>
              <a:chOff x="1744" y="3129"/>
              <a:chExt cx="348" cy="56"/>
            </a:xfrm>
          </p:grpSpPr>
          <p:sp>
            <p:nvSpPr>
              <p:cNvPr id="31" name="Line 23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2" name="Oval 23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5" name="Group 234"/>
            <p:cNvGrpSpPr>
              <a:grpSpLocks/>
            </p:cNvGrpSpPr>
            <p:nvPr/>
          </p:nvGrpSpPr>
          <p:grpSpPr bwMode="auto">
            <a:xfrm>
              <a:off x="5360" y="2265"/>
              <a:ext cx="218" cy="56"/>
              <a:chOff x="1744" y="3129"/>
              <a:chExt cx="348" cy="56"/>
            </a:xfrm>
          </p:grpSpPr>
          <p:sp>
            <p:nvSpPr>
              <p:cNvPr id="29" name="Line 23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0" name="Oval 23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</p:grpSp>
      <p:pic>
        <p:nvPicPr>
          <p:cNvPr id="1026" name="Picture 2" descr="Картинки по запросу рисунок Дуб"/>
          <p:cNvPicPr>
            <a:picLocks noChangeAspect="1" noChangeArrowheads="1"/>
          </p:cNvPicPr>
          <p:nvPr/>
        </p:nvPicPr>
        <p:blipFill>
          <a:blip r:embed="rId2" cstate="print"/>
          <a:srcRect l="7414" r="14740"/>
          <a:stretch>
            <a:fillRect/>
          </a:stretch>
        </p:blipFill>
        <p:spPr bwMode="auto">
          <a:xfrm>
            <a:off x="3500430" y="1428736"/>
            <a:ext cx="1928826" cy="2538406"/>
          </a:xfrm>
          <a:prstGeom prst="rect">
            <a:avLst/>
          </a:prstGeom>
          <a:noFill/>
        </p:spPr>
      </p:pic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2143116"/>
            <a:ext cx="1120786" cy="170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 descr="Картинки по запросу соловей-разбойник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2676"/>
          <a:stretch>
            <a:fillRect/>
          </a:stretch>
        </p:blipFill>
        <p:spPr bwMode="auto">
          <a:xfrm>
            <a:off x="428596" y="2285992"/>
            <a:ext cx="1071570" cy="1476372"/>
          </a:xfrm>
          <a:prstGeom prst="rect">
            <a:avLst/>
          </a:prstGeom>
          <a:noFill/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2571744"/>
            <a:ext cx="1006530" cy="1309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42" name="AutoShape 10" descr="Картинки по запросу рисунок курочка-ряб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444" name="AutoShape 12" descr="Картинки по запросу рисунок курочка-ряб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8446" name="Picture 14" descr="C:\Documents and Settings\Polzovatel\Рабочий стол\урок_Модуль числа\картинки_МОДУЛЬ\2184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2571744"/>
            <a:ext cx="839387" cy="1190620"/>
          </a:xfrm>
          <a:prstGeom prst="rect">
            <a:avLst/>
          </a:prstGeom>
          <a:noFill/>
        </p:spPr>
      </p:pic>
      <p:sp>
        <p:nvSpPr>
          <p:cNvPr id="84" name="Овал 83"/>
          <p:cNvSpPr/>
          <p:nvPr/>
        </p:nvSpPr>
        <p:spPr>
          <a:xfrm>
            <a:off x="857224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5" name="Овал 84"/>
          <p:cNvSpPr/>
          <p:nvPr/>
        </p:nvSpPr>
        <p:spPr>
          <a:xfrm>
            <a:off x="3071802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6" name="Овал 85"/>
          <p:cNvSpPr/>
          <p:nvPr/>
        </p:nvSpPr>
        <p:spPr>
          <a:xfrm>
            <a:off x="5929322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7" name="Овал 86"/>
          <p:cNvSpPr/>
          <p:nvPr/>
        </p:nvSpPr>
        <p:spPr>
          <a:xfrm>
            <a:off x="7429520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8" name="Овал 87"/>
          <p:cNvSpPr/>
          <p:nvPr/>
        </p:nvSpPr>
        <p:spPr>
          <a:xfrm>
            <a:off x="4500562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9" name="TextBox 88"/>
          <p:cNvSpPr txBox="1"/>
          <p:nvPr/>
        </p:nvSpPr>
        <p:spPr>
          <a:xfrm>
            <a:off x="4286248" y="385762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0</a:t>
            </a:r>
            <a:endParaRPr lang="uk-UA" sz="3200" b="1" dirty="0">
              <a:solidFill>
                <a:srgbClr val="00B050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786446" y="392906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4</a:t>
            </a:r>
            <a:endParaRPr lang="uk-UA" sz="3200" b="1" dirty="0">
              <a:solidFill>
                <a:srgbClr val="C00000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286644" y="392906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8</a:t>
            </a:r>
            <a:endParaRPr lang="uk-UA" sz="3200" b="1" dirty="0">
              <a:solidFill>
                <a:srgbClr val="C00000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857488" y="3929066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-4</a:t>
            </a:r>
            <a:endParaRPr lang="uk-UA" sz="3200" b="1" dirty="0">
              <a:solidFill>
                <a:srgbClr val="0070C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71472" y="3929066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-10</a:t>
            </a:r>
            <a:endParaRPr lang="uk-UA" sz="3200" b="1" dirty="0">
              <a:solidFill>
                <a:srgbClr val="0070C0"/>
              </a:solidFill>
            </a:endParaRPr>
          </a:p>
        </p:txBody>
      </p:sp>
      <p:sp>
        <p:nvSpPr>
          <p:cNvPr id="97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i="1" dirty="0" smtClean="0"/>
              <a:t>Завдання</a:t>
            </a:r>
            <a:r>
              <a:rPr lang="ru-RU" i="1" dirty="0" smtClean="0"/>
              <a:t> №3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«</a:t>
            </a:r>
            <a:r>
              <a:rPr lang="uk-UA" dirty="0" smtClean="0">
                <a:solidFill>
                  <a:srgbClr val="C00000"/>
                </a:solidFill>
              </a:rPr>
              <a:t>У гості до </a:t>
            </a:r>
            <a:r>
              <a:rPr lang="uk-UA" dirty="0" err="1" smtClean="0">
                <a:solidFill>
                  <a:srgbClr val="C00000"/>
                </a:solidFill>
              </a:rPr>
              <a:t>Баби-Ягі</a:t>
            </a:r>
            <a:r>
              <a:rPr lang="uk-UA" dirty="0" smtClean="0">
                <a:solidFill>
                  <a:srgbClr val="C00000"/>
                </a:solidFill>
              </a:rPr>
              <a:t>»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98" name="Содержимое 97"/>
          <p:cNvSpPr>
            <a:spLocks noGrp="1"/>
          </p:cNvSpPr>
          <p:nvPr>
            <p:ph idx="1"/>
          </p:nvPr>
        </p:nvSpPr>
        <p:spPr>
          <a:xfrm>
            <a:off x="1500166" y="5143512"/>
            <a:ext cx="6929486" cy="685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Знайти відстань у кроках дракону</a:t>
            </a:r>
            <a:endParaRPr lang="uk-UA" dirty="0"/>
          </a:p>
        </p:txBody>
      </p:sp>
      <p:cxnSp>
        <p:nvCxnSpPr>
          <p:cNvPr id="95" name="Скругленная соединительная линия 94"/>
          <p:cNvCxnSpPr>
            <a:stCxn id="89" idx="0"/>
            <a:endCxn id="90" idx="0"/>
          </p:cNvCxnSpPr>
          <p:nvPr/>
        </p:nvCxnSpPr>
        <p:spPr>
          <a:xfrm rot="16200000" flipH="1">
            <a:off x="5250661" y="3143248"/>
            <a:ext cx="71438" cy="1500198"/>
          </a:xfrm>
          <a:prstGeom prst="curvedConnector3">
            <a:avLst>
              <a:gd name="adj1" fmla="val 629673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4" name="Скругленная соединительная линия 103"/>
          <p:cNvCxnSpPr/>
          <p:nvPr/>
        </p:nvCxnSpPr>
        <p:spPr>
          <a:xfrm rot="5400000" flipH="1" flipV="1">
            <a:off x="6003825" y="2354365"/>
            <a:ext cx="50514" cy="2914163"/>
          </a:xfrm>
          <a:prstGeom prst="curvedConnector3">
            <a:avLst>
              <a:gd name="adj1" fmla="val -2092126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6" name="Скругленная соединительная линия 105"/>
          <p:cNvCxnSpPr/>
          <p:nvPr/>
        </p:nvCxnSpPr>
        <p:spPr>
          <a:xfrm rot="5400000">
            <a:off x="3786182" y="3143248"/>
            <a:ext cx="71438" cy="1500198"/>
          </a:xfrm>
          <a:prstGeom prst="curvedConnector3">
            <a:avLst>
              <a:gd name="adj1" fmla="val 505802"/>
            </a:avLst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5" name="Скругленная соединительная линия 114"/>
          <p:cNvCxnSpPr>
            <a:stCxn id="89" idx="0"/>
            <a:endCxn id="84" idx="0"/>
          </p:cNvCxnSpPr>
          <p:nvPr/>
        </p:nvCxnSpPr>
        <p:spPr>
          <a:xfrm rot="16200000" flipV="1">
            <a:off x="2696753" y="2018099"/>
            <a:ext cx="71438" cy="3607619"/>
          </a:xfrm>
          <a:prstGeom prst="curvedConnector3">
            <a:avLst>
              <a:gd name="adj1" fmla="val -1376121"/>
            </a:avLst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0" name="Нижний колонтитул 9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1700808"/>
            <a:ext cx="403860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dirty="0" smtClean="0">
                <a:solidFill>
                  <a:srgbClr val="00B050"/>
                </a:solidFill>
              </a:rPr>
              <a:t>Координати об'єктів </a:t>
            </a:r>
          </a:p>
          <a:p>
            <a:pPr algn="ctr">
              <a:buNone/>
            </a:pPr>
            <a:r>
              <a:rPr lang="en-US" sz="4800" dirty="0" smtClean="0">
                <a:solidFill>
                  <a:srgbClr val="0033CC"/>
                </a:solidFill>
                <a:latin typeface="Mistral" pitchFamily="66" charset="0"/>
              </a:rPr>
              <a:t>D (0)</a:t>
            </a:r>
          </a:p>
          <a:p>
            <a:pPr algn="ctr">
              <a:buNone/>
            </a:pPr>
            <a:r>
              <a:rPr lang="en-US" sz="4800" dirty="0" smtClean="0">
                <a:solidFill>
                  <a:srgbClr val="0033CC"/>
                </a:solidFill>
                <a:latin typeface="Mistral" pitchFamily="66" charset="0"/>
              </a:rPr>
              <a:t>R (4)</a:t>
            </a:r>
          </a:p>
          <a:p>
            <a:pPr algn="ctr">
              <a:buNone/>
            </a:pPr>
            <a:r>
              <a:rPr lang="en-US" sz="4800" dirty="0" smtClean="0">
                <a:solidFill>
                  <a:srgbClr val="0033CC"/>
                </a:solidFill>
                <a:latin typeface="Mistral" pitchFamily="66" charset="0"/>
              </a:rPr>
              <a:t>I (8)</a:t>
            </a:r>
          </a:p>
          <a:p>
            <a:pPr algn="ctr">
              <a:buNone/>
            </a:pPr>
            <a:r>
              <a:rPr lang="en-US" sz="4800" dirty="0" smtClean="0">
                <a:solidFill>
                  <a:srgbClr val="0033CC"/>
                </a:solidFill>
                <a:latin typeface="Mistral" pitchFamily="66" charset="0"/>
              </a:rPr>
              <a:t>K (-4)</a:t>
            </a:r>
          </a:p>
          <a:p>
            <a:pPr algn="ctr">
              <a:buNone/>
            </a:pPr>
            <a:r>
              <a:rPr lang="en-US" sz="4800" dirty="0" smtClean="0">
                <a:solidFill>
                  <a:srgbClr val="0033CC"/>
                </a:solidFill>
                <a:latin typeface="Mistral" pitchFamily="66" charset="0"/>
              </a:rPr>
              <a:t>S (-10)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uk-UA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3923928" y="1772816"/>
            <a:ext cx="4786346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dirty="0" smtClean="0">
                <a:solidFill>
                  <a:srgbClr val="00B050"/>
                </a:solidFill>
              </a:rPr>
              <a:t>Відстані до об'єктів </a:t>
            </a:r>
            <a:endParaRPr lang="en-US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400" dirty="0" smtClean="0"/>
              <a:t>От</a:t>
            </a:r>
            <a:r>
              <a:rPr lang="ru-RU" sz="4400" dirty="0" smtClean="0">
                <a:solidFill>
                  <a:srgbClr val="0033CC"/>
                </a:solidFill>
              </a:rPr>
              <a:t> </a:t>
            </a:r>
            <a:r>
              <a:rPr lang="en-US" sz="4400" dirty="0" smtClean="0">
                <a:solidFill>
                  <a:srgbClr val="0033CC"/>
                </a:solidFill>
                <a:latin typeface="Mistral" pitchFamily="66" charset="0"/>
              </a:rPr>
              <a:t>D</a:t>
            </a:r>
            <a:r>
              <a:rPr lang="en-US" sz="4400" dirty="0" smtClean="0">
                <a:solidFill>
                  <a:srgbClr val="0033CC"/>
                </a:solidFill>
              </a:rPr>
              <a:t> </a:t>
            </a:r>
            <a:r>
              <a:rPr lang="ru-RU" sz="4400" dirty="0" smtClean="0"/>
              <a:t>до</a:t>
            </a:r>
            <a:r>
              <a:rPr lang="ru-RU" sz="4400" dirty="0" smtClean="0">
                <a:solidFill>
                  <a:srgbClr val="0033CC"/>
                </a:solidFill>
              </a:rPr>
              <a:t> </a:t>
            </a:r>
            <a:r>
              <a:rPr lang="en-US" sz="4400" dirty="0" smtClean="0">
                <a:solidFill>
                  <a:srgbClr val="0033CC"/>
                </a:solidFill>
                <a:latin typeface="Mistral" pitchFamily="66" charset="0"/>
              </a:rPr>
              <a:t>D</a:t>
            </a:r>
            <a:r>
              <a:rPr lang="ru-RU" sz="4400" dirty="0" smtClean="0">
                <a:solidFill>
                  <a:srgbClr val="0033CC"/>
                </a:solidFill>
                <a:latin typeface="Mistral" pitchFamily="66" charset="0"/>
              </a:rPr>
              <a:t>	0 </a:t>
            </a:r>
            <a:r>
              <a:rPr lang="ru-RU" sz="4400" dirty="0" err="1" smtClean="0">
                <a:solidFill>
                  <a:srgbClr val="0033CC"/>
                </a:solidFill>
                <a:latin typeface="Mistral" pitchFamily="66" charset="0"/>
              </a:rPr>
              <a:t>др</a:t>
            </a:r>
            <a:r>
              <a:rPr lang="ru-RU" sz="4400" dirty="0" smtClean="0">
                <a:solidFill>
                  <a:srgbClr val="0033CC"/>
                </a:solidFill>
                <a:latin typeface="Mistral" pitchFamily="66" charset="0"/>
              </a:rPr>
              <a:t> </a:t>
            </a:r>
            <a:r>
              <a:rPr lang="ru-RU" sz="4400" dirty="0" err="1" smtClean="0">
                <a:solidFill>
                  <a:srgbClr val="0033CC"/>
                </a:solidFill>
                <a:latin typeface="Mistral" pitchFamily="66" charset="0"/>
              </a:rPr>
              <a:t>ш</a:t>
            </a:r>
            <a:r>
              <a:rPr lang="en-US" sz="4400" dirty="0" smtClean="0">
                <a:solidFill>
                  <a:srgbClr val="0033CC"/>
                </a:solidFill>
                <a:latin typeface="Mistral" pitchFamily="66" charset="0"/>
              </a:rPr>
              <a:t> </a:t>
            </a:r>
            <a:endParaRPr lang="uk-UA" sz="4400" dirty="0" smtClean="0">
              <a:solidFill>
                <a:srgbClr val="0033CC"/>
              </a:solidFill>
              <a:latin typeface="Mistral" pitchFamily="66" charset="0"/>
            </a:endParaRPr>
          </a:p>
          <a:p>
            <a:pPr>
              <a:buNone/>
            </a:pPr>
            <a:r>
              <a:rPr lang="ru-RU" sz="4400" dirty="0" smtClean="0"/>
              <a:t>От</a:t>
            </a:r>
            <a:r>
              <a:rPr lang="ru-RU" sz="4400" dirty="0" smtClean="0">
                <a:solidFill>
                  <a:srgbClr val="0033CC"/>
                </a:solidFill>
              </a:rPr>
              <a:t> </a:t>
            </a:r>
            <a:r>
              <a:rPr lang="en-US" sz="4400" dirty="0" smtClean="0">
                <a:solidFill>
                  <a:srgbClr val="0033CC"/>
                </a:solidFill>
                <a:latin typeface="Mistral" pitchFamily="66" charset="0"/>
              </a:rPr>
              <a:t>D</a:t>
            </a:r>
            <a:r>
              <a:rPr lang="ru-RU" sz="4400" dirty="0" smtClean="0">
                <a:solidFill>
                  <a:srgbClr val="0033CC"/>
                </a:solidFill>
              </a:rPr>
              <a:t> </a:t>
            </a:r>
            <a:r>
              <a:rPr lang="ru-RU" sz="4400" dirty="0" smtClean="0"/>
              <a:t>до</a:t>
            </a:r>
            <a:r>
              <a:rPr lang="ru-RU" sz="4400" dirty="0" smtClean="0">
                <a:solidFill>
                  <a:srgbClr val="0033CC"/>
                </a:solidFill>
              </a:rPr>
              <a:t> </a:t>
            </a:r>
            <a:r>
              <a:rPr lang="en-US" sz="4400" dirty="0" smtClean="0">
                <a:solidFill>
                  <a:srgbClr val="0033CC"/>
                </a:solidFill>
                <a:latin typeface="Mistral" pitchFamily="66" charset="0"/>
              </a:rPr>
              <a:t>R</a:t>
            </a:r>
            <a:r>
              <a:rPr lang="ru-RU" sz="4400" dirty="0" smtClean="0">
                <a:solidFill>
                  <a:srgbClr val="0033CC"/>
                </a:solidFill>
                <a:latin typeface="Mistral" pitchFamily="66" charset="0"/>
              </a:rPr>
              <a:t>     4 </a:t>
            </a:r>
            <a:r>
              <a:rPr lang="ru-RU" sz="4400" dirty="0" err="1" smtClean="0">
                <a:solidFill>
                  <a:srgbClr val="0033CC"/>
                </a:solidFill>
                <a:latin typeface="Mistral" pitchFamily="66" charset="0"/>
              </a:rPr>
              <a:t>др</a:t>
            </a:r>
            <a:r>
              <a:rPr lang="ru-RU" sz="4400" dirty="0" smtClean="0">
                <a:solidFill>
                  <a:srgbClr val="0033CC"/>
                </a:solidFill>
                <a:latin typeface="Mistral" pitchFamily="66" charset="0"/>
              </a:rPr>
              <a:t> </a:t>
            </a:r>
            <a:r>
              <a:rPr lang="ru-RU" sz="4400" dirty="0" err="1" smtClean="0">
                <a:solidFill>
                  <a:srgbClr val="0033CC"/>
                </a:solidFill>
                <a:latin typeface="Mistral" pitchFamily="66" charset="0"/>
              </a:rPr>
              <a:t>ш</a:t>
            </a:r>
            <a:endParaRPr lang="ru-RU" sz="4400" dirty="0" smtClean="0">
              <a:solidFill>
                <a:srgbClr val="0033CC"/>
              </a:solidFill>
              <a:latin typeface="Mistral" pitchFamily="66" charset="0"/>
            </a:endParaRPr>
          </a:p>
          <a:p>
            <a:pPr>
              <a:buNone/>
            </a:pPr>
            <a:r>
              <a:rPr lang="ru-RU" sz="4400" dirty="0" smtClean="0"/>
              <a:t>От</a:t>
            </a:r>
            <a:r>
              <a:rPr lang="ru-RU" sz="4400" dirty="0" smtClean="0">
                <a:solidFill>
                  <a:srgbClr val="0033CC"/>
                </a:solidFill>
              </a:rPr>
              <a:t> </a:t>
            </a:r>
            <a:r>
              <a:rPr lang="en-US" sz="4400" dirty="0" smtClean="0">
                <a:solidFill>
                  <a:srgbClr val="0033CC"/>
                </a:solidFill>
                <a:latin typeface="Mistral" pitchFamily="66" charset="0"/>
              </a:rPr>
              <a:t>D</a:t>
            </a:r>
            <a:r>
              <a:rPr lang="ru-RU" sz="4400" dirty="0" smtClean="0">
                <a:solidFill>
                  <a:srgbClr val="0033CC"/>
                </a:solidFill>
              </a:rPr>
              <a:t> </a:t>
            </a:r>
            <a:r>
              <a:rPr lang="ru-RU" sz="4400" dirty="0" smtClean="0"/>
              <a:t>до</a:t>
            </a:r>
            <a:r>
              <a:rPr lang="ru-RU" sz="4400" dirty="0" smtClean="0">
                <a:solidFill>
                  <a:srgbClr val="0033CC"/>
                </a:solidFill>
              </a:rPr>
              <a:t> </a:t>
            </a:r>
            <a:r>
              <a:rPr lang="en-US" sz="4400" dirty="0" smtClean="0">
                <a:solidFill>
                  <a:srgbClr val="0033CC"/>
                </a:solidFill>
                <a:latin typeface="Mistral" pitchFamily="66" charset="0"/>
              </a:rPr>
              <a:t>I</a:t>
            </a:r>
            <a:r>
              <a:rPr lang="ru-RU" sz="4400" dirty="0" smtClean="0">
                <a:solidFill>
                  <a:srgbClr val="0033CC"/>
                </a:solidFill>
                <a:latin typeface="Mistral" pitchFamily="66" charset="0"/>
              </a:rPr>
              <a:t>	8 </a:t>
            </a:r>
            <a:r>
              <a:rPr lang="ru-RU" sz="4400" dirty="0" err="1" smtClean="0">
                <a:solidFill>
                  <a:srgbClr val="0033CC"/>
                </a:solidFill>
                <a:latin typeface="Mistral" pitchFamily="66" charset="0"/>
              </a:rPr>
              <a:t>др</a:t>
            </a:r>
            <a:r>
              <a:rPr lang="ru-RU" sz="4400" dirty="0" smtClean="0">
                <a:solidFill>
                  <a:srgbClr val="0033CC"/>
                </a:solidFill>
                <a:latin typeface="Mistral" pitchFamily="66" charset="0"/>
              </a:rPr>
              <a:t> </a:t>
            </a:r>
            <a:r>
              <a:rPr lang="ru-RU" sz="4400" dirty="0" err="1" smtClean="0">
                <a:solidFill>
                  <a:srgbClr val="0033CC"/>
                </a:solidFill>
                <a:latin typeface="Mistral" pitchFamily="66" charset="0"/>
              </a:rPr>
              <a:t>ш</a:t>
            </a:r>
            <a:endParaRPr lang="ru-RU" sz="4400" dirty="0" smtClean="0">
              <a:solidFill>
                <a:srgbClr val="0033CC"/>
              </a:solidFill>
              <a:latin typeface="Mistral" pitchFamily="66" charset="0"/>
            </a:endParaRPr>
          </a:p>
          <a:p>
            <a:pPr>
              <a:buNone/>
            </a:pPr>
            <a:r>
              <a:rPr lang="ru-RU" sz="4400" dirty="0" smtClean="0"/>
              <a:t>От</a:t>
            </a:r>
            <a:r>
              <a:rPr lang="ru-RU" sz="4400" dirty="0" smtClean="0">
                <a:solidFill>
                  <a:srgbClr val="0033CC"/>
                </a:solidFill>
              </a:rPr>
              <a:t> </a:t>
            </a:r>
            <a:r>
              <a:rPr lang="en-US" sz="4400" dirty="0" smtClean="0">
                <a:solidFill>
                  <a:srgbClr val="0033CC"/>
                </a:solidFill>
                <a:latin typeface="Mistral" pitchFamily="66" charset="0"/>
              </a:rPr>
              <a:t>D</a:t>
            </a:r>
            <a:r>
              <a:rPr lang="en-US" sz="4400" dirty="0" smtClean="0">
                <a:solidFill>
                  <a:srgbClr val="0033CC"/>
                </a:solidFill>
              </a:rPr>
              <a:t> </a:t>
            </a:r>
            <a:r>
              <a:rPr lang="ru-RU" sz="4400" dirty="0" smtClean="0"/>
              <a:t>до</a:t>
            </a:r>
            <a:r>
              <a:rPr lang="ru-RU" sz="4400" dirty="0" smtClean="0">
                <a:solidFill>
                  <a:srgbClr val="0033CC"/>
                </a:solidFill>
              </a:rPr>
              <a:t> </a:t>
            </a:r>
            <a:r>
              <a:rPr lang="en-US" sz="4400" dirty="0" smtClean="0">
                <a:solidFill>
                  <a:srgbClr val="0033CC"/>
                </a:solidFill>
                <a:latin typeface="Mistral" pitchFamily="66" charset="0"/>
              </a:rPr>
              <a:t>K</a:t>
            </a:r>
            <a:r>
              <a:rPr lang="ru-RU" sz="4400" dirty="0" smtClean="0">
                <a:solidFill>
                  <a:srgbClr val="0033CC"/>
                </a:solidFill>
                <a:latin typeface="Mistral" pitchFamily="66" charset="0"/>
              </a:rPr>
              <a:t> 	4 </a:t>
            </a:r>
            <a:r>
              <a:rPr lang="ru-RU" sz="4400" dirty="0" err="1" smtClean="0">
                <a:solidFill>
                  <a:srgbClr val="0033CC"/>
                </a:solidFill>
                <a:latin typeface="Mistral" pitchFamily="66" charset="0"/>
              </a:rPr>
              <a:t>др</a:t>
            </a:r>
            <a:r>
              <a:rPr lang="ru-RU" sz="4400" dirty="0" smtClean="0">
                <a:solidFill>
                  <a:srgbClr val="0033CC"/>
                </a:solidFill>
                <a:latin typeface="Mistral" pitchFamily="66" charset="0"/>
              </a:rPr>
              <a:t> </a:t>
            </a:r>
            <a:r>
              <a:rPr lang="ru-RU" sz="4400" dirty="0" err="1" smtClean="0">
                <a:solidFill>
                  <a:srgbClr val="0033CC"/>
                </a:solidFill>
                <a:latin typeface="Mistral" pitchFamily="66" charset="0"/>
              </a:rPr>
              <a:t>ш</a:t>
            </a:r>
            <a:endParaRPr lang="ru-RU" sz="4400" dirty="0" smtClean="0">
              <a:solidFill>
                <a:srgbClr val="0033CC"/>
              </a:solidFill>
              <a:latin typeface="Mistral" pitchFamily="66" charset="0"/>
            </a:endParaRPr>
          </a:p>
          <a:p>
            <a:pPr>
              <a:buNone/>
            </a:pPr>
            <a:r>
              <a:rPr lang="ru-RU" sz="4400" dirty="0" smtClean="0"/>
              <a:t>От</a:t>
            </a:r>
            <a:r>
              <a:rPr lang="ru-RU" sz="4400" dirty="0" smtClean="0">
                <a:solidFill>
                  <a:srgbClr val="0033CC"/>
                </a:solidFill>
              </a:rPr>
              <a:t> </a:t>
            </a:r>
            <a:r>
              <a:rPr lang="en-US" sz="4400" dirty="0" smtClean="0">
                <a:solidFill>
                  <a:srgbClr val="0033CC"/>
                </a:solidFill>
                <a:latin typeface="Mistral" pitchFamily="66" charset="0"/>
              </a:rPr>
              <a:t>D</a:t>
            </a:r>
            <a:r>
              <a:rPr lang="en-US" sz="4400" dirty="0" smtClean="0">
                <a:solidFill>
                  <a:srgbClr val="0033CC"/>
                </a:solidFill>
              </a:rPr>
              <a:t> </a:t>
            </a:r>
            <a:r>
              <a:rPr lang="ru-RU" sz="4400" dirty="0" smtClean="0"/>
              <a:t>до</a:t>
            </a:r>
            <a:r>
              <a:rPr lang="ru-RU" sz="4400" dirty="0" smtClean="0">
                <a:solidFill>
                  <a:srgbClr val="0033CC"/>
                </a:solidFill>
              </a:rPr>
              <a:t> </a:t>
            </a:r>
            <a:r>
              <a:rPr lang="en-US" sz="4400" dirty="0" smtClean="0">
                <a:solidFill>
                  <a:srgbClr val="0033CC"/>
                </a:solidFill>
                <a:latin typeface="Mistral" pitchFamily="66" charset="0"/>
              </a:rPr>
              <a:t>S</a:t>
            </a:r>
            <a:r>
              <a:rPr lang="ru-RU" sz="4400" dirty="0" smtClean="0">
                <a:solidFill>
                  <a:srgbClr val="0033CC"/>
                </a:solidFill>
                <a:latin typeface="Mistral" pitchFamily="66" charset="0"/>
              </a:rPr>
              <a:t>	10 </a:t>
            </a:r>
            <a:r>
              <a:rPr lang="ru-RU" sz="4400" dirty="0" err="1" smtClean="0">
                <a:solidFill>
                  <a:srgbClr val="0033CC"/>
                </a:solidFill>
                <a:latin typeface="Mistral" pitchFamily="66" charset="0"/>
              </a:rPr>
              <a:t>др</a:t>
            </a:r>
            <a:r>
              <a:rPr lang="ru-RU" sz="4400" dirty="0" smtClean="0">
                <a:solidFill>
                  <a:srgbClr val="0033CC"/>
                </a:solidFill>
                <a:latin typeface="Mistral" pitchFamily="66" charset="0"/>
              </a:rPr>
              <a:t> </a:t>
            </a:r>
            <a:r>
              <a:rPr lang="ru-RU" sz="4400" dirty="0" err="1" smtClean="0">
                <a:solidFill>
                  <a:srgbClr val="0033CC"/>
                </a:solidFill>
                <a:latin typeface="Mistral" pitchFamily="66" charset="0"/>
              </a:rPr>
              <a:t>ш</a:t>
            </a:r>
            <a:endParaRPr lang="ru-RU" sz="4400" dirty="0" smtClean="0">
              <a:solidFill>
                <a:srgbClr val="0033CC"/>
              </a:solidFill>
              <a:latin typeface="Mistral" pitchFamily="66" charset="0"/>
            </a:endParaRPr>
          </a:p>
          <a:p>
            <a:pPr>
              <a:buNone/>
            </a:pPr>
            <a:endParaRPr lang="uk-UA" sz="4400" dirty="0"/>
          </a:p>
        </p:txBody>
      </p:sp>
      <p:sp>
        <p:nvSpPr>
          <p:cNvPr id="11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i="1" dirty="0" smtClean="0"/>
              <a:t>Завдання</a:t>
            </a:r>
            <a:r>
              <a:rPr lang="ru-RU" i="1" dirty="0" smtClean="0"/>
              <a:t> №3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«</a:t>
            </a:r>
            <a:r>
              <a:rPr lang="uk-UA" dirty="0" smtClean="0">
                <a:solidFill>
                  <a:srgbClr val="C00000"/>
                </a:solidFill>
              </a:rPr>
              <a:t>У гості до </a:t>
            </a:r>
            <a:r>
              <a:rPr lang="uk-UA" dirty="0" err="1" smtClean="0">
                <a:solidFill>
                  <a:srgbClr val="C00000"/>
                </a:solidFill>
              </a:rPr>
              <a:t>Баби-Ягі</a:t>
            </a:r>
            <a:r>
              <a:rPr lang="ru-RU" dirty="0" smtClean="0">
                <a:solidFill>
                  <a:srgbClr val="C00000"/>
                </a:solidFill>
              </a:rPr>
              <a:t>»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CC"/>
                </a:solidFill>
              </a:rPr>
              <a:t>МОДУЛЬ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1257296"/>
          </a:xfrm>
        </p:spPr>
        <p:txBody>
          <a:bodyPr/>
          <a:lstStyle/>
          <a:p>
            <a:pPr indent="0">
              <a:buNone/>
            </a:pPr>
            <a:r>
              <a:rPr lang="uk-UA" dirty="0" smtClean="0"/>
              <a:t>Відстань від точки початку відліку до </a:t>
            </a:r>
            <a:r>
              <a:rPr lang="uk-UA" dirty="0" err="1" smtClean="0"/>
              <a:t>данної</a:t>
            </a:r>
            <a:r>
              <a:rPr lang="uk-UA" dirty="0" smtClean="0"/>
              <a:t> точки називають </a:t>
            </a:r>
            <a:r>
              <a:rPr lang="uk-UA" dirty="0" smtClean="0">
                <a:solidFill>
                  <a:srgbClr val="C00000"/>
                </a:solidFill>
              </a:rPr>
              <a:t>МОДУЛЕМ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428596" y="2428868"/>
            <a:ext cx="8229600" cy="1257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МОДУЛЬ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uk-UA" sz="32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завжди додатнє число </a:t>
            </a:r>
            <a:endParaRPr kumimoji="0" lang="uk-UA" sz="3200" b="0" i="0" u="none" strike="noStrike" kern="120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28596" y="4786322"/>
            <a:ext cx="8229600" cy="1257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285720" y="3214686"/>
            <a:ext cx="2428892" cy="107157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8000" dirty="0" smtClean="0">
                <a:solidFill>
                  <a:srgbClr val="0033CC"/>
                </a:solidFill>
              </a:rPr>
              <a:t>|</a:t>
            </a:r>
            <a:r>
              <a:rPr lang="ru-RU" sz="8000" dirty="0" smtClean="0">
                <a:solidFill>
                  <a:srgbClr val="0033CC"/>
                </a:solidFill>
              </a:rPr>
              <a:t>4</a:t>
            </a:r>
            <a:r>
              <a:rPr lang="en-US" sz="8000" dirty="0" smtClean="0">
                <a:solidFill>
                  <a:srgbClr val="0033CC"/>
                </a:solidFill>
              </a:rPr>
              <a:t>|</a:t>
            </a:r>
            <a:r>
              <a:rPr lang="ru-RU" sz="8000" dirty="0" smtClean="0">
                <a:solidFill>
                  <a:srgbClr val="0033CC"/>
                </a:solidFill>
              </a:rPr>
              <a:t> = 4</a:t>
            </a:r>
            <a:endParaRPr kumimoji="0" lang="uk-UA" sz="80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357158" y="4143380"/>
            <a:ext cx="2571768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800" dirty="0" smtClean="0">
                <a:solidFill>
                  <a:srgbClr val="0033CC"/>
                </a:solidFill>
              </a:rPr>
              <a:t>|</a:t>
            </a:r>
            <a:r>
              <a:rPr lang="ru-RU" sz="4800" dirty="0" smtClean="0">
                <a:solidFill>
                  <a:srgbClr val="0033CC"/>
                </a:solidFill>
              </a:rPr>
              <a:t>8</a:t>
            </a:r>
            <a:r>
              <a:rPr lang="en-US" sz="4800" dirty="0" smtClean="0">
                <a:solidFill>
                  <a:srgbClr val="0033CC"/>
                </a:solidFill>
              </a:rPr>
              <a:t>|</a:t>
            </a:r>
            <a:r>
              <a:rPr lang="ru-RU" sz="4800" dirty="0" smtClean="0">
                <a:solidFill>
                  <a:srgbClr val="0033CC"/>
                </a:solidFill>
              </a:rPr>
              <a:t> = 8</a:t>
            </a:r>
            <a:r>
              <a:rPr lang="en-US" sz="4800" dirty="0" smtClean="0">
                <a:solidFill>
                  <a:srgbClr val="0033CC"/>
                </a:solidFill>
              </a:rPr>
              <a:t> </a:t>
            </a:r>
            <a:endParaRPr kumimoji="0" lang="uk-UA" sz="4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3"/>
          <p:cNvSpPr txBox="1">
            <a:spLocks/>
          </p:cNvSpPr>
          <p:nvPr/>
        </p:nvSpPr>
        <p:spPr>
          <a:xfrm>
            <a:off x="2857488" y="3357562"/>
            <a:ext cx="2786082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800" dirty="0" smtClean="0">
                <a:solidFill>
                  <a:srgbClr val="0033CC"/>
                </a:solidFill>
              </a:rPr>
              <a:t>|</a:t>
            </a:r>
            <a:r>
              <a:rPr lang="ru-RU" sz="4800" dirty="0" smtClean="0">
                <a:solidFill>
                  <a:srgbClr val="0033CC"/>
                </a:solidFill>
              </a:rPr>
              <a:t>-4</a:t>
            </a:r>
            <a:r>
              <a:rPr lang="en-US" sz="4800" dirty="0" smtClean="0">
                <a:solidFill>
                  <a:srgbClr val="0033CC"/>
                </a:solidFill>
              </a:rPr>
              <a:t>|</a:t>
            </a:r>
            <a:r>
              <a:rPr lang="ru-RU" sz="4800" dirty="0" smtClean="0">
                <a:solidFill>
                  <a:srgbClr val="0033CC"/>
                </a:solidFill>
              </a:rPr>
              <a:t> = 4</a:t>
            </a:r>
            <a:r>
              <a:rPr lang="en-US" sz="4800" dirty="0" smtClean="0">
                <a:solidFill>
                  <a:srgbClr val="0033CC"/>
                </a:solidFill>
              </a:rPr>
              <a:t> </a:t>
            </a:r>
            <a:endParaRPr kumimoji="0" lang="uk-UA" sz="4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2857488" y="4214818"/>
            <a:ext cx="3286148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800" dirty="0" smtClean="0">
                <a:solidFill>
                  <a:srgbClr val="0033CC"/>
                </a:solidFill>
              </a:rPr>
              <a:t>|</a:t>
            </a:r>
            <a:r>
              <a:rPr lang="ru-RU" sz="4800" dirty="0" smtClean="0">
                <a:solidFill>
                  <a:srgbClr val="0033CC"/>
                </a:solidFill>
              </a:rPr>
              <a:t>-10</a:t>
            </a:r>
            <a:r>
              <a:rPr lang="en-US" sz="4800" dirty="0" smtClean="0">
                <a:solidFill>
                  <a:srgbClr val="0033CC"/>
                </a:solidFill>
              </a:rPr>
              <a:t>|</a:t>
            </a:r>
            <a:r>
              <a:rPr lang="ru-RU" sz="4800" dirty="0" smtClean="0">
                <a:solidFill>
                  <a:srgbClr val="0033CC"/>
                </a:solidFill>
              </a:rPr>
              <a:t> = 10</a:t>
            </a:r>
            <a:r>
              <a:rPr lang="en-US" sz="4800" dirty="0" smtClean="0">
                <a:solidFill>
                  <a:srgbClr val="0033CC"/>
                </a:solidFill>
              </a:rPr>
              <a:t> </a:t>
            </a:r>
            <a:endParaRPr kumimoji="0" lang="uk-UA" sz="4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3"/>
          <p:cNvSpPr txBox="1">
            <a:spLocks/>
          </p:cNvSpPr>
          <p:nvPr/>
        </p:nvSpPr>
        <p:spPr>
          <a:xfrm>
            <a:off x="2214546" y="5143512"/>
            <a:ext cx="2428892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800" dirty="0" smtClean="0">
                <a:solidFill>
                  <a:srgbClr val="0033CC"/>
                </a:solidFill>
              </a:rPr>
              <a:t>|</a:t>
            </a:r>
            <a:r>
              <a:rPr lang="ru-RU" sz="4800" dirty="0" smtClean="0">
                <a:solidFill>
                  <a:srgbClr val="0033CC"/>
                </a:solidFill>
              </a:rPr>
              <a:t>0</a:t>
            </a:r>
            <a:r>
              <a:rPr lang="en-US" sz="4800" dirty="0" smtClean="0">
                <a:solidFill>
                  <a:srgbClr val="0033CC"/>
                </a:solidFill>
              </a:rPr>
              <a:t>|</a:t>
            </a:r>
            <a:r>
              <a:rPr lang="ru-RU" sz="4800" dirty="0" smtClean="0">
                <a:solidFill>
                  <a:srgbClr val="0033CC"/>
                </a:solidFill>
              </a:rPr>
              <a:t> = 0</a:t>
            </a:r>
            <a:r>
              <a:rPr lang="en-US" sz="4800" dirty="0" smtClean="0">
                <a:solidFill>
                  <a:srgbClr val="0033CC"/>
                </a:solidFill>
              </a:rPr>
              <a:t> </a:t>
            </a:r>
            <a:endParaRPr kumimoji="0" lang="uk-UA" sz="4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12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3429000"/>
            <a:ext cx="2857500" cy="200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CC"/>
                </a:solidFill>
              </a:rPr>
              <a:t>ВЛАСТИВОСТІ МОДУЛЯ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28596" y="4714884"/>
            <a:ext cx="8229600" cy="1257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1746" name="Object 4"/>
          <p:cNvGraphicFramePr>
            <a:graphicFrameLocks noChangeAspect="1"/>
          </p:cNvGraphicFramePr>
          <p:nvPr/>
        </p:nvGraphicFramePr>
        <p:xfrm>
          <a:off x="611188" y="2205038"/>
          <a:ext cx="2962275" cy="2692400"/>
        </p:xfrm>
        <a:graphic>
          <a:graphicData uri="http://schemas.openxmlformats.org/presentationml/2006/ole">
            <p:oleObj spid="_x0000_s31746" name="Формула" r:id="rId3" imgW="279360" imgH="253800" progId="Equation.3">
              <p:embed/>
            </p:oleObj>
          </a:graphicData>
        </a:graphic>
      </p:graphicFrame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4067175" y="2492375"/>
            <a:ext cx="3744913" cy="2089150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err="1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, </a:t>
            </a:r>
            <a:r>
              <a:rPr lang="ru-RU" sz="3600" kern="10" dirty="0" smtClean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если </a:t>
            </a:r>
            <a:r>
              <a:rPr lang="ru-RU" sz="3600" b="1" i="1" kern="10" dirty="0" err="1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 &gt; 0;</a:t>
            </a:r>
          </a:p>
          <a:p>
            <a:pPr algn="ctr"/>
            <a:r>
              <a:rPr lang="ru-RU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0, </a:t>
            </a:r>
            <a:r>
              <a:rPr lang="ru-RU" sz="3600" kern="10" dirty="0" smtClean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если </a:t>
            </a:r>
            <a:r>
              <a:rPr lang="ru-RU" sz="3600" b="1" i="1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 = 0;</a:t>
            </a:r>
          </a:p>
          <a:p>
            <a:pPr algn="ctr"/>
            <a:r>
              <a:rPr lang="ru-RU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-</a:t>
            </a:r>
            <a:r>
              <a:rPr lang="ru-RU" sz="3600" b="1" i="1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, </a:t>
            </a:r>
            <a:r>
              <a:rPr lang="ru-RU" sz="3600" kern="10" dirty="0" smtClean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если </a:t>
            </a:r>
            <a:r>
              <a:rPr lang="ru-RU" sz="3600" b="1" i="1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 &lt; 0</a:t>
            </a:r>
            <a:r>
              <a:rPr lang="ru-RU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.</a:t>
            </a:r>
            <a:endParaRPr lang="uk-UA" sz="3600" kern="10" dirty="0">
              <a:ln w="9525">
                <a:solidFill>
                  <a:srgbClr val="FF9900"/>
                </a:solidFill>
                <a:round/>
                <a:headEnd/>
                <a:tailEnd/>
              </a:ln>
              <a:solidFill>
                <a:srgbClr val="800000"/>
              </a:solidFill>
              <a:latin typeface="Arial"/>
              <a:cs typeface="Arial"/>
            </a:endParaRPr>
          </a:p>
        </p:txBody>
      </p:sp>
      <p:sp>
        <p:nvSpPr>
          <p:cNvPr id="8" name="AutoShape 6"/>
          <p:cNvSpPr>
            <a:spLocks/>
          </p:cNvSpPr>
          <p:nvPr/>
        </p:nvSpPr>
        <p:spPr bwMode="auto">
          <a:xfrm>
            <a:off x="3492500" y="2420938"/>
            <a:ext cx="215900" cy="2209800"/>
          </a:xfrm>
          <a:prstGeom prst="leftBrace">
            <a:avLst>
              <a:gd name="adj1" fmla="val 85294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CC"/>
                </a:solidFill>
              </a:rPr>
              <a:t>МОДУЛЬ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1257296"/>
          </a:xfrm>
        </p:spPr>
        <p:txBody>
          <a:bodyPr/>
          <a:lstStyle/>
          <a:p>
            <a:pPr indent="0">
              <a:buNone/>
            </a:pPr>
            <a:r>
              <a:rPr lang="uk-UA" i="1" dirty="0" smtClean="0"/>
              <a:t>Завдання</a:t>
            </a:r>
            <a:r>
              <a:rPr lang="ru-RU" i="1" dirty="0" smtClean="0"/>
              <a:t> №4. </a:t>
            </a:r>
            <a:r>
              <a:rPr lang="uk-UA" dirty="0" smtClean="0"/>
              <a:t>Знайти модуль чисел </a:t>
            </a:r>
            <a:endParaRPr lang="uk-UA" i="1" dirty="0"/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28596" y="4786322"/>
            <a:ext cx="8229600" cy="1257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285720" y="2214554"/>
            <a:ext cx="2786082" cy="135732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7000" dirty="0" smtClean="0">
                <a:solidFill>
                  <a:srgbClr val="0033CC"/>
                </a:solidFill>
              </a:rPr>
              <a:t>|</a:t>
            </a:r>
            <a:r>
              <a:rPr lang="ru-RU" sz="7000" dirty="0" smtClean="0">
                <a:solidFill>
                  <a:srgbClr val="0033CC"/>
                </a:solidFill>
              </a:rPr>
              <a:t>0,55</a:t>
            </a:r>
            <a:r>
              <a:rPr lang="en-US" sz="7000" dirty="0" smtClean="0">
                <a:solidFill>
                  <a:srgbClr val="0033CC"/>
                </a:solidFill>
              </a:rPr>
              <a:t>|</a:t>
            </a:r>
            <a:r>
              <a:rPr lang="ru-RU" sz="7000" dirty="0" smtClean="0">
                <a:solidFill>
                  <a:srgbClr val="0033CC"/>
                </a:solidFill>
              </a:rPr>
              <a:t> = </a:t>
            </a:r>
            <a:endParaRPr kumimoji="0" lang="uk-UA" sz="70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2643174" y="2214554"/>
            <a:ext cx="2428892" cy="107157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6300" dirty="0" smtClean="0">
                <a:solidFill>
                  <a:srgbClr val="0033CC"/>
                </a:solidFill>
              </a:rPr>
              <a:t>0,55</a:t>
            </a:r>
            <a:endParaRPr kumimoji="0" lang="uk-UA" sz="63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одержимое 3"/>
          <p:cNvSpPr txBox="1">
            <a:spLocks/>
          </p:cNvSpPr>
          <p:nvPr/>
        </p:nvSpPr>
        <p:spPr>
          <a:xfrm>
            <a:off x="428596" y="3714752"/>
            <a:ext cx="2714644" cy="12858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5200" dirty="0" smtClean="0">
                <a:solidFill>
                  <a:srgbClr val="0033CC"/>
                </a:solidFill>
              </a:rPr>
              <a:t>|</a:t>
            </a:r>
            <a:r>
              <a:rPr lang="ru-RU" sz="5200" dirty="0" smtClean="0">
                <a:solidFill>
                  <a:srgbClr val="0033CC"/>
                </a:solidFill>
              </a:rPr>
              <a:t>1,6</a:t>
            </a:r>
            <a:r>
              <a:rPr lang="en-US" sz="5200" dirty="0" smtClean="0">
                <a:solidFill>
                  <a:srgbClr val="0033CC"/>
                </a:solidFill>
              </a:rPr>
              <a:t>|</a:t>
            </a:r>
            <a:r>
              <a:rPr lang="ru-RU" sz="5200" dirty="0" smtClean="0">
                <a:solidFill>
                  <a:srgbClr val="0033CC"/>
                </a:solidFill>
              </a:rPr>
              <a:t> = </a:t>
            </a:r>
            <a:endParaRPr kumimoji="0" lang="uk-UA" sz="52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Содержимое 3"/>
          <p:cNvSpPr txBox="1">
            <a:spLocks/>
          </p:cNvSpPr>
          <p:nvPr/>
        </p:nvSpPr>
        <p:spPr>
          <a:xfrm>
            <a:off x="2643174" y="3929066"/>
            <a:ext cx="2428892" cy="107157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6300" dirty="0" smtClean="0">
                <a:solidFill>
                  <a:srgbClr val="0033CC"/>
                </a:solidFill>
              </a:rPr>
              <a:t>1,6</a:t>
            </a:r>
            <a:endParaRPr kumimoji="0" lang="uk-UA" sz="63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39938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3214686"/>
            <a:ext cx="2857500" cy="200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CC"/>
                </a:solidFill>
              </a:rPr>
              <a:t>МОДУЛЬ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1257296"/>
          </a:xfrm>
        </p:spPr>
        <p:txBody>
          <a:bodyPr/>
          <a:lstStyle/>
          <a:p>
            <a:pPr indent="0">
              <a:buNone/>
            </a:pPr>
            <a:r>
              <a:rPr lang="uk-UA" i="1" dirty="0" smtClean="0"/>
              <a:t>Завдання</a:t>
            </a:r>
            <a:r>
              <a:rPr lang="ru-RU" i="1" dirty="0" smtClean="0"/>
              <a:t> №4. </a:t>
            </a:r>
            <a:r>
              <a:rPr lang="uk-UA" dirty="0" smtClean="0"/>
              <a:t>Знайти модуль чисел </a:t>
            </a:r>
            <a:endParaRPr lang="uk-UA" i="1" dirty="0"/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28596" y="4786322"/>
            <a:ext cx="8229600" cy="1257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285720" y="2214554"/>
            <a:ext cx="3071834" cy="142876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7000" dirty="0" smtClean="0">
                <a:solidFill>
                  <a:srgbClr val="0033CC"/>
                </a:solidFill>
              </a:rPr>
              <a:t>|</a:t>
            </a:r>
            <a:r>
              <a:rPr lang="ru-RU" sz="7000" dirty="0" smtClean="0">
                <a:solidFill>
                  <a:srgbClr val="0033CC"/>
                </a:solidFill>
              </a:rPr>
              <a:t>- 0,05</a:t>
            </a:r>
            <a:r>
              <a:rPr lang="en-US" sz="7000" dirty="0" smtClean="0">
                <a:solidFill>
                  <a:srgbClr val="0033CC"/>
                </a:solidFill>
              </a:rPr>
              <a:t>|</a:t>
            </a:r>
            <a:r>
              <a:rPr lang="ru-RU" sz="7000" dirty="0" smtClean="0">
                <a:solidFill>
                  <a:srgbClr val="0033CC"/>
                </a:solidFill>
              </a:rPr>
              <a:t> = </a:t>
            </a:r>
            <a:endParaRPr kumimoji="0" lang="uk-UA" sz="70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3143240" y="2214554"/>
            <a:ext cx="2428892" cy="107157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6300" dirty="0" smtClean="0">
                <a:solidFill>
                  <a:srgbClr val="0033CC"/>
                </a:solidFill>
              </a:rPr>
              <a:t>0,05</a:t>
            </a:r>
            <a:endParaRPr kumimoji="0" lang="uk-UA" sz="63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одержимое 3"/>
          <p:cNvSpPr txBox="1">
            <a:spLocks/>
          </p:cNvSpPr>
          <p:nvPr/>
        </p:nvSpPr>
        <p:spPr>
          <a:xfrm>
            <a:off x="428596" y="3714752"/>
            <a:ext cx="3357586" cy="14287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5200" dirty="0" smtClean="0">
                <a:solidFill>
                  <a:srgbClr val="0033CC"/>
                </a:solidFill>
              </a:rPr>
              <a:t>|</a:t>
            </a:r>
            <a:r>
              <a:rPr lang="ru-RU" sz="5200" dirty="0" smtClean="0">
                <a:solidFill>
                  <a:srgbClr val="0033CC"/>
                </a:solidFill>
              </a:rPr>
              <a:t>- 100,7</a:t>
            </a:r>
            <a:r>
              <a:rPr lang="en-US" sz="5200" dirty="0" smtClean="0">
                <a:solidFill>
                  <a:srgbClr val="0033CC"/>
                </a:solidFill>
              </a:rPr>
              <a:t>|</a:t>
            </a:r>
            <a:r>
              <a:rPr lang="ru-RU" sz="5200" dirty="0" smtClean="0">
                <a:solidFill>
                  <a:srgbClr val="0033CC"/>
                </a:solidFill>
              </a:rPr>
              <a:t> = </a:t>
            </a:r>
            <a:endParaRPr kumimoji="0" lang="uk-UA" sz="52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Содержимое 3"/>
          <p:cNvSpPr txBox="1">
            <a:spLocks/>
          </p:cNvSpPr>
          <p:nvPr/>
        </p:nvSpPr>
        <p:spPr>
          <a:xfrm>
            <a:off x="3500430" y="4000504"/>
            <a:ext cx="2428892" cy="107157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6300" dirty="0" smtClean="0">
                <a:solidFill>
                  <a:srgbClr val="0033CC"/>
                </a:solidFill>
              </a:rPr>
              <a:t>100,7</a:t>
            </a:r>
            <a:endParaRPr kumimoji="0" lang="uk-UA" sz="63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10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214686"/>
            <a:ext cx="2857500" cy="200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CC"/>
                </a:solidFill>
              </a:rPr>
              <a:t>МОДУЛЬ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547664" y="2204864"/>
            <a:ext cx="6393904" cy="785818"/>
          </a:xfrm>
        </p:spPr>
        <p:txBody>
          <a:bodyPr>
            <a:normAutofit fontScale="92500"/>
          </a:bodyPr>
          <a:lstStyle/>
          <a:p>
            <a:pPr indent="0">
              <a:buNone/>
            </a:pPr>
            <a:r>
              <a:rPr lang="uk-UA" i="1" dirty="0" smtClean="0"/>
              <a:t>Виконати завдання за підручником</a:t>
            </a:r>
            <a:endParaRPr lang="uk-UA" i="1" dirty="0"/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2483768" y="3356992"/>
            <a:ext cx="4032448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№ 1005 (7-12)</a:t>
            </a:r>
            <a:endParaRPr kumimoji="0" lang="uk-UA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37890" name="AutoShape 2" descr="Картинки по запросу запитанн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892" name="AutoShape 4" descr="Картинки по запросу запитанн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3357562"/>
            <a:ext cx="1809750" cy="2533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4"/>
          <p:cNvGrpSpPr>
            <a:grpSpLocks/>
          </p:cNvGrpSpPr>
          <p:nvPr/>
        </p:nvGrpSpPr>
        <p:grpSpPr bwMode="auto">
          <a:xfrm>
            <a:off x="500034" y="3786190"/>
            <a:ext cx="8380416" cy="142876"/>
            <a:chOff x="569" y="2265"/>
            <a:chExt cx="5009" cy="56"/>
          </a:xfrm>
        </p:grpSpPr>
        <p:grpSp>
          <p:nvGrpSpPr>
            <p:cNvPr id="3" name="Group 168"/>
            <p:cNvGrpSpPr>
              <a:grpSpLocks/>
            </p:cNvGrpSpPr>
            <p:nvPr/>
          </p:nvGrpSpPr>
          <p:grpSpPr bwMode="auto">
            <a:xfrm>
              <a:off x="569" y="2265"/>
              <a:ext cx="218" cy="56"/>
              <a:chOff x="1744" y="3129"/>
              <a:chExt cx="348" cy="56"/>
            </a:xfrm>
          </p:grpSpPr>
          <p:sp>
            <p:nvSpPr>
              <p:cNvPr id="73" name="Line 16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4" name="Oval 17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4" name="Group 171"/>
            <p:cNvGrpSpPr>
              <a:grpSpLocks/>
            </p:cNvGrpSpPr>
            <p:nvPr/>
          </p:nvGrpSpPr>
          <p:grpSpPr bwMode="auto">
            <a:xfrm>
              <a:off x="794" y="2265"/>
              <a:ext cx="218" cy="56"/>
              <a:chOff x="1744" y="3129"/>
              <a:chExt cx="348" cy="56"/>
            </a:xfrm>
          </p:grpSpPr>
          <p:sp>
            <p:nvSpPr>
              <p:cNvPr id="71" name="Line 17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2" name="Oval 17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5" name="Group 174"/>
            <p:cNvGrpSpPr>
              <a:grpSpLocks/>
            </p:cNvGrpSpPr>
            <p:nvPr/>
          </p:nvGrpSpPr>
          <p:grpSpPr bwMode="auto">
            <a:xfrm>
              <a:off x="996" y="2265"/>
              <a:ext cx="218" cy="56"/>
              <a:chOff x="1744" y="3129"/>
              <a:chExt cx="348" cy="56"/>
            </a:xfrm>
          </p:grpSpPr>
          <p:sp>
            <p:nvSpPr>
              <p:cNvPr id="69" name="Line 17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0" name="Oval 17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6" name="Group 177"/>
            <p:cNvGrpSpPr>
              <a:grpSpLocks/>
            </p:cNvGrpSpPr>
            <p:nvPr/>
          </p:nvGrpSpPr>
          <p:grpSpPr bwMode="auto">
            <a:xfrm>
              <a:off x="1215" y="2265"/>
              <a:ext cx="218" cy="56"/>
              <a:chOff x="1744" y="3129"/>
              <a:chExt cx="348" cy="56"/>
            </a:xfrm>
          </p:grpSpPr>
          <p:sp>
            <p:nvSpPr>
              <p:cNvPr id="67" name="Line 17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8" name="Oval 17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7" name="Group 180"/>
            <p:cNvGrpSpPr>
              <a:grpSpLocks/>
            </p:cNvGrpSpPr>
            <p:nvPr/>
          </p:nvGrpSpPr>
          <p:grpSpPr bwMode="auto">
            <a:xfrm>
              <a:off x="1434" y="2265"/>
              <a:ext cx="219" cy="56"/>
              <a:chOff x="1744" y="3129"/>
              <a:chExt cx="348" cy="56"/>
            </a:xfrm>
          </p:grpSpPr>
          <p:sp>
            <p:nvSpPr>
              <p:cNvPr id="65" name="Line 181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6" name="Oval 18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8" name="Group 183"/>
            <p:cNvGrpSpPr>
              <a:grpSpLocks/>
            </p:cNvGrpSpPr>
            <p:nvPr/>
          </p:nvGrpSpPr>
          <p:grpSpPr bwMode="auto">
            <a:xfrm>
              <a:off x="1660" y="2265"/>
              <a:ext cx="218" cy="56"/>
              <a:chOff x="1744" y="3129"/>
              <a:chExt cx="348" cy="56"/>
            </a:xfrm>
          </p:grpSpPr>
          <p:sp>
            <p:nvSpPr>
              <p:cNvPr id="63" name="Line 18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4" name="Oval 18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9" name="Group 186"/>
            <p:cNvGrpSpPr>
              <a:grpSpLocks/>
            </p:cNvGrpSpPr>
            <p:nvPr/>
          </p:nvGrpSpPr>
          <p:grpSpPr bwMode="auto">
            <a:xfrm>
              <a:off x="1881" y="2265"/>
              <a:ext cx="218" cy="56"/>
              <a:chOff x="1744" y="3129"/>
              <a:chExt cx="348" cy="56"/>
            </a:xfrm>
          </p:grpSpPr>
          <p:sp>
            <p:nvSpPr>
              <p:cNvPr id="61" name="Line 187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2" name="Oval 18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0" name="Group 189"/>
            <p:cNvGrpSpPr>
              <a:grpSpLocks/>
            </p:cNvGrpSpPr>
            <p:nvPr/>
          </p:nvGrpSpPr>
          <p:grpSpPr bwMode="auto">
            <a:xfrm>
              <a:off x="2105" y="2265"/>
              <a:ext cx="218" cy="56"/>
              <a:chOff x="1744" y="3129"/>
              <a:chExt cx="348" cy="56"/>
            </a:xfrm>
          </p:grpSpPr>
          <p:sp>
            <p:nvSpPr>
              <p:cNvPr id="59" name="Line 19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0" name="Oval 19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1" name="Group 192"/>
            <p:cNvGrpSpPr>
              <a:grpSpLocks/>
            </p:cNvGrpSpPr>
            <p:nvPr/>
          </p:nvGrpSpPr>
          <p:grpSpPr bwMode="auto">
            <a:xfrm>
              <a:off x="2306" y="2265"/>
              <a:ext cx="218" cy="56"/>
              <a:chOff x="1744" y="3129"/>
              <a:chExt cx="348" cy="56"/>
            </a:xfrm>
          </p:grpSpPr>
          <p:sp>
            <p:nvSpPr>
              <p:cNvPr id="57" name="Line 19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8" name="Oval 19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2" name="Group 195"/>
            <p:cNvGrpSpPr>
              <a:grpSpLocks/>
            </p:cNvGrpSpPr>
            <p:nvPr/>
          </p:nvGrpSpPr>
          <p:grpSpPr bwMode="auto">
            <a:xfrm>
              <a:off x="2526" y="2265"/>
              <a:ext cx="218" cy="56"/>
              <a:chOff x="1744" y="3129"/>
              <a:chExt cx="348" cy="56"/>
            </a:xfrm>
          </p:grpSpPr>
          <p:sp>
            <p:nvSpPr>
              <p:cNvPr id="55" name="Line 19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6" name="Oval 19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3" name="Group 198"/>
            <p:cNvGrpSpPr>
              <a:grpSpLocks/>
            </p:cNvGrpSpPr>
            <p:nvPr/>
          </p:nvGrpSpPr>
          <p:grpSpPr bwMode="auto">
            <a:xfrm>
              <a:off x="2751" y="2265"/>
              <a:ext cx="218" cy="56"/>
              <a:chOff x="1744" y="3129"/>
              <a:chExt cx="348" cy="56"/>
            </a:xfrm>
          </p:grpSpPr>
          <p:sp>
            <p:nvSpPr>
              <p:cNvPr id="53" name="Line 19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4" name="Oval 20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4" name="Group 201"/>
            <p:cNvGrpSpPr>
              <a:grpSpLocks/>
            </p:cNvGrpSpPr>
            <p:nvPr/>
          </p:nvGrpSpPr>
          <p:grpSpPr bwMode="auto">
            <a:xfrm>
              <a:off x="2959" y="2265"/>
              <a:ext cx="218" cy="56"/>
              <a:chOff x="1744" y="3129"/>
              <a:chExt cx="348" cy="56"/>
            </a:xfrm>
          </p:grpSpPr>
          <p:sp>
            <p:nvSpPr>
              <p:cNvPr id="51" name="Line 20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2" name="Oval 20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5" name="Group 204"/>
            <p:cNvGrpSpPr>
              <a:grpSpLocks/>
            </p:cNvGrpSpPr>
            <p:nvPr/>
          </p:nvGrpSpPr>
          <p:grpSpPr bwMode="auto">
            <a:xfrm>
              <a:off x="3178" y="2265"/>
              <a:ext cx="218" cy="56"/>
              <a:chOff x="1744" y="3129"/>
              <a:chExt cx="348" cy="56"/>
            </a:xfrm>
          </p:grpSpPr>
          <p:sp>
            <p:nvSpPr>
              <p:cNvPr id="49" name="Line 20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0" name="Oval 20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6" name="Group 207"/>
            <p:cNvGrpSpPr>
              <a:grpSpLocks/>
            </p:cNvGrpSpPr>
            <p:nvPr/>
          </p:nvGrpSpPr>
          <p:grpSpPr bwMode="auto">
            <a:xfrm>
              <a:off x="3403" y="2265"/>
              <a:ext cx="218" cy="56"/>
              <a:chOff x="1744" y="3129"/>
              <a:chExt cx="348" cy="56"/>
            </a:xfrm>
          </p:grpSpPr>
          <p:sp>
            <p:nvSpPr>
              <p:cNvPr id="47" name="Line 20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8" name="Oval 20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7" name="Group 210"/>
            <p:cNvGrpSpPr>
              <a:grpSpLocks/>
            </p:cNvGrpSpPr>
            <p:nvPr/>
          </p:nvGrpSpPr>
          <p:grpSpPr bwMode="auto">
            <a:xfrm>
              <a:off x="3605" y="2265"/>
              <a:ext cx="218" cy="56"/>
              <a:chOff x="1744" y="3129"/>
              <a:chExt cx="348" cy="56"/>
            </a:xfrm>
          </p:grpSpPr>
          <p:sp>
            <p:nvSpPr>
              <p:cNvPr id="45" name="Line 211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6" name="Oval 21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8" name="Group 213"/>
            <p:cNvGrpSpPr>
              <a:grpSpLocks/>
            </p:cNvGrpSpPr>
            <p:nvPr/>
          </p:nvGrpSpPr>
          <p:grpSpPr bwMode="auto">
            <a:xfrm>
              <a:off x="3824" y="2265"/>
              <a:ext cx="218" cy="56"/>
              <a:chOff x="1744" y="3129"/>
              <a:chExt cx="348" cy="56"/>
            </a:xfrm>
          </p:grpSpPr>
          <p:sp>
            <p:nvSpPr>
              <p:cNvPr id="43" name="Line 21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4" name="Oval 21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9" name="Group 216"/>
            <p:cNvGrpSpPr>
              <a:grpSpLocks/>
            </p:cNvGrpSpPr>
            <p:nvPr/>
          </p:nvGrpSpPr>
          <p:grpSpPr bwMode="auto">
            <a:xfrm>
              <a:off x="4043" y="2265"/>
              <a:ext cx="219" cy="56"/>
              <a:chOff x="1744" y="3129"/>
              <a:chExt cx="348" cy="56"/>
            </a:xfrm>
          </p:grpSpPr>
          <p:sp>
            <p:nvSpPr>
              <p:cNvPr id="41" name="Line 217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2" name="Oval 21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0" name="Group 219"/>
            <p:cNvGrpSpPr>
              <a:grpSpLocks/>
            </p:cNvGrpSpPr>
            <p:nvPr/>
          </p:nvGrpSpPr>
          <p:grpSpPr bwMode="auto">
            <a:xfrm>
              <a:off x="4269" y="2265"/>
              <a:ext cx="218" cy="56"/>
              <a:chOff x="1744" y="3129"/>
              <a:chExt cx="348" cy="56"/>
            </a:xfrm>
          </p:grpSpPr>
          <p:sp>
            <p:nvSpPr>
              <p:cNvPr id="39" name="Line 22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0" name="Oval 22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1" name="Group 222"/>
            <p:cNvGrpSpPr>
              <a:grpSpLocks/>
            </p:cNvGrpSpPr>
            <p:nvPr/>
          </p:nvGrpSpPr>
          <p:grpSpPr bwMode="auto">
            <a:xfrm>
              <a:off x="4490" y="2265"/>
              <a:ext cx="218" cy="56"/>
              <a:chOff x="1744" y="3129"/>
              <a:chExt cx="348" cy="56"/>
            </a:xfrm>
          </p:grpSpPr>
          <p:sp>
            <p:nvSpPr>
              <p:cNvPr id="37" name="Line 22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8" name="Oval 22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2" name="Group 225"/>
            <p:cNvGrpSpPr>
              <a:grpSpLocks/>
            </p:cNvGrpSpPr>
            <p:nvPr/>
          </p:nvGrpSpPr>
          <p:grpSpPr bwMode="auto">
            <a:xfrm>
              <a:off x="4714" y="2265"/>
              <a:ext cx="218" cy="56"/>
              <a:chOff x="1744" y="3129"/>
              <a:chExt cx="348" cy="56"/>
            </a:xfrm>
          </p:grpSpPr>
          <p:sp>
            <p:nvSpPr>
              <p:cNvPr id="35" name="Line 22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6" name="Oval 22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3" name="Group 228"/>
            <p:cNvGrpSpPr>
              <a:grpSpLocks/>
            </p:cNvGrpSpPr>
            <p:nvPr/>
          </p:nvGrpSpPr>
          <p:grpSpPr bwMode="auto">
            <a:xfrm>
              <a:off x="4915" y="2265"/>
              <a:ext cx="218" cy="56"/>
              <a:chOff x="1744" y="3129"/>
              <a:chExt cx="348" cy="56"/>
            </a:xfrm>
          </p:grpSpPr>
          <p:sp>
            <p:nvSpPr>
              <p:cNvPr id="33" name="Line 22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4" name="Oval 23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4" name="Group 231"/>
            <p:cNvGrpSpPr>
              <a:grpSpLocks/>
            </p:cNvGrpSpPr>
            <p:nvPr/>
          </p:nvGrpSpPr>
          <p:grpSpPr bwMode="auto">
            <a:xfrm>
              <a:off x="5135" y="2265"/>
              <a:ext cx="218" cy="56"/>
              <a:chOff x="1744" y="3129"/>
              <a:chExt cx="348" cy="56"/>
            </a:xfrm>
          </p:grpSpPr>
          <p:sp>
            <p:nvSpPr>
              <p:cNvPr id="31" name="Line 23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2" name="Oval 23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5" name="Group 234"/>
            <p:cNvGrpSpPr>
              <a:grpSpLocks/>
            </p:cNvGrpSpPr>
            <p:nvPr/>
          </p:nvGrpSpPr>
          <p:grpSpPr bwMode="auto">
            <a:xfrm>
              <a:off x="5360" y="2265"/>
              <a:ext cx="218" cy="56"/>
              <a:chOff x="1744" y="3129"/>
              <a:chExt cx="348" cy="56"/>
            </a:xfrm>
          </p:grpSpPr>
          <p:sp>
            <p:nvSpPr>
              <p:cNvPr id="29" name="Line 23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0" name="Oval 23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</p:grpSp>
      <p:pic>
        <p:nvPicPr>
          <p:cNvPr id="1026" name="Picture 2" descr="Картинки по запросу рисунок Дуб"/>
          <p:cNvPicPr>
            <a:picLocks noChangeAspect="1" noChangeArrowheads="1"/>
          </p:cNvPicPr>
          <p:nvPr/>
        </p:nvPicPr>
        <p:blipFill>
          <a:blip r:embed="rId2" cstate="print"/>
          <a:srcRect l="7414" r="14740"/>
          <a:stretch>
            <a:fillRect/>
          </a:stretch>
        </p:blipFill>
        <p:spPr bwMode="auto">
          <a:xfrm>
            <a:off x="3500430" y="1428736"/>
            <a:ext cx="1928826" cy="2538406"/>
          </a:xfrm>
          <a:prstGeom prst="rect">
            <a:avLst/>
          </a:prstGeom>
          <a:noFill/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2571744"/>
            <a:ext cx="1006530" cy="1309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42" name="AutoShape 10" descr="Картинки по запросу рисунок курочка-ряб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444" name="AutoShape 12" descr="Картинки по запросу рисунок курочка-ряб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8446" name="Picture 14" descr="C:\Documents and Settings\Polzovatel\Рабочий стол\урок_Модуль числа\картинки_МОДУЛЬ\2184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2571744"/>
            <a:ext cx="839387" cy="1190620"/>
          </a:xfrm>
          <a:prstGeom prst="rect">
            <a:avLst/>
          </a:prstGeom>
          <a:noFill/>
        </p:spPr>
      </p:pic>
      <p:sp>
        <p:nvSpPr>
          <p:cNvPr id="85" name="Овал 84"/>
          <p:cNvSpPr/>
          <p:nvPr/>
        </p:nvSpPr>
        <p:spPr>
          <a:xfrm>
            <a:off x="3071802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6" name="Овал 85"/>
          <p:cNvSpPr/>
          <p:nvPr/>
        </p:nvSpPr>
        <p:spPr>
          <a:xfrm>
            <a:off x="5929322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8" name="Овал 87"/>
          <p:cNvSpPr/>
          <p:nvPr/>
        </p:nvSpPr>
        <p:spPr>
          <a:xfrm>
            <a:off x="4500562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9" name="TextBox 88"/>
          <p:cNvSpPr txBox="1"/>
          <p:nvPr/>
        </p:nvSpPr>
        <p:spPr>
          <a:xfrm>
            <a:off x="4286248" y="385762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0</a:t>
            </a:r>
            <a:endParaRPr lang="uk-UA" sz="3200" b="1" dirty="0">
              <a:solidFill>
                <a:srgbClr val="00B050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786446" y="392906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4</a:t>
            </a:r>
            <a:endParaRPr lang="uk-UA" sz="3200" b="1" dirty="0">
              <a:solidFill>
                <a:srgbClr val="C00000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857488" y="3929066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-4</a:t>
            </a:r>
            <a:endParaRPr lang="uk-UA" sz="3200" b="1" dirty="0">
              <a:solidFill>
                <a:srgbClr val="0070C0"/>
              </a:solidFill>
            </a:endParaRPr>
          </a:p>
        </p:txBody>
      </p:sp>
      <p:sp>
        <p:nvSpPr>
          <p:cNvPr id="97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noAutofit/>
          </a:bodyPr>
          <a:lstStyle/>
          <a:p>
            <a:r>
              <a:rPr lang="uk-UA" i="1" dirty="0" smtClean="0"/>
              <a:t>Завдання</a:t>
            </a:r>
            <a:r>
              <a:rPr lang="ru-RU" i="1" dirty="0" smtClean="0"/>
              <a:t> №3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«</a:t>
            </a:r>
            <a:r>
              <a:rPr lang="uk-UA" dirty="0" smtClean="0">
                <a:solidFill>
                  <a:srgbClr val="C00000"/>
                </a:solidFill>
              </a:rPr>
              <a:t>У гості до </a:t>
            </a:r>
            <a:r>
              <a:rPr lang="uk-UA" dirty="0" err="1" smtClean="0">
                <a:solidFill>
                  <a:srgbClr val="C00000"/>
                </a:solidFill>
              </a:rPr>
              <a:t>Баби-Ягі</a:t>
            </a:r>
            <a:r>
              <a:rPr lang="uk-UA" dirty="0" smtClean="0">
                <a:solidFill>
                  <a:srgbClr val="C00000"/>
                </a:solidFill>
              </a:rPr>
              <a:t>»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98" name="Содержимое 97"/>
          <p:cNvSpPr>
            <a:spLocks noGrp="1"/>
          </p:cNvSpPr>
          <p:nvPr>
            <p:ph idx="1"/>
          </p:nvPr>
        </p:nvSpPr>
        <p:spPr>
          <a:xfrm>
            <a:off x="1428728" y="5572140"/>
            <a:ext cx="6929486" cy="685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err="1" smtClean="0"/>
              <a:t>Рівні</a:t>
            </a:r>
            <a:r>
              <a:rPr lang="ru-RU" dirty="0" smtClean="0"/>
              <a:t> </a:t>
            </a:r>
            <a:r>
              <a:rPr lang="ru-RU" dirty="0" err="1" smtClean="0"/>
              <a:t>відстані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→</a:t>
            </a:r>
            <a:r>
              <a:rPr lang="ru-RU" dirty="0" smtClean="0"/>
              <a:t> </a:t>
            </a:r>
            <a:r>
              <a:rPr lang="ru-RU" dirty="0" err="1" smtClean="0"/>
              <a:t>рівні</a:t>
            </a:r>
            <a:r>
              <a:rPr lang="ru-RU" dirty="0" smtClean="0"/>
              <a:t> </a:t>
            </a:r>
            <a:r>
              <a:rPr lang="ru-RU" dirty="0" err="1" smtClean="0"/>
              <a:t>модулі</a:t>
            </a:r>
            <a:endParaRPr lang="uk-UA" dirty="0"/>
          </a:p>
        </p:txBody>
      </p:sp>
      <p:cxnSp>
        <p:nvCxnSpPr>
          <p:cNvPr id="95" name="Скругленная соединительная линия 94"/>
          <p:cNvCxnSpPr>
            <a:stCxn id="89" idx="0"/>
            <a:endCxn id="90" idx="0"/>
          </p:cNvCxnSpPr>
          <p:nvPr/>
        </p:nvCxnSpPr>
        <p:spPr>
          <a:xfrm rot="16200000" flipH="1">
            <a:off x="5250661" y="3143248"/>
            <a:ext cx="71438" cy="1500198"/>
          </a:xfrm>
          <a:prstGeom prst="curvedConnector3">
            <a:avLst>
              <a:gd name="adj1" fmla="val 629673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6" name="Скругленная соединительная линия 105"/>
          <p:cNvCxnSpPr/>
          <p:nvPr/>
        </p:nvCxnSpPr>
        <p:spPr>
          <a:xfrm rot="5400000">
            <a:off x="3786182" y="3143248"/>
            <a:ext cx="71438" cy="1500198"/>
          </a:xfrm>
          <a:prstGeom prst="curvedConnector3">
            <a:avLst>
              <a:gd name="adj1" fmla="val 505802"/>
            </a:avLst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6" name="Содержимое 3"/>
          <p:cNvSpPr txBox="1">
            <a:spLocks/>
          </p:cNvSpPr>
          <p:nvPr/>
        </p:nvSpPr>
        <p:spPr>
          <a:xfrm>
            <a:off x="5857884" y="4572008"/>
            <a:ext cx="2428892" cy="107157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8000" dirty="0" smtClean="0">
                <a:solidFill>
                  <a:srgbClr val="0033CC"/>
                </a:solidFill>
              </a:rPr>
              <a:t>|</a:t>
            </a:r>
            <a:r>
              <a:rPr lang="ru-RU" sz="8000" dirty="0" smtClean="0">
                <a:solidFill>
                  <a:srgbClr val="0033CC"/>
                </a:solidFill>
              </a:rPr>
              <a:t>4</a:t>
            </a:r>
            <a:r>
              <a:rPr lang="en-US" sz="8000" dirty="0" smtClean="0">
                <a:solidFill>
                  <a:srgbClr val="0033CC"/>
                </a:solidFill>
              </a:rPr>
              <a:t>|</a:t>
            </a:r>
            <a:r>
              <a:rPr lang="ru-RU" sz="8000" dirty="0" smtClean="0">
                <a:solidFill>
                  <a:srgbClr val="0033CC"/>
                </a:solidFill>
              </a:rPr>
              <a:t> = 4</a:t>
            </a:r>
            <a:endParaRPr kumimoji="0" lang="uk-UA" sz="80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9" name="Содержимое 3"/>
          <p:cNvSpPr txBox="1">
            <a:spLocks/>
          </p:cNvSpPr>
          <p:nvPr/>
        </p:nvSpPr>
        <p:spPr>
          <a:xfrm>
            <a:off x="642910" y="4572008"/>
            <a:ext cx="2857520" cy="107157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8000" dirty="0" smtClean="0">
                <a:solidFill>
                  <a:srgbClr val="0033CC"/>
                </a:solidFill>
              </a:rPr>
              <a:t>|</a:t>
            </a:r>
            <a:r>
              <a:rPr lang="ru-RU" sz="8000" dirty="0" smtClean="0">
                <a:solidFill>
                  <a:srgbClr val="0033CC"/>
                </a:solidFill>
              </a:rPr>
              <a:t>- 4</a:t>
            </a:r>
            <a:r>
              <a:rPr lang="en-US" sz="8000" dirty="0" smtClean="0">
                <a:solidFill>
                  <a:srgbClr val="0033CC"/>
                </a:solidFill>
              </a:rPr>
              <a:t>|</a:t>
            </a:r>
            <a:r>
              <a:rPr lang="ru-RU" sz="8000" dirty="0" smtClean="0">
                <a:solidFill>
                  <a:srgbClr val="0033CC"/>
                </a:solidFill>
              </a:rPr>
              <a:t> = 4</a:t>
            </a:r>
            <a:endParaRPr kumimoji="0" lang="uk-UA" sz="80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4" name="Нижний колонтитул 9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build="p"/>
      <p:bldP spid="96" grpId="0"/>
      <p:bldP spid="9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CC"/>
                </a:solidFill>
              </a:rPr>
              <a:t>ПРОТИЛЕЖНІ ЧИСЛА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585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uk-UA" dirty="0" smtClean="0"/>
              <a:t>Числа, які мають рівні модулі, але різні знаки, називають </a:t>
            </a:r>
            <a:r>
              <a:rPr lang="uk-UA" dirty="0" smtClean="0">
                <a:solidFill>
                  <a:srgbClr val="C00000"/>
                </a:solidFill>
              </a:rPr>
              <a:t>ПРОТИЛЕЖНИМИ</a:t>
            </a:r>
            <a:endParaRPr lang="uk-UA" dirty="0">
              <a:solidFill>
                <a:srgbClr val="C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3071810"/>
          <a:ext cx="8286808" cy="303609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143404"/>
                <a:gridCol w="4143404"/>
              </a:tblGrid>
              <a:tr h="750099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ЧИСЛО</a:t>
                      </a:r>
                      <a:endParaRPr lang="uk-UA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ПРОТИЛЕЖНЕ ЙОМУ</a:t>
                      </a:r>
                      <a:endParaRPr lang="uk-UA" sz="3200" dirty="0"/>
                    </a:p>
                  </a:txBody>
                  <a:tcPr/>
                </a:tc>
              </a:tr>
              <a:tr h="750099">
                <a:tc>
                  <a:txBody>
                    <a:bodyPr/>
                    <a:lstStyle/>
                    <a:p>
                      <a:pPr algn="ctr"/>
                      <a:endParaRPr lang="uk-UA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4400" dirty="0"/>
                    </a:p>
                  </a:txBody>
                  <a:tcPr/>
                </a:tc>
              </a:tr>
              <a:tr h="750099">
                <a:tc>
                  <a:txBody>
                    <a:bodyPr/>
                    <a:lstStyle/>
                    <a:p>
                      <a:pPr algn="ctr"/>
                      <a:endParaRPr lang="uk-UA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4400" dirty="0"/>
                    </a:p>
                  </a:txBody>
                  <a:tcPr/>
                </a:tc>
              </a:tr>
              <a:tr h="750099">
                <a:tc>
                  <a:txBody>
                    <a:bodyPr/>
                    <a:lstStyle/>
                    <a:p>
                      <a:pPr algn="ctr"/>
                      <a:endParaRPr lang="uk-UA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4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43108" y="3857628"/>
            <a:ext cx="1000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10</a:t>
            </a:r>
            <a:endParaRPr lang="uk-UA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6215074" y="3857628"/>
            <a:ext cx="1643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- 10</a:t>
            </a:r>
            <a:endParaRPr lang="uk-UA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1500166" y="4572008"/>
            <a:ext cx="22145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- 207</a:t>
            </a:r>
            <a:endParaRPr lang="uk-UA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5786446" y="4572008"/>
            <a:ext cx="22145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 207</a:t>
            </a:r>
            <a:endParaRPr lang="uk-UA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1571604" y="5357826"/>
            <a:ext cx="22145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0</a:t>
            </a:r>
            <a:endParaRPr lang="uk-UA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5786446" y="5357826"/>
            <a:ext cx="22145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0</a:t>
            </a:r>
            <a:endParaRPr lang="uk-UA" sz="4400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CC"/>
                </a:solidFill>
              </a:rPr>
              <a:t>ПРОТИЛЕЖНІ ЧИСЛА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785818"/>
          </a:xfrm>
        </p:spPr>
        <p:txBody>
          <a:bodyPr/>
          <a:lstStyle/>
          <a:p>
            <a:pPr indent="0">
              <a:buNone/>
            </a:pPr>
            <a:r>
              <a:rPr lang="uk-UA" i="1" dirty="0" smtClean="0"/>
              <a:t>Виконати завдання за підручником</a:t>
            </a:r>
            <a:endParaRPr lang="uk-UA" i="1" dirty="0"/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28596" y="4786322"/>
            <a:ext cx="8229600" cy="1257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2555776" y="2492896"/>
            <a:ext cx="4032448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№ 994</a:t>
            </a:r>
            <a:endParaRPr kumimoji="0" lang="uk-UA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2483768" y="3501008"/>
            <a:ext cx="5256584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№ 996 (устно)</a:t>
            </a:r>
            <a:endParaRPr kumimoji="0" lang="uk-UA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2411760" y="4365104"/>
            <a:ext cx="4032448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№ 997</a:t>
            </a:r>
            <a:endParaRPr kumimoji="0" lang="uk-UA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3"/>
          <p:cNvSpPr txBox="1">
            <a:spLocks/>
          </p:cNvSpPr>
          <p:nvPr/>
        </p:nvSpPr>
        <p:spPr>
          <a:xfrm>
            <a:off x="2411760" y="5301208"/>
            <a:ext cx="4032448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№ 1000</a:t>
            </a:r>
            <a:endParaRPr kumimoji="0" lang="uk-UA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11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3500438"/>
            <a:ext cx="1809750" cy="2533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33CC"/>
                </a:solidFill>
              </a:rPr>
              <a:t>Повторення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uk-UA" dirty="0" smtClean="0"/>
              <a:t> Яке число відповідає точки початку відліку на координатній прямій?</a:t>
            </a:r>
          </a:p>
        </p:txBody>
      </p:sp>
      <p:grpSp>
        <p:nvGrpSpPr>
          <p:cNvPr id="4" name="Group 164"/>
          <p:cNvGrpSpPr>
            <a:grpSpLocks/>
          </p:cNvGrpSpPr>
          <p:nvPr/>
        </p:nvGrpSpPr>
        <p:grpSpPr bwMode="auto">
          <a:xfrm>
            <a:off x="500034" y="3786190"/>
            <a:ext cx="8380416" cy="142876"/>
            <a:chOff x="569" y="2265"/>
            <a:chExt cx="5009" cy="56"/>
          </a:xfrm>
        </p:grpSpPr>
        <p:grpSp>
          <p:nvGrpSpPr>
            <p:cNvPr id="5" name="Group 168"/>
            <p:cNvGrpSpPr>
              <a:grpSpLocks/>
            </p:cNvGrpSpPr>
            <p:nvPr/>
          </p:nvGrpSpPr>
          <p:grpSpPr bwMode="auto">
            <a:xfrm>
              <a:off x="569" y="2265"/>
              <a:ext cx="218" cy="56"/>
              <a:chOff x="1744" y="3129"/>
              <a:chExt cx="348" cy="56"/>
            </a:xfrm>
          </p:grpSpPr>
          <p:sp>
            <p:nvSpPr>
              <p:cNvPr id="72" name="Line 16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3" name="Oval 17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6" name="Group 171"/>
            <p:cNvGrpSpPr>
              <a:grpSpLocks/>
            </p:cNvGrpSpPr>
            <p:nvPr/>
          </p:nvGrpSpPr>
          <p:grpSpPr bwMode="auto">
            <a:xfrm>
              <a:off x="794" y="2265"/>
              <a:ext cx="218" cy="56"/>
              <a:chOff x="1744" y="3129"/>
              <a:chExt cx="348" cy="56"/>
            </a:xfrm>
          </p:grpSpPr>
          <p:sp>
            <p:nvSpPr>
              <p:cNvPr id="70" name="Line 17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1" name="Oval 17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7" name="Group 174"/>
            <p:cNvGrpSpPr>
              <a:grpSpLocks/>
            </p:cNvGrpSpPr>
            <p:nvPr/>
          </p:nvGrpSpPr>
          <p:grpSpPr bwMode="auto">
            <a:xfrm>
              <a:off x="996" y="2265"/>
              <a:ext cx="218" cy="56"/>
              <a:chOff x="1744" y="3129"/>
              <a:chExt cx="348" cy="56"/>
            </a:xfrm>
          </p:grpSpPr>
          <p:sp>
            <p:nvSpPr>
              <p:cNvPr id="68" name="Line 17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9" name="Oval 17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8" name="Group 177"/>
            <p:cNvGrpSpPr>
              <a:grpSpLocks/>
            </p:cNvGrpSpPr>
            <p:nvPr/>
          </p:nvGrpSpPr>
          <p:grpSpPr bwMode="auto">
            <a:xfrm>
              <a:off x="1215" y="2265"/>
              <a:ext cx="218" cy="56"/>
              <a:chOff x="1744" y="3129"/>
              <a:chExt cx="348" cy="56"/>
            </a:xfrm>
          </p:grpSpPr>
          <p:sp>
            <p:nvSpPr>
              <p:cNvPr id="66" name="Line 17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7" name="Oval 17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9" name="Group 180"/>
            <p:cNvGrpSpPr>
              <a:grpSpLocks/>
            </p:cNvGrpSpPr>
            <p:nvPr/>
          </p:nvGrpSpPr>
          <p:grpSpPr bwMode="auto">
            <a:xfrm>
              <a:off x="1434" y="2265"/>
              <a:ext cx="219" cy="56"/>
              <a:chOff x="1744" y="3129"/>
              <a:chExt cx="348" cy="56"/>
            </a:xfrm>
          </p:grpSpPr>
          <p:sp>
            <p:nvSpPr>
              <p:cNvPr id="64" name="Line 181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5" name="Oval 18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0" name="Group 183"/>
            <p:cNvGrpSpPr>
              <a:grpSpLocks/>
            </p:cNvGrpSpPr>
            <p:nvPr/>
          </p:nvGrpSpPr>
          <p:grpSpPr bwMode="auto">
            <a:xfrm>
              <a:off x="1660" y="2265"/>
              <a:ext cx="218" cy="56"/>
              <a:chOff x="1744" y="3129"/>
              <a:chExt cx="348" cy="56"/>
            </a:xfrm>
          </p:grpSpPr>
          <p:sp>
            <p:nvSpPr>
              <p:cNvPr id="62" name="Line 18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3" name="Oval 18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1" name="Group 186"/>
            <p:cNvGrpSpPr>
              <a:grpSpLocks/>
            </p:cNvGrpSpPr>
            <p:nvPr/>
          </p:nvGrpSpPr>
          <p:grpSpPr bwMode="auto">
            <a:xfrm>
              <a:off x="1881" y="2265"/>
              <a:ext cx="218" cy="56"/>
              <a:chOff x="1744" y="3129"/>
              <a:chExt cx="348" cy="56"/>
            </a:xfrm>
          </p:grpSpPr>
          <p:sp>
            <p:nvSpPr>
              <p:cNvPr id="60" name="Line 187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1" name="Oval 18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2" name="Group 189"/>
            <p:cNvGrpSpPr>
              <a:grpSpLocks/>
            </p:cNvGrpSpPr>
            <p:nvPr/>
          </p:nvGrpSpPr>
          <p:grpSpPr bwMode="auto">
            <a:xfrm>
              <a:off x="2105" y="2265"/>
              <a:ext cx="218" cy="56"/>
              <a:chOff x="1744" y="3129"/>
              <a:chExt cx="348" cy="56"/>
            </a:xfrm>
          </p:grpSpPr>
          <p:sp>
            <p:nvSpPr>
              <p:cNvPr id="58" name="Line 19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9" name="Oval 19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3" name="Group 192"/>
            <p:cNvGrpSpPr>
              <a:grpSpLocks/>
            </p:cNvGrpSpPr>
            <p:nvPr/>
          </p:nvGrpSpPr>
          <p:grpSpPr bwMode="auto">
            <a:xfrm>
              <a:off x="2306" y="2265"/>
              <a:ext cx="218" cy="56"/>
              <a:chOff x="1744" y="3129"/>
              <a:chExt cx="348" cy="56"/>
            </a:xfrm>
          </p:grpSpPr>
          <p:sp>
            <p:nvSpPr>
              <p:cNvPr id="56" name="Line 19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7" name="Oval 19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4" name="Group 195"/>
            <p:cNvGrpSpPr>
              <a:grpSpLocks/>
            </p:cNvGrpSpPr>
            <p:nvPr/>
          </p:nvGrpSpPr>
          <p:grpSpPr bwMode="auto">
            <a:xfrm>
              <a:off x="2526" y="2265"/>
              <a:ext cx="218" cy="56"/>
              <a:chOff x="1744" y="3129"/>
              <a:chExt cx="348" cy="56"/>
            </a:xfrm>
          </p:grpSpPr>
          <p:sp>
            <p:nvSpPr>
              <p:cNvPr id="54" name="Line 19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5" name="Oval 19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5" name="Group 198"/>
            <p:cNvGrpSpPr>
              <a:grpSpLocks/>
            </p:cNvGrpSpPr>
            <p:nvPr/>
          </p:nvGrpSpPr>
          <p:grpSpPr bwMode="auto">
            <a:xfrm>
              <a:off x="2751" y="2265"/>
              <a:ext cx="218" cy="56"/>
              <a:chOff x="1744" y="3129"/>
              <a:chExt cx="348" cy="56"/>
            </a:xfrm>
          </p:grpSpPr>
          <p:sp>
            <p:nvSpPr>
              <p:cNvPr id="52" name="Line 19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3" name="Oval 20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6" name="Group 201"/>
            <p:cNvGrpSpPr>
              <a:grpSpLocks/>
            </p:cNvGrpSpPr>
            <p:nvPr/>
          </p:nvGrpSpPr>
          <p:grpSpPr bwMode="auto">
            <a:xfrm>
              <a:off x="2959" y="2265"/>
              <a:ext cx="218" cy="56"/>
              <a:chOff x="1744" y="3129"/>
              <a:chExt cx="348" cy="56"/>
            </a:xfrm>
          </p:grpSpPr>
          <p:sp>
            <p:nvSpPr>
              <p:cNvPr id="50" name="Line 20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1" name="Oval 20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7" name="Group 204"/>
            <p:cNvGrpSpPr>
              <a:grpSpLocks/>
            </p:cNvGrpSpPr>
            <p:nvPr/>
          </p:nvGrpSpPr>
          <p:grpSpPr bwMode="auto">
            <a:xfrm>
              <a:off x="3178" y="2265"/>
              <a:ext cx="218" cy="56"/>
              <a:chOff x="1744" y="3129"/>
              <a:chExt cx="348" cy="56"/>
            </a:xfrm>
          </p:grpSpPr>
          <p:sp>
            <p:nvSpPr>
              <p:cNvPr id="48" name="Line 20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9" name="Oval 20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8" name="Group 207"/>
            <p:cNvGrpSpPr>
              <a:grpSpLocks/>
            </p:cNvGrpSpPr>
            <p:nvPr/>
          </p:nvGrpSpPr>
          <p:grpSpPr bwMode="auto">
            <a:xfrm>
              <a:off x="3403" y="2265"/>
              <a:ext cx="218" cy="56"/>
              <a:chOff x="1744" y="3129"/>
              <a:chExt cx="348" cy="56"/>
            </a:xfrm>
          </p:grpSpPr>
          <p:sp>
            <p:nvSpPr>
              <p:cNvPr id="46" name="Line 20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7" name="Oval 20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9" name="Group 210"/>
            <p:cNvGrpSpPr>
              <a:grpSpLocks/>
            </p:cNvGrpSpPr>
            <p:nvPr/>
          </p:nvGrpSpPr>
          <p:grpSpPr bwMode="auto">
            <a:xfrm>
              <a:off x="3605" y="2265"/>
              <a:ext cx="218" cy="56"/>
              <a:chOff x="1744" y="3129"/>
              <a:chExt cx="348" cy="56"/>
            </a:xfrm>
          </p:grpSpPr>
          <p:sp>
            <p:nvSpPr>
              <p:cNvPr id="44" name="Line 211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5" name="Oval 21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0" name="Group 213"/>
            <p:cNvGrpSpPr>
              <a:grpSpLocks/>
            </p:cNvGrpSpPr>
            <p:nvPr/>
          </p:nvGrpSpPr>
          <p:grpSpPr bwMode="auto">
            <a:xfrm>
              <a:off x="3824" y="2265"/>
              <a:ext cx="218" cy="56"/>
              <a:chOff x="1744" y="3129"/>
              <a:chExt cx="348" cy="56"/>
            </a:xfrm>
          </p:grpSpPr>
          <p:sp>
            <p:nvSpPr>
              <p:cNvPr id="42" name="Line 21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3" name="Oval 21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1" name="Group 216"/>
            <p:cNvGrpSpPr>
              <a:grpSpLocks/>
            </p:cNvGrpSpPr>
            <p:nvPr/>
          </p:nvGrpSpPr>
          <p:grpSpPr bwMode="auto">
            <a:xfrm>
              <a:off x="4043" y="2265"/>
              <a:ext cx="219" cy="56"/>
              <a:chOff x="1744" y="3129"/>
              <a:chExt cx="348" cy="56"/>
            </a:xfrm>
          </p:grpSpPr>
          <p:sp>
            <p:nvSpPr>
              <p:cNvPr id="40" name="Line 217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1" name="Oval 21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2" name="Group 219"/>
            <p:cNvGrpSpPr>
              <a:grpSpLocks/>
            </p:cNvGrpSpPr>
            <p:nvPr/>
          </p:nvGrpSpPr>
          <p:grpSpPr bwMode="auto">
            <a:xfrm>
              <a:off x="4269" y="2265"/>
              <a:ext cx="218" cy="56"/>
              <a:chOff x="1744" y="3129"/>
              <a:chExt cx="348" cy="56"/>
            </a:xfrm>
          </p:grpSpPr>
          <p:sp>
            <p:nvSpPr>
              <p:cNvPr id="38" name="Line 22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9" name="Oval 22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3" name="Group 222"/>
            <p:cNvGrpSpPr>
              <a:grpSpLocks/>
            </p:cNvGrpSpPr>
            <p:nvPr/>
          </p:nvGrpSpPr>
          <p:grpSpPr bwMode="auto">
            <a:xfrm>
              <a:off x="4490" y="2265"/>
              <a:ext cx="218" cy="56"/>
              <a:chOff x="1744" y="3129"/>
              <a:chExt cx="348" cy="56"/>
            </a:xfrm>
          </p:grpSpPr>
          <p:sp>
            <p:nvSpPr>
              <p:cNvPr id="36" name="Line 22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7" name="Oval 22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4" name="Group 225"/>
            <p:cNvGrpSpPr>
              <a:grpSpLocks/>
            </p:cNvGrpSpPr>
            <p:nvPr/>
          </p:nvGrpSpPr>
          <p:grpSpPr bwMode="auto">
            <a:xfrm>
              <a:off x="4714" y="2265"/>
              <a:ext cx="218" cy="56"/>
              <a:chOff x="1744" y="3129"/>
              <a:chExt cx="348" cy="56"/>
            </a:xfrm>
          </p:grpSpPr>
          <p:sp>
            <p:nvSpPr>
              <p:cNvPr id="34" name="Line 22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5" name="Oval 22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5" name="Group 228"/>
            <p:cNvGrpSpPr>
              <a:grpSpLocks/>
            </p:cNvGrpSpPr>
            <p:nvPr/>
          </p:nvGrpSpPr>
          <p:grpSpPr bwMode="auto">
            <a:xfrm>
              <a:off x="4915" y="2265"/>
              <a:ext cx="218" cy="56"/>
              <a:chOff x="1744" y="3129"/>
              <a:chExt cx="348" cy="56"/>
            </a:xfrm>
          </p:grpSpPr>
          <p:sp>
            <p:nvSpPr>
              <p:cNvPr id="32" name="Line 22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3" name="Oval 23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6" name="Group 231"/>
            <p:cNvGrpSpPr>
              <a:grpSpLocks/>
            </p:cNvGrpSpPr>
            <p:nvPr/>
          </p:nvGrpSpPr>
          <p:grpSpPr bwMode="auto">
            <a:xfrm>
              <a:off x="5135" y="2265"/>
              <a:ext cx="218" cy="56"/>
              <a:chOff x="1744" y="3129"/>
              <a:chExt cx="348" cy="56"/>
            </a:xfrm>
          </p:grpSpPr>
          <p:sp>
            <p:nvSpPr>
              <p:cNvPr id="30" name="Line 23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1" name="Oval 23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7" name="Group 234"/>
            <p:cNvGrpSpPr>
              <a:grpSpLocks/>
            </p:cNvGrpSpPr>
            <p:nvPr/>
          </p:nvGrpSpPr>
          <p:grpSpPr bwMode="auto">
            <a:xfrm>
              <a:off x="5360" y="2265"/>
              <a:ext cx="218" cy="56"/>
              <a:chOff x="1744" y="3129"/>
              <a:chExt cx="348" cy="56"/>
            </a:xfrm>
          </p:grpSpPr>
          <p:sp>
            <p:nvSpPr>
              <p:cNvPr id="28" name="Line 23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29" name="Oval 23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</p:grpSp>
      <p:sp>
        <p:nvSpPr>
          <p:cNvPr id="74" name="TextBox 73"/>
          <p:cNvSpPr txBox="1"/>
          <p:nvPr/>
        </p:nvSpPr>
        <p:spPr>
          <a:xfrm>
            <a:off x="3923928" y="3068960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33CC"/>
                </a:solidFill>
              </a:rPr>
              <a:t>О</a:t>
            </a:r>
            <a:endParaRPr lang="ru-RU" sz="4400" dirty="0">
              <a:solidFill>
                <a:srgbClr val="0033CC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8532440" y="3140968"/>
            <a:ext cx="4780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dirty="0" smtClean="0">
                <a:solidFill>
                  <a:srgbClr val="0033CC"/>
                </a:solidFill>
              </a:rPr>
              <a:t>Х</a:t>
            </a:r>
            <a:endParaRPr lang="ru-RU" sz="4400" dirty="0">
              <a:solidFill>
                <a:srgbClr val="0033CC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923928" y="400506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0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9" name="Нижний колонтитул 7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78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4643446"/>
            <a:ext cx="2857500" cy="200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6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4"/>
          <p:cNvGrpSpPr>
            <a:grpSpLocks/>
          </p:cNvGrpSpPr>
          <p:nvPr/>
        </p:nvGrpSpPr>
        <p:grpSpPr bwMode="auto">
          <a:xfrm>
            <a:off x="500034" y="3786190"/>
            <a:ext cx="8380416" cy="142876"/>
            <a:chOff x="569" y="2265"/>
            <a:chExt cx="5009" cy="56"/>
          </a:xfrm>
        </p:grpSpPr>
        <p:grpSp>
          <p:nvGrpSpPr>
            <p:cNvPr id="3" name="Group 168"/>
            <p:cNvGrpSpPr>
              <a:grpSpLocks/>
            </p:cNvGrpSpPr>
            <p:nvPr/>
          </p:nvGrpSpPr>
          <p:grpSpPr bwMode="auto">
            <a:xfrm>
              <a:off x="569" y="2265"/>
              <a:ext cx="218" cy="56"/>
              <a:chOff x="1744" y="3129"/>
              <a:chExt cx="348" cy="56"/>
            </a:xfrm>
          </p:grpSpPr>
          <p:sp>
            <p:nvSpPr>
              <p:cNvPr id="73" name="Line 16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4" name="Oval 17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4" name="Group 171"/>
            <p:cNvGrpSpPr>
              <a:grpSpLocks/>
            </p:cNvGrpSpPr>
            <p:nvPr/>
          </p:nvGrpSpPr>
          <p:grpSpPr bwMode="auto">
            <a:xfrm>
              <a:off x="794" y="2265"/>
              <a:ext cx="218" cy="56"/>
              <a:chOff x="1744" y="3129"/>
              <a:chExt cx="348" cy="56"/>
            </a:xfrm>
          </p:grpSpPr>
          <p:sp>
            <p:nvSpPr>
              <p:cNvPr id="71" name="Line 17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2" name="Oval 17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5" name="Group 174"/>
            <p:cNvGrpSpPr>
              <a:grpSpLocks/>
            </p:cNvGrpSpPr>
            <p:nvPr/>
          </p:nvGrpSpPr>
          <p:grpSpPr bwMode="auto">
            <a:xfrm>
              <a:off x="996" y="2265"/>
              <a:ext cx="218" cy="56"/>
              <a:chOff x="1744" y="3129"/>
              <a:chExt cx="348" cy="56"/>
            </a:xfrm>
          </p:grpSpPr>
          <p:sp>
            <p:nvSpPr>
              <p:cNvPr id="69" name="Line 17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0" name="Oval 17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6" name="Group 177"/>
            <p:cNvGrpSpPr>
              <a:grpSpLocks/>
            </p:cNvGrpSpPr>
            <p:nvPr/>
          </p:nvGrpSpPr>
          <p:grpSpPr bwMode="auto">
            <a:xfrm>
              <a:off x="1215" y="2265"/>
              <a:ext cx="218" cy="56"/>
              <a:chOff x="1744" y="3129"/>
              <a:chExt cx="348" cy="56"/>
            </a:xfrm>
          </p:grpSpPr>
          <p:sp>
            <p:nvSpPr>
              <p:cNvPr id="67" name="Line 17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8" name="Oval 17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7" name="Group 180"/>
            <p:cNvGrpSpPr>
              <a:grpSpLocks/>
            </p:cNvGrpSpPr>
            <p:nvPr/>
          </p:nvGrpSpPr>
          <p:grpSpPr bwMode="auto">
            <a:xfrm>
              <a:off x="1434" y="2265"/>
              <a:ext cx="219" cy="56"/>
              <a:chOff x="1744" y="3129"/>
              <a:chExt cx="348" cy="56"/>
            </a:xfrm>
          </p:grpSpPr>
          <p:sp>
            <p:nvSpPr>
              <p:cNvPr id="65" name="Line 181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6" name="Oval 18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8" name="Group 183"/>
            <p:cNvGrpSpPr>
              <a:grpSpLocks/>
            </p:cNvGrpSpPr>
            <p:nvPr/>
          </p:nvGrpSpPr>
          <p:grpSpPr bwMode="auto">
            <a:xfrm>
              <a:off x="1660" y="2265"/>
              <a:ext cx="218" cy="56"/>
              <a:chOff x="1744" y="3129"/>
              <a:chExt cx="348" cy="56"/>
            </a:xfrm>
          </p:grpSpPr>
          <p:sp>
            <p:nvSpPr>
              <p:cNvPr id="63" name="Line 18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4" name="Oval 18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9" name="Group 186"/>
            <p:cNvGrpSpPr>
              <a:grpSpLocks/>
            </p:cNvGrpSpPr>
            <p:nvPr/>
          </p:nvGrpSpPr>
          <p:grpSpPr bwMode="auto">
            <a:xfrm>
              <a:off x="1881" y="2265"/>
              <a:ext cx="218" cy="56"/>
              <a:chOff x="1744" y="3129"/>
              <a:chExt cx="348" cy="56"/>
            </a:xfrm>
          </p:grpSpPr>
          <p:sp>
            <p:nvSpPr>
              <p:cNvPr id="61" name="Line 187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2" name="Oval 18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0" name="Group 189"/>
            <p:cNvGrpSpPr>
              <a:grpSpLocks/>
            </p:cNvGrpSpPr>
            <p:nvPr/>
          </p:nvGrpSpPr>
          <p:grpSpPr bwMode="auto">
            <a:xfrm>
              <a:off x="2105" y="2265"/>
              <a:ext cx="218" cy="56"/>
              <a:chOff x="1744" y="3129"/>
              <a:chExt cx="348" cy="56"/>
            </a:xfrm>
          </p:grpSpPr>
          <p:sp>
            <p:nvSpPr>
              <p:cNvPr id="59" name="Line 19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0" name="Oval 19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1" name="Group 192"/>
            <p:cNvGrpSpPr>
              <a:grpSpLocks/>
            </p:cNvGrpSpPr>
            <p:nvPr/>
          </p:nvGrpSpPr>
          <p:grpSpPr bwMode="auto">
            <a:xfrm>
              <a:off x="2306" y="2265"/>
              <a:ext cx="218" cy="56"/>
              <a:chOff x="1744" y="3129"/>
              <a:chExt cx="348" cy="56"/>
            </a:xfrm>
          </p:grpSpPr>
          <p:sp>
            <p:nvSpPr>
              <p:cNvPr id="57" name="Line 19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8" name="Oval 19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2" name="Group 195"/>
            <p:cNvGrpSpPr>
              <a:grpSpLocks/>
            </p:cNvGrpSpPr>
            <p:nvPr/>
          </p:nvGrpSpPr>
          <p:grpSpPr bwMode="auto">
            <a:xfrm>
              <a:off x="2526" y="2265"/>
              <a:ext cx="218" cy="56"/>
              <a:chOff x="1744" y="3129"/>
              <a:chExt cx="348" cy="56"/>
            </a:xfrm>
          </p:grpSpPr>
          <p:sp>
            <p:nvSpPr>
              <p:cNvPr id="55" name="Line 19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6" name="Oval 19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3" name="Group 198"/>
            <p:cNvGrpSpPr>
              <a:grpSpLocks/>
            </p:cNvGrpSpPr>
            <p:nvPr/>
          </p:nvGrpSpPr>
          <p:grpSpPr bwMode="auto">
            <a:xfrm>
              <a:off x="2751" y="2265"/>
              <a:ext cx="218" cy="56"/>
              <a:chOff x="1744" y="3129"/>
              <a:chExt cx="348" cy="56"/>
            </a:xfrm>
          </p:grpSpPr>
          <p:sp>
            <p:nvSpPr>
              <p:cNvPr id="53" name="Line 19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4" name="Oval 20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4" name="Group 201"/>
            <p:cNvGrpSpPr>
              <a:grpSpLocks/>
            </p:cNvGrpSpPr>
            <p:nvPr/>
          </p:nvGrpSpPr>
          <p:grpSpPr bwMode="auto">
            <a:xfrm>
              <a:off x="2959" y="2265"/>
              <a:ext cx="218" cy="56"/>
              <a:chOff x="1744" y="3129"/>
              <a:chExt cx="348" cy="56"/>
            </a:xfrm>
          </p:grpSpPr>
          <p:sp>
            <p:nvSpPr>
              <p:cNvPr id="51" name="Line 20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2" name="Oval 20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5" name="Group 204"/>
            <p:cNvGrpSpPr>
              <a:grpSpLocks/>
            </p:cNvGrpSpPr>
            <p:nvPr/>
          </p:nvGrpSpPr>
          <p:grpSpPr bwMode="auto">
            <a:xfrm>
              <a:off x="3178" y="2265"/>
              <a:ext cx="218" cy="56"/>
              <a:chOff x="1744" y="3129"/>
              <a:chExt cx="348" cy="56"/>
            </a:xfrm>
          </p:grpSpPr>
          <p:sp>
            <p:nvSpPr>
              <p:cNvPr id="49" name="Line 20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0" name="Oval 20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6" name="Group 207"/>
            <p:cNvGrpSpPr>
              <a:grpSpLocks/>
            </p:cNvGrpSpPr>
            <p:nvPr/>
          </p:nvGrpSpPr>
          <p:grpSpPr bwMode="auto">
            <a:xfrm>
              <a:off x="3403" y="2265"/>
              <a:ext cx="218" cy="56"/>
              <a:chOff x="1744" y="3129"/>
              <a:chExt cx="348" cy="56"/>
            </a:xfrm>
          </p:grpSpPr>
          <p:sp>
            <p:nvSpPr>
              <p:cNvPr id="47" name="Line 20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8" name="Oval 20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7" name="Group 210"/>
            <p:cNvGrpSpPr>
              <a:grpSpLocks/>
            </p:cNvGrpSpPr>
            <p:nvPr/>
          </p:nvGrpSpPr>
          <p:grpSpPr bwMode="auto">
            <a:xfrm>
              <a:off x="3605" y="2265"/>
              <a:ext cx="218" cy="56"/>
              <a:chOff x="1744" y="3129"/>
              <a:chExt cx="348" cy="56"/>
            </a:xfrm>
          </p:grpSpPr>
          <p:sp>
            <p:nvSpPr>
              <p:cNvPr id="45" name="Line 211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6" name="Oval 21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8" name="Group 213"/>
            <p:cNvGrpSpPr>
              <a:grpSpLocks/>
            </p:cNvGrpSpPr>
            <p:nvPr/>
          </p:nvGrpSpPr>
          <p:grpSpPr bwMode="auto">
            <a:xfrm>
              <a:off x="3824" y="2265"/>
              <a:ext cx="218" cy="56"/>
              <a:chOff x="1744" y="3129"/>
              <a:chExt cx="348" cy="56"/>
            </a:xfrm>
          </p:grpSpPr>
          <p:sp>
            <p:nvSpPr>
              <p:cNvPr id="43" name="Line 21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4" name="Oval 21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9" name="Group 216"/>
            <p:cNvGrpSpPr>
              <a:grpSpLocks/>
            </p:cNvGrpSpPr>
            <p:nvPr/>
          </p:nvGrpSpPr>
          <p:grpSpPr bwMode="auto">
            <a:xfrm>
              <a:off x="4043" y="2265"/>
              <a:ext cx="219" cy="56"/>
              <a:chOff x="1744" y="3129"/>
              <a:chExt cx="348" cy="56"/>
            </a:xfrm>
          </p:grpSpPr>
          <p:sp>
            <p:nvSpPr>
              <p:cNvPr id="41" name="Line 217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2" name="Oval 21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0" name="Group 219"/>
            <p:cNvGrpSpPr>
              <a:grpSpLocks/>
            </p:cNvGrpSpPr>
            <p:nvPr/>
          </p:nvGrpSpPr>
          <p:grpSpPr bwMode="auto">
            <a:xfrm>
              <a:off x="4269" y="2265"/>
              <a:ext cx="218" cy="56"/>
              <a:chOff x="1744" y="3129"/>
              <a:chExt cx="348" cy="56"/>
            </a:xfrm>
          </p:grpSpPr>
          <p:sp>
            <p:nvSpPr>
              <p:cNvPr id="39" name="Line 22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0" name="Oval 22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1" name="Group 222"/>
            <p:cNvGrpSpPr>
              <a:grpSpLocks/>
            </p:cNvGrpSpPr>
            <p:nvPr/>
          </p:nvGrpSpPr>
          <p:grpSpPr bwMode="auto">
            <a:xfrm>
              <a:off x="4490" y="2265"/>
              <a:ext cx="218" cy="56"/>
              <a:chOff x="1744" y="3129"/>
              <a:chExt cx="348" cy="56"/>
            </a:xfrm>
          </p:grpSpPr>
          <p:sp>
            <p:nvSpPr>
              <p:cNvPr id="37" name="Line 22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8" name="Oval 22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2" name="Group 225"/>
            <p:cNvGrpSpPr>
              <a:grpSpLocks/>
            </p:cNvGrpSpPr>
            <p:nvPr/>
          </p:nvGrpSpPr>
          <p:grpSpPr bwMode="auto">
            <a:xfrm>
              <a:off x="4714" y="2265"/>
              <a:ext cx="218" cy="56"/>
              <a:chOff x="1744" y="3129"/>
              <a:chExt cx="348" cy="56"/>
            </a:xfrm>
          </p:grpSpPr>
          <p:sp>
            <p:nvSpPr>
              <p:cNvPr id="35" name="Line 22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6" name="Oval 22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3" name="Group 228"/>
            <p:cNvGrpSpPr>
              <a:grpSpLocks/>
            </p:cNvGrpSpPr>
            <p:nvPr/>
          </p:nvGrpSpPr>
          <p:grpSpPr bwMode="auto">
            <a:xfrm>
              <a:off x="4915" y="2265"/>
              <a:ext cx="218" cy="56"/>
              <a:chOff x="1744" y="3129"/>
              <a:chExt cx="348" cy="56"/>
            </a:xfrm>
          </p:grpSpPr>
          <p:sp>
            <p:nvSpPr>
              <p:cNvPr id="33" name="Line 22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4" name="Oval 23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4" name="Group 231"/>
            <p:cNvGrpSpPr>
              <a:grpSpLocks/>
            </p:cNvGrpSpPr>
            <p:nvPr/>
          </p:nvGrpSpPr>
          <p:grpSpPr bwMode="auto">
            <a:xfrm>
              <a:off x="5135" y="2265"/>
              <a:ext cx="218" cy="56"/>
              <a:chOff x="1744" y="3129"/>
              <a:chExt cx="348" cy="56"/>
            </a:xfrm>
          </p:grpSpPr>
          <p:sp>
            <p:nvSpPr>
              <p:cNvPr id="31" name="Line 23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2" name="Oval 23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5" name="Group 234"/>
            <p:cNvGrpSpPr>
              <a:grpSpLocks/>
            </p:cNvGrpSpPr>
            <p:nvPr/>
          </p:nvGrpSpPr>
          <p:grpSpPr bwMode="auto">
            <a:xfrm>
              <a:off x="5360" y="2265"/>
              <a:ext cx="218" cy="56"/>
              <a:chOff x="1744" y="3129"/>
              <a:chExt cx="348" cy="56"/>
            </a:xfrm>
          </p:grpSpPr>
          <p:sp>
            <p:nvSpPr>
              <p:cNvPr id="29" name="Line 23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0" name="Oval 23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</p:grpSp>
      <p:sp>
        <p:nvSpPr>
          <p:cNvPr id="18442" name="AutoShape 10" descr="Картинки по запросу рисунок курочка-ряб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444" name="AutoShape 12" descr="Картинки по запросу рисунок курочка-ряб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3" name="Овал 82"/>
          <p:cNvSpPr/>
          <p:nvPr/>
        </p:nvSpPr>
        <p:spPr>
          <a:xfrm>
            <a:off x="7715272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8" name="Овал 87"/>
          <p:cNvSpPr/>
          <p:nvPr/>
        </p:nvSpPr>
        <p:spPr>
          <a:xfrm>
            <a:off x="4500562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9" name="TextBox 88"/>
          <p:cNvSpPr txBox="1"/>
          <p:nvPr/>
        </p:nvSpPr>
        <p:spPr>
          <a:xfrm>
            <a:off x="4286248" y="385762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0</a:t>
            </a:r>
            <a:endParaRPr lang="uk-UA" sz="3200" b="1" dirty="0">
              <a:solidFill>
                <a:srgbClr val="00B050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429256" y="407194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3</a:t>
            </a:r>
            <a:endParaRPr lang="uk-UA" sz="3200" b="1" dirty="0">
              <a:solidFill>
                <a:srgbClr val="C00000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071802" y="4071942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-3</a:t>
            </a:r>
            <a:endParaRPr lang="uk-UA" sz="3200" b="1" dirty="0">
              <a:solidFill>
                <a:srgbClr val="0070C0"/>
              </a:solidFill>
            </a:endParaRPr>
          </a:p>
        </p:txBody>
      </p:sp>
      <p:sp>
        <p:nvSpPr>
          <p:cNvPr id="97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i="1" dirty="0" smtClean="0"/>
              <a:t>Завдання</a:t>
            </a:r>
            <a:r>
              <a:rPr lang="ru-RU" i="1" dirty="0" smtClean="0"/>
              <a:t> №5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«</a:t>
            </a:r>
            <a:r>
              <a:rPr lang="uk-UA" dirty="0" smtClean="0">
                <a:solidFill>
                  <a:srgbClr val="C00000"/>
                </a:solidFill>
              </a:rPr>
              <a:t>Аліса </a:t>
            </a:r>
            <a:r>
              <a:rPr lang="uk-UA" smtClean="0">
                <a:solidFill>
                  <a:srgbClr val="C00000"/>
                </a:solidFill>
              </a:rPr>
              <a:t>в Задзеркаллі</a:t>
            </a:r>
            <a:r>
              <a:rPr lang="ru-RU" dirty="0" smtClean="0">
                <a:solidFill>
                  <a:srgbClr val="C00000"/>
                </a:solidFill>
              </a:rPr>
              <a:t>»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98" name="Содержимое 97"/>
          <p:cNvSpPr>
            <a:spLocks noGrp="1"/>
          </p:cNvSpPr>
          <p:nvPr>
            <p:ph idx="1"/>
          </p:nvPr>
        </p:nvSpPr>
        <p:spPr>
          <a:xfrm>
            <a:off x="1214414" y="5143512"/>
            <a:ext cx="6929486" cy="68579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dirty="0" smtClean="0"/>
              <a:t>Який об'єкт буде точкою початку відліку?</a:t>
            </a:r>
            <a:endParaRPr lang="uk-UA" dirty="0"/>
          </a:p>
        </p:txBody>
      </p:sp>
      <p:pic>
        <p:nvPicPr>
          <p:cNvPr id="20482" name="Picture 2" descr="Картинки по запросу рисунок Алис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215206" y="1500174"/>
            <a:ext cx="1278998" cy="2286016"/>
          </a:xfrm>
          <a:prstGeom prst="rect">
            <a:avLst/>
          </a:prstGeom>
          <a:noFill/>
        </p:spPr>
      </p:pic>
      <p:pic>
        <p:nvPicPr>
          <p:cNvPr id="20484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1643050"/>
            <a:ext cx="2143125" cy="21431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486" name="Picture 6" descr="Картинки по запросу рисунок шахматная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2500306"/>
            <a:ext cx="1285869" cy="1285869"/>
          </a:xfrm>
          <a:prstGeom prst="rect">
            <a:avLst/>
          </a:prstGeom>
          <a:noFill/>
        </p:spPr>
      </p:pic>
      <p:pic>
        <p:nvPicPr>
          <p:cNvPr id="20490" name="Picture 10" descr="Картинки по запросу рисунок шулыбка чиширского кота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2643182"/>
            <a:ext cx="1543043" cy="1092266"/>
          </a:xfrm>
          <a:prstGeom prst="rect">
            <a:avLst/>
          </a:prstGeom>
          <a:noFill/>
        </p:spPr>
      </p:pic>
      <p:sp>
        <p:nvSpPr>
          <p:cNvPr id="100" name="Овал 99"/>
          <p:cNvSpPr/>
          <p:nvPr/>
        </p:nvSpPr>
        <p:spPr>
          <a:xfrm>
            <a:off x="1928794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1" name="Овал 100"/>
          <p:cNvSpPr/>
          <p:nvPr/>
        </p:nvSpPr>
        <p:spPr>
          <a:xfrm>
            <a:off x="3357554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4" name="TextBox 103"/>
          <p:cNvSpPr txBox="1"/>
          <p:nvPr/>
        </p:nvSpPr>
        <p:spPr>
          <a:xfrm>
            <a:off x="7572396" y="400050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9</a:t>
            </a:r>
            <a:endParaRPr lang="uk-UA" sz="3200" b="1" dirty="0">
              <a:solidFill>
                <a:srgbClr val="C00000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714480" y="4071942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-7</a:t>
            </a:r>
            <a:endParaRPr lang="uk-UA" sz="3200" b="1" dirty="0">
              <a:solidFill>
                <a:srgbClr val="0070C0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857224" y="4071942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-9</a:t>
            </a:r>
            <a:endParaRPr lang="uk-UA" sz="3200" b="1" dirty="0">
              <a:solidFill>
                <a:srgbClr val="0070C0"/>
              </a:solidFill>
            </a:endParaRPr>
          </a:p>
        </p:txBody>
      </p:sp>
      <p:sp>
        <p:nvSpPr>
          <p:cNvPr id="109" name="Овал 108"/>
          <p:cNvSpPr/>
          <p:nvPr/>
        </p:nvSpPr>
        <p:spPr>
          <a:xfrm>
            <a:off x="5500694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0" name="Овал 109"/>
          <p:cNvSpPr/>
          <p:nvPr/>
        </p:nvSpPr>
        <p:spPr>
          <a:xfrm>
            <a:off x="7000892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1" name="TextBox 110"/>
          <p:cNvSpPr txBox="1"/>
          <p:nvPr/>
        </p:nvSpPr>
        <p:spPr>
          <a:xfrm>
            <a:off x="6858016" y="407194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7</a:t>
            </a:r>
            <a:endParaRPr lang="uk-UA" sz="3200" b="1" dirty="0">
              <a:solidFill>
                <a:srgbClr val="C00000"/>
              </a:solidFill>
            </a:endParaRPr>
          </a:p>
        </p:txBody>
      </p:sp>
      <p:sp>
        <p:nvSpPr>
          <p:cNvPr id="112" name="Овал 111"/>
          <p:cNvSpPr/>
          <p:nvPr/>
        </p:nvSpPr>
        <p:spPr>
          <a:xfrm>
            <a:off x="1142976" y="378619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94" name="Picture 2" descr="Картинки по запросу рисунок Алис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1412776"/>
            <a:ext cx="1278998" cy="2286016"/>
          </a:xfrm>
          <a:prstGeom prst="rect">
            <a:avLst/>
          </a:prstGeom>
          <a:noFill/>
        </p:spPr>
      </p:pic>
      <p:sp>
        <p:nvSpPr>
          <p:cNvPr id="99" name="Нижний колонтитул 9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2" grpId="0"/>
      <p:bldP spid="98" grpId="0" build="p"/>
      <p:bldP spid="104" grpId="0"/>
      <p:bldP spid="105" grpId="0"/>
      <p:bldP spid="108" grpId="0"/>
      <p:bldP spid="109" grpId="0" animBg="1"/>
      <p:bldP spid="110" grpId="0" animBg="1"/>
      <p:bldP spid="111" grpId="0"/>
      <p:bldP spid="1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CC"/>
                </a:solidFill>
              </a:rPr>
              <a:t>ПРОТИЛЕЖНІ ЧИСЛА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785818"/>
          </a:xfrm>
        </p:spPr>
        <p:txBody>
          <a:bodyPr/>
          <a:lstStyle/>
          <a:p>
            <a:pPr indent="0">
              <a:buNone/>
            </a:pPr>
            <a:r>
              <a:rPr lang="uk-UA" i="1" dirty="0" smtClean="0"/>
              <a:t>Виконати завдання за підручником</a:t>
            </a:r>
            <a:endParaRPr lang="uk-UA" i="1" dirty="0"/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28596" y="4786322"/>
            <a:ext cx="8229600" cy="1257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2555776" y="2852936"/>
            <a:ext cx="4032448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№ 991</a:t>
            </a:r>
            <a:r>
              <a:rPr kumimoji="0" lang="ru-RU" sz="44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(1,2,3)</a:t>
            </a:r>
            <a:endParaRPr kumimoji="0" lang="uk-UA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2555776" y="4005064"/>
            <a:ext cx="4968552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№ 1006</a:t>
            </a:r>
            <a:r>
              <a:rPr kumimoji="0" lang="ru-RU" sz="44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(1,2,3,4)</a:t>
            </a:r>
            <a:endParaRPr kumimoji="0" lang="uk-UA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32770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3143248"/>
            <a:ext cx="1809750" cy="2533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CC"/>
                </a:solidFill>
              </a:rPr>
              <a:t>ПІДСУМКИ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28728" y="1285860"/>
            <a:ext cx="6929486" cy="3000396"/>
          </a:xfrm>
        </p:spPr>
        <p:txBody>
          <a:bodyPr>
            <a:noAutofit/>
          </a:bodyPr>
          <a:lstStyle/>
          <a:p>
            <a:pPr indent="0">
              <a:buClr>
                <a:srgbClr val="C00000"/>
              </a:buClr>
              <a:buFont typeface="Wingdings" pitchFamily="2" charset="2"/>
              <a:buChar char="ü"/>
            </a:pPr>
            <a:r>
              <a:rPr lang="uk-UA" i="1" dirty="0" smtClean="0"/>
              <a:t>З яким поняттям ознайомилися на уроці?</a:t>
            </a:r>
          </a:p>
          <a:p>
            <a:pPr indent="0">
              <a:buClr>
                <a:srgbClr val="C00000"/>
              </a:buClr>
              <a:buFont typeface="Wingdings" pitchFamily="2" charset="2"/>
              <a:buChar char="ü"/>
            </a:pPr>
            <a:r>
              <a:rPr lang="uk-UA" i="1" dirty="0" smtClean="0"/>
              <a:t>Що називають модулем числа?</a:t>
            </a: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28596" y="4786322"/>
            <a:ext cx="8229600" cy="1257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79874" name="Picture 2" descr="Картинки по запросу запита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214686"/>
            <a:ext cx="3476596" cy="26074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CC"/>
                </a:solidFill>
              </a:rPr>
              <a:t>ПІДСУМКИ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28728" y="1285860"/>
            <a:ext cx="6929486" cy="3000396"/>
          </a:xfrm>
        </p:spPr>
        <p:txBody>
          <a:bodyPr>
            <a:noAutofit/>
          </a:bodyPr>
          <a:lstStyle/>
          <a:p>
            <a:pPr indent="0">
              <a:buClr>
                <a:srgbClr val="C00000"/>
              </a:buClr>
              <a:buFont typeface="Wingdings" pitchFamily="2" charset="2"/>
              <a:buChar char="ü"/>
            </a:pPr>
            <a:r>
              <a:rPr lang="uk-UA" i="1" dirty="0" smtClean="0"/>
              <a:t>Назвати</a:t>
            </a:r>
            <a:r>
              <a:rPr lang="ru-RU" i="1" dirty="0" smtClean="0"/>
              <a:t> модуль чисел:</a:t>
            </a:r>
            <a:endParaRPr lang="uk-UA" i="1" dirty="0" smtClean="0"/>
          </a:p>
          <a:p>
            <a:pPr indent="0">
              <a:buNone/>
            </a:pPr>
            <a:r>
              <a:rPr lang="uk-UA" b="1" dirty="0" smtClean="0"/>
              <a:t>-3,64; </a:t>
            </a:r>
          </a:p>
          <a:p>
            <a:pPr indent="0">
              <a:buNone/>
            </a:pPr>
            <a:r>
              <a:rPr lang="uk-UA" b="1" dirty="0" smtClean="0"/>
              <a:t>12,0045; </a:t>
            </a:r>
          </a:p>
          <a:p>
            <a:pPr indent="0">
              <a:buNone/>
            </a:pPr>
            <a:r>
              <a:rPr lang="uk-UA" b="1" dirty="0" smtClean="0"/>
              <a:t>0</a:t>
            </a:r>
            <a:endParaRPr lang="ru-RU" i="1" dirty="0" smtClean="0"/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28596" y="4786322"/>
            <a:ext cx="8229600" cy="1257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9" name="Picture 2" descr="Картинки по запросу запита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214686"/>
            <a:ext cx="3476596" cy="26074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CC"/>
                </a:solidFill>
              </a:rPr>
              <a:t>ПІДСУМКИ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28728" y="1285860"/>
            <a:ext cx="6929486" cy="3000396"/>
          </a:xfrm>
        </p:spPr>
        <p:txBody>
          <a:bodyPr>
            <a:noAutofit/>
          </a:bodyPr>
          <a:lstStyle/>
          <a:p>
            <a:pPr indent="0">
              <a:buClr>
                <a:srgbClr val="C00000"/>
              </a:buClr>
              <a:buFont typeface="Wingdings" pitchFamily="2" charset="2"/>
              <a:buChar char="ü"/>
            </a:pPr>
            <a:r>
              <a:rPr lang="uk-UA" i="1" dirty="0" smtClean="0"/>
              <a:t>Які числа називають протилежними?</a:t>
            </a:r>
            <a:endParaRPr lang="uk-UA" i="1" dirty="0"/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28596" y="4786322"/>
            <a:ext cx="8229600" cy="1257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7" name="Picture 2" descr="Картинки по запросу запита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214686"/>
            <a:ext cx="3476596" cy="26074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CC"/>
                </a:solidFill>
              </a:rPr>
              <a:t>ПІДСУМКИ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28728" y="1285860"/>
            <a:ext cx="6929486" cy="3000396"/>
          </a:xfrm>
        </p:spPr>
        <p:txBody>
          <a:bodyPr>
            <a:noAutofit/>
          </a:bodyPr>
          <a:lstStyle/>
          <a:p>
            <a:pPr indent="0">
              <a:buClr>
                <a:srgbClr val="C00000"/>
              </a:buClr>
              <a:buFont typeface="Wingdings" pitchFamily="2" charset="2"/>
              <a:buChar char="ü"/>
            </a:pPr>
            <a:r>
              <a:rPr lang="uk-UA" i="1" dirty="0" smtClean="0"/>
              <a:t>Назвати</a:t>
            </a:r>
            <a:r>
              <a:rPr lang="ru-RU" i="1" dirty="0" smtClean="0"/>
              <a:t> </a:t>
            </a:r>
            <a:r>
              <a:rPr lang="ru-RU" i="1" dirty="0" err="1" smtClean="0"/>
              <a:t>протележні</a:t>
            </a:r>
            <a:r>
              <a:rPr lang="ru-RU" i="1" dirty="0" smtClean="0"/>
              <a:t> числа для чисел:</a:t>
            </a:r>
            <a:endParaRPr lang="uk-UA" i="1" dirty="0" smtClean="0"/>
          </a:p>
          <a:p>
            <a:pPr indent="0">
              <a:buNone/>
            </a:pPr>
            <a:r>
              <a:rPr lang="uk-UA" b="1" dirty="0" smtClean="0"/>
              <a:t>-3,64; </a:t>
            </a:r>
          </a:p>
          <a:p>
            <a:pPr indent="0">
              <a:buNone/>
            </a:pPr>
            <a:r>
              <a:rPr lang="uk-UA" b="1" dirty="0" smtClean="0"/>
              <a:t>12,0045; </a:t>
            </a:r>
          </a:p>
          <a:p>
            <a:pPr indent="0">
              <a:buNone/>
            </a:pPr>
            <a:r>
              <a:rPr lang="uk-UA" b="1" dirty="0" smtClean="0"/>
              <a:t>0</a:t>
            </a:r>
            <a:endParaRPr lang="ru-RU" i="1" dirty="0" smtClean="0"/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28596" y="4786322"/>
            <a:ext cx="8229600" cy="1257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7" name="Picture 2" descr="Картинки по запросу запита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214686"/>
            <a:ext cx="3476596" cy="26074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0033CC"/>
                </a:solidFill>
              </a:rPr>
              <a:t>ДО ЗУСТРІЧІ! 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28596" y="4786322"/>
            <a:ext cx="8229600" cy="1257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80898" name="Picture 2" descr="Картинки по запросу до побаче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500174"/>
            <a:ext cx="3200400" cy="3829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33CC"/>
                </a:solidFill>
              </a:rPr>
              <a:t>Повторення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748680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uk-UA" dirty="0" smtClean="0"/>
              <a:t> Які числа називають додатніми?</a:t>
            </a:r>
          </a:p>
        </p:txBody>
      </p:sp>
      <p:grpSp>
        <p:nvGrpSpPr>
          <p:cNvPr id="4" name="Group 164"/>
          <p:cNvGrpSpPr>
            <a:grpSpLocks/>
          </p:cNvGrpSpPr>
          <p:nvPr/>
        </p:nvGrpSpPr>
        <p:grpSpPr bwMode="auto">
          <a:xfrm>
            <a:off x="500034" y="3786190"/>
            <a:ext cx="8380416" cy="142876"/>
            <a:chOff x="569" y="2265"/>
            <a:chExt cx="5009" cy="56"/>
          </a:xfrm>
        </p:grpSpPr>
        <p:grpSp>
          <p:nvGrpSpPr>
            <p:cNvPr id="5" name="Group 168"/>
            <p:cNvGrpSpPr>
              <a:grpSpLocks/>
            </p:cNvGrpSpPr>
            <p:nvPr/>
          </p:nvGrpSpPr>
          <p:grpSpPr bwMode="auto">
            <a:xfrm>
              <a:off x="569" y="2265"/>
              <a:ext cx="218" cy="56"/>
              <a:chOff x="1744" y="3129"/>
              <a:chExt cx="348" cy="56"/>
            </a:xfrm>
          </p:grpSpPr>
          <p:sp>
            <p:nvSpPr>
              <p:cNvPr id="72" name="Line 16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3" name="Oval 17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6" name="Group 171"/>
            <p:cNvGrpSpPr>
              <a:grpSpLocks/>
            </p:cNvGrpSpPr>
            <p:nvPr/>
          </p:nvGrpSpPr>
          <p:grpSpPr bwMode="auto">
            <a:xfrm>
              <a:off x="794" y="2265"/>
              <a:ext cx="218" cy="56"/>
              <a:chOff x="1744" y="3129"/>
              <a:chExt cx="348" cy="56"/>
            </a:xfrm>
          </p:grpSpPr>
          <p:sp>
            <p:nvSpPr>
              <p:cNvPr id="70" name="Line 17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1" name="Oval 17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7" name="Group 174"/>
            <p:cNvGrpSpPr>
              <a:grpSpLocks/>
            </p:cNvGrpSpPr>
            <p:nvPr/>
          </p:nvGrpSpPr>
          <p:grpSpPr bwMode="auto">
            <a:xfrm>
              <a:off x="996" y="2265"/>
              <a:ext cx="218" cy="56"/>
              <a:chOff x="1744" y="3129"/>
              <a:chExt cx="348" cy="56"/>
            </a:xfrm>
          </p:grpSpPr>
          <p:sp>
            <p:nvSpPr>
              <p:cNvPr id="68" name="Line 17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9" name="Oval 17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8" name="Group 177"/>
            <p:cNvGrpSpPr>
              <a:grpSpLocks/>
            </p:cNvGrpSpPr>
            <p:nvPr/>
          </p:nvGrpSpPr>
          <p:grpSpPr bwMode="auto">
            <a:xfrm>
              <a:off x="1215" y="2265"/>
              <a:ext cx="218" cy="56"/>
              <a:chOff x="1744" y="3129"/>
              <a:chExt cx="348" cy="56"/>
            </a:xfrm>
          </p:grpSpPr>
          <p:sp>
            <p:nvSpPr>
              <p:cNvPr id="66" name="Line 17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7" name="Oval 17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9" name="Group 180"/>
            <p:cNvGrpSpPr>
              <a:grpSpLocks/>
            </p:cNvGrpSpPr>
            <p:nvPr/>
          </p:nvGrpSpPr>
          <p:grpSpPr bwMode="auto">
            <a:xfrm>
              <a:off x="1434" y="2265"/>
              <a:ext cx="219" cy="56"/>
              <a:chOff x="1744" y="3129"/>
              <a:chExt cx="348" cy="56"/>
            </a:xfrm>
          </p:grpSpPr>
          <p:sp>
            <p:nvSpPr>
              <p:cNvPr id="64" name="Line 181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5" name="Oval 18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0" name="Group 183"/>
            <p:cNvGrpSpPr>
              <a:grpSpLocks/>
            </p:cNvGrpSpPr>
            <p:nvPr/>
          </p:nvGrpSpPr>
          <p:grpSpPr bwMode="auto">
            <a:xfrm>
              <a:off x="1660" y="2265"/>
              <a:ext cx="218" cy="56"/>
              <a:chOff x="1744" y="3129"/>
              <a:chExt cx="348" cy="56"/>
            </a:xfrm>
          </p:grpSpPr>
          <p:sp>
            <p:nvSpPr>
              <p:cNvPr id="62" name="Line 18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3" name="Oval 18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1" name="Group 186"/>
            <p:cNvGrpSpPr>
              <a:grpSpLocks/>
            </p:cNvGrpSpPr>
            <p:nvPr/>
          </p:nvGrpSpPr>
          <p:grpSpPr bwMode="auto">
            <a:xfrm>
              <a:off x="1881" y="2265"/>
              <a:ext cx="218" cy="56"/>
              <a:chOff x="1744" y="3129"/>
              <a:chExt cx="348" cy="56"/>
            </a:xfrm>
          </p:grpSpPr>
          <p:sp>
            <p:nvSpPr>
              <p:cNvPr id="60" name="Line 187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1" name="Oval 18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2" name="Group 189"/>
            <p:cNvGrpSpPr>
              <a:grpSpLocks/>
            </p:cNvGrpSpPr>
            <p:nvPr/>
          </p:nvGrpSpPr>
          <p:grpSpPr bwMode="auto">
            <a:xfrm>
              <a:off x="2105" y="2265"/>
              <a:ext cx="218" cy="56"/>
              <a:chOff x="1744" y="3129"/>
              <a:chExt cx="348" cy="56"/>
            </a:xfrm>
          </p:grpSpPr>
          <p:sp>
            <p:nvSpPr>
              <p:cNvPr id="58" name="Line 19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9" name="Oval 19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3" name="Group 192"/>
            <p:cNvGrpSpPr>
              <a:grpSpLocks/>
            </p:cNvGrpSpPr>
            <p:nvPr/>
          </p:nvGrpSpPr>
          <p:grpSpPr bwMode="auto">
            <a:xfrm>
              <a:off x="2306" y="2265"/>
              <a:ext cx="218" cy="56"/>
              <a:chOff x="1744" y="3129"/>
              <a:chExt cx="348" cy="56"/>
            </a:xfrm>
          </p:grpSpPr>
          <p:sp>
            <p:nvSpPr>
              <p:cNvPr id="56" name="Line 19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7" name="Oval 19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4" name="Group 195"/>
            <p:cNvGrpSpPr>
              <a:grpSpLocks/>
            </p:cNvGrpSpPr>
            <p:nvPr/>
          </p:nvGrpSpPr>
          <p:grpSpPr bwMode="auto">
            <a:xfrm>
              <a:off x="2526" y="2265"/>
              <a:ext cx="218" cy="56"/>
              <a:chOff x="1744" y="3129"/>
              <a:chExt cx="348" cy="56"/>
            </a:xfrm>
          </p:grpSpPr>
          <p:sp>
            <p:nvSpPr>
              <p:cNvPr id="54" name="Line 19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5" name="Oval 19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5" name="Group 198"/>
            <p:cNvGrpSpPr>
              <a:grpSpLocks/>
            </p:cNvGrpSpPr>
            <p:nvPr/>
          </p:nvGrpSpPr>
          <p:grpSpPr bwMode="auto">
            <a:xfrm>
              <a:off x="2751" y="2265"/>
              <a:ext cx="218" cy="56"/>
              <a:chOff x="1744" y="3129"/>
              <a:chExt cx="348" cy="56"/>
            </a:xfrm>
          </p:grpSpPr>
          <p:sp>
            <p:nvSpPr>
              <p:cNvPr id="52" name="Line 19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3" name="Oval 20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6" name="Group 201"/>
            <p:cNvGrpSpPr>
              <a:grpSpLocks/>
            </p:cNvGrpSpPr>
            <p:nvPr/>
          </p:nvGrpSpPr>
          <p:grpSpPr bwMode="auto">
            <a:xfrm>
              <a:off x="2959" y="2265"/>
              <a:ext cx="218" cy="56"/>
              <a:chOff x="1744" y="3129"/>
              <a:chExt cx="348" cy="56"/>
            </a:xfrm>
          </p:grpSpPr>
          <p:sp>
            <p:nvSpPr>
              <p:cNvPr id="50" name="Line 20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1" name="Oval 20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7" name="Group 204"/>
            <p:cNvGrpSpPr>
              <a:grpSpLocks/>
            </p:cNvGrpSpPr>
            <p:nvPr/>
          </p:nvGrpSpPr>
          <p:grpSpPr bwMode="auto">
            <a:xfrm>
              <a:off x="3178" y="2265"/>
              <a:ext cx="218" cy="56"/>
              <a:chOff x="1744" y="3129"/>
              <a:chExt cx="348" cy="56"/>
            </a:xfrm>
          </p:grpSpPr>
          <p:sp>
            <p:nvSpPr>
              <p:cNvPr id="48" name="Line 20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9" name="Oval 20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8" name="Group 207"/>
            <p:cNvGrpSpPr>
              <a:grpSpLocks/>
            </p:cNvGrpSpPr>
            <p:nvPr/>
          </p:nvGrpSpPr>
          <p:grpSpPr bwMode="auto">
            <a:xfrm>
              <a:off x="3403" y="2265"/>
              <a:ext cx="218" cy="56"/>
              <a:chOff x="1744" y="3129"/>
              <a:chExt cx="348" cy="56"/>
            </a:xfrm>
          </p:grpSpPr>
          <p:sp>
            <p:nvSpPr>
              <p:cNvPr id="46" name="Line 20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7" name="Oval 20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9" name="Group 210"/>
            <p:cNvGrpSpPr>
              <a:grpSpLocks/>
            </p:cNvGrpSpPr>
            <p:nvPr/>
          </p:nvGrpSpPr>
          <p:grpSpPr bwMode="auto">
            <a:xfrm>
              <a:off x="3605" y="2265"/>
              <a:ext cx="218" cy="56"/>
              <a:chOff x="1744" y="3129"/>
              <a:chExt cx="348" cy="56"/>
            </a:xfrm>
          </p:grpSpPr>
          <p:sp>
            <p:nvSpPr>
              <p:cNvPr id="44" name="Line 211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5" name="Oval 21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0" name="Group 213"/>
            <p:cNvGrpSpPr>
              <a:grpSpLocks/>
            </p:cNvGrpSpPr>
            <p:nvPr/>
          </p:nvGrpSpPr>
          <p:grpSpPr bwMode="auto">
            <a:xfrm>
              <a:off x="3824" y="2265"/>
              <a:ext cx="218" cy="56"/>
              <a:chOff x="1744" y="3129"/>
              <a:chExt cx="348" cy="56"/>
            </a:xfrm>
          </p:grpSpPr>
          <p:sp>
            <p:nvSpPr>
              <p:cNvPr id="42" name="Line 21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3" name="Oval 21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1" name="Group 216"/>
            <p:cNvGrpSpPr>
              <a:grpSpLocks/>
            </p:cNvGrpSpPr>
            <p:nvPr/>
          </p:nvGrpSpPr>
          <p:grpSpPr bwMode="auto">
            <a:xfrm>
              <a:off x="4043" y="2265"/>
              <a:ext cx="219" cy="56"/>
              <a:chOff x="1744" y="3129"/>
              <a:chExt cx="348" cy="56"/>
            </a:xfrm>
          </p:grpSpPr>
          <p:sp>
            <p:nvSpPr>
              <p:cNvPr id="40" name="Line 217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1" name="Oval 21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2" name="Group 219"/>
            <p:cNvGrpSpPr>
              <a:grpSpLocks/>
            </p:cNvGrpSpPr>
            <p:nvPr/>
          </p:nvGrpSpPr>
          <p:grpSpPr bwMode="auto">
            <a:xfrm>
              <a:off x="4269" y="2265"/>
              <a:ext cx="218" cy="56"/>
              <a:chOff x="1744" y="3129"/>
              <a:chExt cx="348" cy="56"/>
            </a:xfrm>
          </p:grpSpPr>
          <p:sp>
            <p:nvSpPr>
              <p:cNvPr id="38" name="Line 22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9" name="Oval 22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3" name="Group 222"/>
            <p:cNvGrpSpPr>
              <a:grpSpLocks/>
            </p:cNvGrpSpPr>
            <p:nvPr/>
          </p:nvGrpSpPr>
          <p:grpSpPr bwMode="auto">
            <a:xfrm>
              <a:off x="4490" y="2265"/>
              <a:ext cx="218" cy="56"/>
              <a:chOff x="1744" y="3129"/>
              <a:chExt cx="348" cy="56"/>
            </a:xfrm>
          </p:grpSpPr>
          <p:sp>
            <p:nvSpPr>
              <p:cNvPr id="36" name="Line 22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7" name="Oval 22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4" name="Group 225"/>
            <p:cNvGrpSpPr>
              <a:grpSpLocks/>
            </p:cNvGrpSpPr>
            <p:nvPr/>
          </p:nvGrpSpPr>
          <p:grpSpPr bwMode="auto">
            <a:xfrm>
              <a:off x="4714" y="2265"/>
              <a:ext cx="218" cy="56"/>
              <a:chOff x="1744" y="3129"/>
              <a:chExt cx="348" cy="56"/>
            </a:xfrm>
          </p:grpSpPr>
          <p:sp>
            <p:nvSpPr>
              <p:cNvPr id="34" name="Line 22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5" name="Oval 22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5" name="Group 228"/>
            <p:cNvGrpSpPr>
              <a:grpSpLocks/>
            </p:cNvGrpSpPr>
            <p:nvPr/>
          </p:nvGrpSpPr>
          <p:grpSpPr bwMode="auto">
            <a:xfrm>
              <a:off x="4915" y="2265"/>
              <a:ext cx="218" cy="56"/>
              <a:chOff x="1744" y="3129"/>
              <a:chExt cx="348" cy="56"/>
            </a:xfrm>
          </p:grpSpPr>
          <p:sp>
            <p:nvSpPr>
              <p:cNvPr id="32" name="Line 22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3" name="Oval 23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6" name="Group 231"/>
            <p:cNvGrpSpPr>
              <a:grpSpLocks/>
            </p:cNvGrpSpPr>
            <p:nvPr/>
          </p:nvGrpSpPr>
          <p:grpSpPr bwMode="auto">
            <a:xfrm>
              <a:off x="5135" y="2265"/>
              <a:ext cx="218" cy="56"/>
              <a:chOff x="1744" y="3129"/>
              <a:chExt cx="348" cy="56"/>
            </a:xfrm>
          </p:grpSpPr>
          <p:sp>
            <p:nvSpPr>
              <p:cNvPr id="30" name="Line 23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1" name="Oval 23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7" name="Group 234"/>
            <p:cNvGrpSpPr>
              <a:grpSpLocks/>
            </p:cNvGrpSpPr>
            <p:nvPr/>
          </p:nvGrpSpPr>
          <p:grpSpPr bwMode="auto">
            <a:xfrm>
              <a:off x="5360" y="2265"/>
              <a:ext cx="218" cy="56"/>
              <a:chOff x="1744" y="3129"/>
              <a:chExt cx="348" cy="56"/>
            </a:xfrm>
          </p:grpSpPr>
          <p:sp>
            <p:nvSpPr>
              <p:cNvPr id="28" name="Line 23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29" name="Oval 23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</p:grpSp>
      <p:sp>
        <p:nvSpPr>
          <p:cNvPr id="74" name="TextBox 73"/>
          <p:cNvSpPr txBox="1"/>
          <p:nvPr/>
        </p:nvSpPr>
        <p:spPr>
          <a:xfrm>
            <a:off x="3923928" y="3068960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33CC"/>
                </a:solidFill>
              </a:rPr>
              <a:t>О</a:t>
            </a:r>
            <a:endParaRPr lang="ru-RU" sz="4400" dirty="0">
              <a:solidFill>
                <a:srgbClr val="0033CC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8532440" y="3140968"/>
            <a:ext cx="4780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dirty="0" smtClean="0">
                <a:solidFill>
                  <a:srgbClr val="0033CC"/>
                </a:solidFill>
              </a:rPr>
              <a:t>Х</a:t>
            </a:r>
            <a:endParaRPr lang="ru-RU" sz="4400" dirty="0">
              <a:solidFill>
                <a:srgbClr val="0033CC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923928" y="400506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0</a:t>
            </a:r>
            <a:endParaRPr lang="ru-RU" sz="3200" dirty="0">
              <a:solidFill>
                <a:srgbClr val="C00000"/>
              </a:solidFill>
            </a:endParaRPr>
          </a:p>
        </p:txBody>
      </p:sp>
      <p:cxnSp>
        <p:nvCxnSpPr>
          <p:cNvPr id="79" name="Shape 78"/>
          <p:cNvCxnSpPr>
            <a:stCxn id="74" idx="2"/>
          </p:cNvCxnSpPr>
          <p:nvPr/>
        </p:nvCxnSpPr>
        <p:spPr>
          <a:xfrm rot="5400000" flipH="1" flipV="1">
            <a:off x="6023484" y="1329444"/>
            <a:ext cx="697433" cy="4320482"/>
          </a:xfrm>
          <a:prstGeom prst="curvedConnector4">
            <a:avLst>
              <a:gd name="adj1" fmla="val 96967"/>
              <a:gd name="adj2" fmla="val 53333"/>
            </a:avLst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Нижний колонтитул 8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80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4643446"/>
            <a:ext cx="2857500" cy="200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33CC"/>
                </a:solidFill>
              </a:rPr>
              <a:t>Повторення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892696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uk-UA" dirty="0" smtClean="0"/>
              <a:t> Які числа називають від</a:t>
            </a:r>
            <a:r>
              <a:rPr lang="en-US" dirty="0" smtClean="0"/>
              <a:t>`</a:t>
            </a:r>
            <a:r>
              <a:rPr lang="uk-UA" dirty="0" smtClean="0"/>
              <a:t>ємними?</a:t>
            </a:r>
          </a:p>
        </p:txBody>
      </p:sp>
      <p:grpSp>
        <p:nvGrpSpPr>
          <p:cNvPr id="4" name="Group 164"/>
          <p:cNvGrpSpPr>
            <a:grpSpLocks/>
          </p:cNvGrpSpPr>
          <p:nvPr/>
        </p:nvGrpSpPr>
        <p:grpSpPr bwMode="auto">
          <a:xfrm>
            <a:off x="500034" y="3786190"/>
            <a:ext cx="8380416" cy="142876"/>
            <a:chOff x="569" y="2265"/>
            <a:chExt cx="5009" cy="56"/>
          </a:xfrm>
        </p:grpSpPr>
        <p:grpSp>
          <p:nvGrpSpPr>
            <p:cNvPr id="5" name="Group 168"/>
            <p:cNvGrpSpPr>
              <a:grpSpLocks/>
            </p:cNvGrpSpPr>
            <p:nvPr/>
          </p:nvGrpSpPr>
          <p:grpSpPr bwMode="auto">
            <a:xfrm>
              <a:off x="569" y="2265"/>
              <a:ext cx="218" cy="56"/>
              <a:chOff x="1744" y="3129"/>
              <a:chExt cx="348" cy="56"/>
            </a:xfrm>
          </p:grpSpPr>
          <p:sp>
            <p:nvSpPr>
              <p:cNvPr id="72" name="Line 16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3" name="Oval 17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6" name="Group 171"/>
            <p:cNvGrpSpPr>
              <a:grpSpLocks/>
            </p:cNvGrpSpPr>
            <p:nvPr/>
          </p:nvGrpSpPr>
          <p:grpSpPr bwMode="auto">
            <a:xfrm>
              <a:off x="794" y="2265"/>
              <a:ext cx="218" cy="56"/>
              <a:chOff x="1744" y="3129"/>
              <a:chExt cx="348" cy="56"/>
            </a:xfrm>
          </p:grpSpPr>
          <p:sp>
            <p:nvSpPr>
              <p:cNvPr id="70" name="Line 17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71" name="Oval 17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7" name="Group 174"/>
            <p:cNvGrpSpPr>
              <a:grpSpLocks/>
            </p:cNvGrpSpPr>
            <p:nvPr/>
          </p:nvGrpSpPr>
          <p:grpSpPr bwMode="auto">
            <a:xfrm>
              <a:off x="996" y="2265"/>
              <a:ext cx="218" cy="56"/>
              <a:chOff x="1744" y="3129"/>
              <a:chExt cx="348" cy="56"/>
            </a:xfrm>
          </p:grpSpPr>
          <p:sp>
            <p:nvSpPr>
              <p:cNvPr id="68" name="Line 17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9" name="Oval 17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8" name="Group 177"/>
            <p:cNvGrpSpPr>
              <a:grpSpLocks/>
            </p:cNvGrpSpPr>
            <p:nvPr/>
          </p:nvGrpSpPr>
          <p:grpSpPr bwMode="auto">
            <a:xfrm>
              <a:off x="1215" y="2265"/>
              <a:ext cx="218" cy="56"/>
              <a:chOff x="1744" y="3129"/>
              <a:chExt cx="348" cy="56"/>
            </a:xfrm>
          </p:grpSpPr>
          <p:sp>
            <p:nvSpPr>
              <p:cNvPr id="66" name="Line 17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7" name="Oval 17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9" name="Group 180"/>
            <p:cNvGrpSpPr>
              <a:grpSpLocks/>
            </p:cNvGrpSpPr>
            <p:nvPr/>
          </p:nvGrpSpPr>
          <p:grpSpPr bwMode="auto">
            <a:xfrm>
              <a:off x="1434" y="2265"/>
              <a:ext cx="219" cy="56"/>
              <a:chOff x="1744" y="3129"/>
              <a:chExt cx="348" cy="56"/>
            </a:xfrm>
          </p:grpSpPr>
          <p:sp>
            <p:nvSpPr>
              <p:cNvPr id="64" name="Line 181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5" name="Oval 18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0" name="Group 183"/>
            <p:cNvGrpSpPr>
              <a:grpSpLocks/>
            </p:cNvGrpSpPr>
            <p:nvPr/>
          </p:nvGrpSpPr>
          <p:grpSpPr bwMode="auto">
            <a:xfrm>
              <a:off x="1660" y="2265"/>
              <a:ext cx="218" cy="56"/>
              <a:chOff x="1744" y="3129"/>
              <a:chExt cx="348" cy="56"/>
            </a:xfrm>
          </p:grpSpPr>
          <p:sp>
            <p:nvSpPr>
              <p:cNvPr id="62" name="Line 18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3" name="Oval 18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1" name="Group 186"/>
            <p:cNvGrpSpPr>
              <a:grpSpLocks/>
            </p:cNvGrpSpPr>
            <p:nvPr/>
          </p:nvGrpSpPr>
          <p:grpSpPr bwMode="auto">
            <a:xfrm>
              <a:off x="1881" y="2265"/>
              <a:ext cx="218" cy="56"/>
              <a:chOff x="1744" y="3129"/>
              <a:chExt cx="348" cy="56"/>
            </a:xfrm>
          </p:grpSpPr>
          <p:sp>
            <p:nvSpPr>
              <p:cNvPr id="60" name="Line 187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61" name="Oval 18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2" name="Group 189"/>
            <p:cNvGrpSpPr>
              <a:grpSpLocks/>
            </p:cNvGrpSpPr>
            <p:nvPr/>
          </p:nvGrpSpPr>
          <p:grpSpPr bwMode="auto">
            <a:xfrm>
              <a:off x="2105" y="2265"/>
              <a:ext cx="218" cy="56"/>
              <a:chOff x="1744" y="3129"/>
              <a:chExt cx="348" cy="56"/>
            </a:xfrm>
          </p:grpSpPr>
          <p:sp>
            <p:nvSpPr>
              <p:cNvPr id="58" name="Line 19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9" name="Oval 19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3" name="Group 192"/>
            <p:cNvGrpSpPr>
              <a:grpSpLocks/>
            </p:cNvGrpSpPr>
            <p:nvPr/>
          </p:nvGrpSpPr>
          <p:grpSpPr bwMode="auto">
            <a:xfrm>
              <a:off x="2306" y="2265"/>
              <a:ext cx="218" cy="56"/>
              <a:chOff x="1744" y="3129"/>
              <a:chExt cx="348" cy="56"/>
            </a:xfrm>
          </p:grpSpPr>
          <p:sp>
            <p:nvSpPr>
              <p:cNvPr id="56" name="Line 19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7" name="Oval 19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4" name="Group 195"/>
            <p:cNvGrpSpPr>
              <a:grpSpLocks/>
            </p:cNvGrpSpPr>
            <p:nvPr/>
          </p:nvGrpSpPr>
          <p:grpSpPr bwMode="auto">
            <a:xfrm>
              <a:off x="2526" y="2265"/>
              <a:ext cx="218" cy="56"/>
              <a:chOff x="1744" y="3129"/>
              <a:chExt cx="348" cy="56"/>
            </a:xfrm>
          </p:grpSpPr>
          <p:sp>
            <p:nvSpPr>
              <p:cNvPr id="54" name="Line 19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5" name="Oval 19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5" name="Group 198"/>
            <p:cNvGrpSpPr>
              <a:grpSpLocks/>
            </p:cNvGrpSpPr>
            <p:nvPr/>
          </p:nvGrpSpPr>
          <p:grpSpPr bwMode="auto">
            <a:xfrm>
              <a:off x="2751" y="2265"/>
              <a:ext cx="218" cy="56"/>
              <a:chOff x="1744" y="3129"/>
              <a:chExt cx="348" cy="56"/>
            </a:xfrm>
          </p:grpSpPr>
          <p:sp>
            <p:nvSpPr>
              <p:cNvPr id="52" name="Line 19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3" name="Oval 20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6" name="Group 201"/>
            <p:cNvGrpSpPr>
              <a:grpSpLocks/>
            </p:cNvGrpSpPr>
            <p:nvPr/>
          </p:nvGrpSpPr>
          <p:grpSpPr bwMode="auto">
            <a:xfrm>
              <a:off x="2959" y="2265"/>
              <a:ext cx="218" cy="56"/>
              <a:chOff x="1744" y="3129"/>
              <a:chExt cx="348" cy="56"/>
            </a:xfrm>
          </p:grpSpPr>
          <p:sp>
            <p:nvSpPr>
              <p:cNvPr id="50" name="Line 20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1" name="Oval 20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7" name="Group 204"/>
            <p:cNvGrpSpPr>
              <a:grpSpLocks/>
            </p:cNvGrpSpPr>
            <p:nvPr/>
          </p:nvGrpSpPr>
          <p:grpSpPr bwMode="auto">
            <a:xfrm>
              <a:off x="3178" y="2265"/>
              <a:ext cx="218" cy="56"/>
              <a:chOff x="1744" y="3129"/>
              <a:chExt cx="348" cy="56"/>
            </a:xfrm>
          </p:grpSpPr>
          <p:sp>
            <p:nvSpPr>
              <p:cNvPr id="48" name="Line 20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9" name="Oval 20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8" name="Group 207"/>
            <p:cNvGrpSpPr>
              <a:grpSpLocks/>
            </p:cNvGrpSpPr>
            <p:nvPr/>
          </p:nvGrpSpPr>
          <p:grpSpPr bwMode="auto">
            <a:xfrm>
              <a:off x="3403" y="2265"/>
              <a:ext cx="218" cy="56"/>
              <a:chOff x="1744" y="3129"/>
              <a:chExt cx="348" cy="56"/>
            </a:xfrm>
          </p:grpSpPr>
          <p:sp>
            <p:nvSpPr>
              <p:cNvPr id="46" name="Line 208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7" name="Oval 209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19" name="Group 210"/>
            <p:cNvGrpSpPr>
              <a:grpSpLocks/>
            </p:cNvGrpSpPr>
            <p:nvPr/>
          </p:nvGrpSpPr>
          <p:grpSpPr bwMode="auto">
            <a:xfrm>
              <a:off x="3605" y="2265"/>
              <a:ext cx="218" cy="56"/>
              <a:chOff x="1744" y="3129"/>
              <a:chExt cx="348" cy="56"/>
            </a:xfrm>
          </p:grpSpPr>
          <p:sp>
            <p:nvSpPr>
              <p:cNvPr id="44" name="Line 211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5" name="Oval 212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0" name="Group 213"/>
            <p:cNvGrpSpPr>
              <a:grpSpLocks/>
            </p:cNvGrpSpPr>
            <p:nvPr/>
          </p:nvGrpSpPr>
          <p:grpSpPr bwMode="auto">
            <a:xfrm>
              <a:off x="3824" y="2265"/>
              <a:ext cx="218" cy="56"/>
              <a:chOff x="1744" y="3129"/>
              <a:chExt cx="348" cy="56"/>
            </a:xfrm>
          </p:grpSpPr>
          <p:sp>
            <p:nvSpPr>
              <p:cNvPr id="42" name="Line 214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3" name="Oval 215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1" name="Group 216"/>
            <p:cNvGrpSpPr>
              <a:grpSpLocks/>
            </p:cNvGrpSpPr>
            <p:nvPr/>
          </p:nvGrpSpPr>
          <p:grpSpPr bwMode="auto">
            <a:xfrm>
              <a:off x="4043" y="2265"/>
              <a:ext cx="219" cy="56"/>
              <a:chOff x="1744" y="3129"/>
              <a:chExt cx="348" cy="56"/>
            </a:xfrm>
          </p:grpSpPr>
          <p:sp>
            <p:nvSpPr>
              <p:cNvPr id="40" name="Line 217"/>
              <p:cNvSpPr>
                <a:spLocks noChangeShapeType="1"/>
              </p:cNvSpPr>
              <p:nvPr/>
            </p:nvSpPr>
            <p:spPr bwMode="auto">
              <a:xfrm>
                <a:off x="1820" y="3165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1" name="Oval 218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2" name="Group 219"/>
            <p:cNvGrpSpPr>
              <a:grpSpLocks/>
            </p:cNvGrpSpPr>
            <p:nvPr/>
          </p:nvGrpSpPr>
          <p:grpSpPr bwMode="auto">
            <a:xfrm>
              <a:off x="4269" y="2265"/>
              <a:ext cx="218" cy="56"/>
              <a:chOff x="1744" y="3129"/>
              <a:chExt cx="348" cy="56"/>
            </a:xfrm>
          </p:grpSpPr>
          <p:sp>
            <p:nvSpPr>
              <p:cNvPr id="38" name="Line 220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9" name="Oval 221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3" name="Group 222"/>
            <p:cNvGrpSpPr>
              <a:grpSpLocks/>
            </p:cNvGrpSpPr>
            <p:nvPr/>
          </p:nvGrpSpPr>
          <p:grpSpPr bwMode="auto">
            <a:xfrm>
              <a:off x="4490" y="2265"/>
              <a:ext cx="218" cy="56"/>
              <a:chOff x="1744" y="3129"/>
              <a:chExt cx="348" cy="56"/>
            </a:xfrm>
          </p:grpSpPr>
          <p:sp>
            <p:nvSpPr>
              <p:cNvPr id="36" name="Line 223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7" name="Oval 224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4" name="Group 225"/>
            <p:cNvGrpSpPr>
              <a:grpSpLocks/>
            </p:cNvGrpSpPr>
            <p:nvPr/>
          </p:nvGrpSpPr>
          <p:grpSpPr bwMode="auto">
            <a:xfrm>
              <a:off x="4714" y="2265"/>
              <a:ext cx="218" cy="56"/>
              <a:chOff x="1744" y="3129"/>
              <a:chExt cx="348" cy="56"/>
            </a:xfrm>
          </p:grpSpPr>
          <p:sp>
            <p:nvSpPr>
              <p:cNvPr id="34" name="Line 226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5" name="Oval 227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5" name="Group 228"/>
            <p:cNvGrpSpPr>
              <a:grpSpLocks/>
            </p:cNvGrpSpPr>
            <p:nvPr/>
          </p:nvGrpSpPr>
          <p:grpSpPr bwMode="auto">
            <a:xfrm>
              <a:off x="4915" y="2265"/>
              <a:ext cx="218" cy="56"/>
              <a:chOff x="1744" y="3129"/>
              <a:chExt cx="348" cy="56"/>
            </a:xfrm>
          </p:grpSpPr>
          <p:sp>
            <p:nvSpPr>
              <p:cNvPr id="32" name="Line 229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3" name="Oval 230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6" name="Group 231"/>
            <p:cNvGrpSpPr>
              <a:grpSpLocks/>
            </p:cNvGrpSpPr>
            <p:nvPr/>
          </p:nvGrpSpPr>
          <p:grpSpPr bwMode="auto">
            <a:xfrm>
              <a:off x="5135" y="2265"/>
              <a:ext cx="218" cy="56"/>
              <a:chOff x="1744" y="3129"/>
              <a:chExt cx="348" cy="56"/>
            </a:xfrm>
          </p:grpSpPr>
          <p:sp>
            <p:nvSpPr>
              <p:cNvPr id="30" name="Line 232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1" name="Oval 233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  <p:grpSp>
          <p:nvGrpSpPr>
            <p:cNvPr id="27" name="Group 234"/>
            <p:cNvGrpSpPr>
              <a:grpSpLocks/>
            </p:cNvGrpSpPr>
            <p:nvPr/>
          </p:nvGrpSpPr>
          <p:grpSpPr bwMode="auto">
            <a:xfrm>
              <a:off x="5360" y="2265"/>
              <a:ext cx="218" cy="56"/>
              <a:chOff x="1744" y="3129"/>
              <a:chExt cx="348" cy="56"/>
            </a:xfrm>
          </p:grpSpPr>
          <p:sp>
            <p:nvSpPr>
              <p:cNvPr id="28" name="Line 235"/>
              <p:cNvSpPr>
                <a:spLocks noChangeShapeType="1"/>
              </p:cNvSpPr>
              <p:nvPr/>
            </p:nvSpPr>
            <p:spPr bwMode="auto">
              <a:xfrm>
                <a:off x="1821" y="3165"/>
                <a:ext cx="271" cy="0"/>
              </a:xfrm>
              <a:prstGeom prst="line">
                <a:avLst/>
              </a:prstGeom>
              <a:noFill/>
              <a:ln w="38100">
                <a:solidFill>
                  <a:srgbClr val="33330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29" name="Oval 236"/>
              <p:cNvSpPr>
                <a:spLocks noChangeArrowheads="1"/>
              </p:cNvSpPr>
              <p:nvPr/>
            </p:nvSpPr>
            <p:spPr bwMode="auto">
              <a:xfrm>
                <a:off x="1744" y="3129"/>
                <a:ext cx="56" cy="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33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  <a:latin typeface="Arial" charset="0"/>
                </a:endParaRPr>
              </a:p>
            </p:txBody>
          </p:sp>
        </p:grpSp>
      </p:grpSp>
      <p:sp>
        <p:nvSpPr>
          <p:cNvPr id="74" name="TextBox 73"/>
          <p:cNvSpPr txBox="1"/>
          <p:nvPr/>
        </p:nvSpPr>
        <p:spPr>
          <a:xfrm>
            <a:off x="3923928" y="3068960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33CC"/>
                </a:solidFill>
              </a:rPr>
              <a:t>О</a:t>
            </a:r>
            <a:endParaRPr lang="ru-RU" sz="4400" dirty="0">
              <a:solidFill>
                <a:srgbClr val="0033CC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8532440" y="3140968"/>
            <a:ext cx="4780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dirty="0" smtClean="0">
                <a:solidFill>
                  <a:srgbClr val="0033CC"/>
                </a:solidFill>
              </a:rPr>
              <a:t>Х</a:t>
            </a:r>
            <a:endParaRPr lang="ru-RU" sz="4400" dirty="0">
              <a:solidFill>
                <a:srgbClr val="0033CC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923928" y="400506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0</a:t>
            </a:r>
            <a:endParaRPr lang="ru-RU" sz="3200" dirty="0">
              <a:solidFill>
                <a:srgbClr val="C00000"/>
              </a:solidFill>
            </a:endParaRPr>
          </a:p>
        </p:txBody>
      </p:sp>
      <p:cxnSp>
        <p:nvCxnSpPr>
          <p:cNvPr id="77" name="Shape 76"/>
          <p:cNvCxnSpPr>
            <a:stCxn id="74" idx="2"/>
          </p:cNvCxnSpPr>
          <p:nvPr/>
        </p:nvCxnSpPr>
        <p:spPr>
          <a:xfrm rot="5400000" flipH="1" flipV="1">
            <a:off x="6023484" y="1329444"/>
            <a:ext cx="697433" cy="4320482"/>
          </a:xfrm>
          <a:prstGeom prst="curvedConnector4">
            <a:avLst>
              <a:gd name="adj1" fmla="val 96967"/>
              <a:gd name="adj2" fmla="val 53333"/>
            </a:avLst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hape 77"/>
          <p:cNvCxnSpPr/>
          <p:nvPr/>
        </p:nvCxnSpPr>
        <p:spPr>
          <a:xfrm rot="10800000">
            <a:off x="539552" y="3140969"/>
            <a:ext cx="3600404" cy="625425"/>
          </a:xfrm>
          <a:prstGeom prst="curvedConnector3">
            <a:avLst>
              <a:gd name="adj1" fmla="val 2380"/>
            </a:avLst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Нижний колонтитул 8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80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4643446"/>
            <a:ext cx="2857500" cy="200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33CC"/>
                </a:solidFill>
              </a:rPr>
              <a:t>Повторення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676672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uk-UA" dirty="0" smtClean="0"/>
              <a:t> Як позначають додатні числа?</a:t>
            </a: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6" name="Плюс 5"/>
          <p:cNvSpPr/>
          <p:nvPr/>
        </p:nvSpPr>
        <p:spPr>
          <a:xfrm>
            <a:off x="3714744" y="2857496"/>
            <a:ext cx="2643206" cy="2500330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4643446"/>
            <a:ext cx="2857500" cy="200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33CC"/>
                </a:solidFill>
              </a:rPr>
              <a:t>Повторення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76672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uk-UA" dirty="0" smtClean="0"/>
              <a:t>Як позначити від'ємні числа? </a:t>
            </a: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sp>
        <p:nvSpPr>
          <p:cNvPr id="6" name="Минус 5"/>
          <p:cNvSpPr/>
          <p:nvPr/>
        </p:nvSpPr>
        <p:spPr>
          <a:xfrm>
            <a:off x="3643306" y="3429000"/>
            <a:ext cx="2000264" cy="1285884"/>
          </a:xfrm>
          <a:prstGeom prst="mathMin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4643446"/>
            <a:ext cx="2857500" cy="200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33CC"/>
                </a:solidFill>
              </a:rPr>
              <a:t>Повторення</a:t>
            </a:r>
            <a:endParaRPr lang="uk-UA" b="1" dirty="0">
              <a:solidFill>
                <a:srgbClr val="00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52736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uk-UA" dirty="0" smtClean="0"/>
              <a:t> Нуль – протилежне чи додатнє число?</a:t>
            </a:r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3923928" y="3284984"/>
            <a:ext cx="1008112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9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ru-RU" sz="96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6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4643446"/>
            <a:ext cx="2857500" cy="200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4525963"/>
          </a:xfrm>
        </p:spPr>
        <p:txBody>
          <a:bodyPr/>
          <a:lstStyle/>
          <a:p>
            <a:pPr indent="0" algn="ctr">
              <a:buNone/>
            </a:pPr>
            <a:r>
              <a:rPr lang="uk-UA" dirty="0" smtClean="0"/>
              <a:t>Висота гори Говерла 2 061 м</a:t>
            </a:r>
            <a:endParaRPr lang="uk-UA" dirty="0"/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04" cy="1428760"/>
          </a:xfrm>
        </p:spPr>
        <p:txBody>
          <a:bodyPr>
            <a:normAutofit fontScale="90000"/>
          </a:bodyPr>
          <a:lstStyle/>
          <a:p>
            <a:pPr algn="l"/>
            <a:r>
              <a:rPr lang="uk-UA" i="1" dirty="0" smtClean="0"/>
              <a:t>Завдання</a:t>
            </a:r>
            <a:r>
              <a:rPr lang="ru-RU" i="1" dirty="0" smtClean="0"/>
              <a:t> №1</a:t>
            </a:r>
            <a:r>
              <a:rPr lang="ru-RU" dirty="0" smtClean="0"/>
              <a:t>  </a:t>
            </a:r>
            <a:r>
              <a:rPr lang="uk-UA" dirty="0" smtClean="0">
                <a:solidFill>
                  <a:srgbClr val="C00000"/>
                </a:solidFill>
              </a:rPr>
              <a:t>Записати данні числами, використовуя математичні знаки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"Модуль числа. Протележні числа"</a:t>
            </a:r>
            <a:endParaRPr lang="ru-RU"/>
          </a:p>
        </p:txBody>
      </p:sp>
      <p:pic>
        <p:nvPicPr>
          <p:cNvPr id="7" name="Picture 2" descr="Картинки по запросу відповідь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571876"/>
            <a:ext cx="1809750" cy="2533651"/>
          </a:xfrm>
          <a:prstGeom prst="rect">
            <a:avLst/>
          </a:prstGeom>
          <a:noFill/>
        </p:spPr>
      </p:pic>
      <p:sp>
        <p:nvSpPr>
          <p:cNvPr id="46083" name="AutoShape 3" descr="https://upload.wikimedia.org/wikipedia/commons/a/ad/Hower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9" name="Picture 1" descr="D:\СЬОГОДНІ\ШКОЛА\ПУБЛІКАЦІЇ\Howerl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571744"/>
            <a:ext cx="5248420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893</Words>
  <Application>Microsoft Office PowerPoint</Application>
  <PresentationFormat>Экран (4:3)</PresentationFormat>
  <Paragraphs>202</Paragraphs>
  <Slides>36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Тема Office</vt:lpstr>
      <vt:lpstr>Формула</vt:lpstr>
      <vt:lpstr>МОДУЛЬ ЧИСЛА</vt:lpstr>
      <vt:lpstr>Повторення  </vt:lpstr>
      <vt:lpstr>Повторення</vt:lpstr>
      <vt:lpstr>Повторення</vt:lpstr>
      <vt:lpstr>Повторення</vt:lpstr>
      <vt:lpstr>Повторення</vt:lpstr>
      <vt:lpstr>Повторення</vt:lpstr>
      <vt:lpstr>Повторення</vt:lpstr>
      <vt:lpstr>Завдання №1  Записати данні числами, використовуя математичні знаки</vt:lpstr>
      <vt:lpstr>Завдання №1  Записати данні числами, використовуя математичні знаки</vt:lpstr>
      <vt:lpstr>Завдання №1  Записати данні числами, використовуя математичні знаки</vt:lpstr>
      <vt:lpstr>Завдання №1  Записати данні числами, використовуя математичні знаки</vt:lpstr>
      <vt:lpstr>Завдання №1  Записати данні числами, використовуя математичні знаки</vt:lpstr>
      <vt:lpstr>Завдання №1  Записати данні числами, використовуя математичні знаки</vt:lpstr>
      <vt:lpstr>Завдання №2  Відповісти на запитання: </vt:lpstr>
      <vt:lpstr>Відповідь: БУДАПЕШТ</vt:lpstr>
      <vt:lpstr>Завдання №3 «У гості до Баби-Ягі»</vt:lpstr>
      <vt:lpstr>Завдання №3 «У гості до Баби-Ягі»</vt:lpstr>
      <vt:lpstr>Завдання №3 «У гості до Баби-Ягі»</vt:lpstr>
      <vt:lpstr>Завдання №3 «У гості до Баби-Ягі»</vt:lpstr>
      <vt:lpstr>Завдання №3 «У гості до Баби-Ягі»</vt:lpstr>
      <vt:lpstr>МОДУЛЬ</vt:lpstr>
      <vt:lpstr>ВЛАСТИВОСТІ МОДУЛЯ</vt:lpstr>
      <vt:lpstr>МОДУЛЬ</vt:lpstr>
      <vt:lpstr>МОДУЛЬ</vt:lpstr>
      <vt:lpstr>МОДУЛЬ</vt:lpstr>
      <vt:lpstr>Завдання №3 «У гості до Баби-Ягі»</vt:lpstr>
      <vt:lpstr>ПРОТИЛЕЖНІ ЧИСЛА</vt:lpstr>
      <vt:lpstr>ПРОТИЛЕЖНІ ЧИСЛА</vt:lpstr>
      <vt:lpstr>Завдання №5 «Аліса в Задзеркаллі»</vt:lpstr>
      <vt:lpstr>ПРОТИЛЕЖНІ ЧИСЛА</vt:lpstr>
      <vt:lpstr>ПІДСУМКИ</vt:lpstr>
      <vt:lpstr>ПІДСУМКИ</vt:lpstr>
      <vt:lpstr>ПІДСУМКИ</vt:lpstr>
      <vt:lpstr>ПІДСУМКИ</vt:lpstr>
      <vt:lpstr>ДО ЗУСТРІЧІ!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ADMINISTRATOR</cp:lastModifiedBy>
  <cp:revision>86</cp:revision>
  <dcterms:modified xsi:type="dcterms:W3CDTF">2018-03-28T14:27:46Z</dcterms:modified>
</cp:coreProperties>
</file>