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0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365104"/>
            <a:ext cx="82296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>Підготувала</a:t>
            </a:r>
            <a:br>
              <a:rPr lang="uk-UA" dirty="0" smtClean="0"/>
            </a:br>
            <a:r>
              <a:rPr lang="uk-UA" dirty="0" smtClean="0"/>
              <a:t>вчитель математики</a:t>
            </a:r>
            <a:br>
              <a:rPr lang="uk-UA" dirty="0" smtClean="0"/>
            </a:br>
            <a:r>
              <a:rPr lang="uk-UA" dirty="0" err="1" smtClean="0"/>
              <a:t>Жашківської</a:t>
            </a:r>
            <a:r>
              <a:rPr lang="uk-UA" dirty="0" smtClean="0"/>
              <a:t> СЗШ №1</a:t>
            </a:r>
            <a:br>
              <a:rPr lang="uk-UA" dirty="0" smtClean="0"/>
            </a:br>
            <a:r>
              <a:rPr lang="uk-UA" dirty="0" smtClean="0"/>
              <a:t>Дика Т.В.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04664"/>
            <a:ext cx="8458200" cy="914400"/>
          </a:xfrm>
        </p:spPr>
        <p:txBody>
          <a:bodyPr>
            <a:noAutofit/>
          </a:bodyPr>
          <a:lstStyle/>
          <a:p>
            <a:r>
              <a:rPr lang="uk-UA" sz="5400" dirty="0" err="1" smtClean="0"/>
              <a:t>“Математика</a:t>
            </a:r>
            <a:r>
              <a:rPr lang="uk-UA" sz="5400" dirty="0" smtClean="0"/>
              <a:t> – гімнастика </a:t>
            </a:r>
            <a:r>
              <a:rPr lang="uk-UA" sz="5400" dirty="0" err="1" smtClean="0"/>
              <a:t>розуму”</a:t>
            </a:r>
            <a:endParaRPr lang="uk-UA" sz="5400" dirty="0" smtClean="0"/>
          </a:p>
          <a:p>
            <a:r>
              <a:rPr lang="uk-UA" sz="4000" dirty="0" smtClean="0"/>
              <a:t>А.Суворов</a:t>
            </a:r>
            <a:endParaRPr lang="uk-UA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Щоб знайти невідомий середній член пропорції, треба добуток її крайніх членів поділити на відомий середній член.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212976"/>
            <a:ext cx="8136904" cy="1080120"/>
          </a:xfrm>
        </p:spPr>
        <p:txBody>
          <a:bodyPr/>
          <a:lstStyle/>
          <a:p>
            <a:pPr>
              <a:buNone/>
            </a:pPr>
            <a:r>
              <a:rPr lang="uk-UA" sz="2800" dirty="0" smtClean="0"/>
              <a:t>Чи правильно складено вираз для знаходження </a:t>
            </a:r>
            <a:r>
              <a:rPr lang="uk-UA" sz="2800" dirty="0" smtClean="0"/>
              <a:t>середнього </a:t>
            </a:r>
            <a:r>
              <a:rPr lang="uk-UA" sz="2800" dirty="0" smtClean="0"/>
              <a:t>члена пропорції?</a:t>
            </a:r>
          </a:p>
          <a:p>
            <a:pPr>
              <a:buNone/>
            </a:pPr>
            <a:endParaRPr lang="uk-UA" dirty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979712" y="4653136"/>
          <a:ext cx="1794271" cy="1152004"/>
        </p:xfrm>
        <a:graphic>
          <a:graphicData uri="http://schemas.openxmlformats.org/presentationml/2006/ole">
            <p:oleObj spid="_x0000_s3074" name="Формула" r:id="rId3" imgW="609480" imgH="393480" progId="Equation.3">
              <p:embed/>
            </p:oleObj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4788024" y="4725144"/>
          <a:ext cx="2096755" cy="1113408"/>
        </p:xfrm>
        <a:graphic>
          <a:graphicData uri="http://schemas.openxmlformats.org/presentationml/2006/ole">
            <p:oleObj spid="_x0000_s3075" name="Формула" r:id="rId4" imgW="736560" imgH="393480" progId="Equation.3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Дві величини називають прямо пропорційними, якщо…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212976"/>
            <a:ext cx="8712968" cy="21602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5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Дві величини називають обернено пропорційними, якщо…</a:t>
            </a:r>
            <a:endParaRPr lang="uk-UA" sz="45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9249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Дві величини називають прямо пропорційними, якщо при збільшенні однієї з них у кілька разів друга збільшується у стільки ж разів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437112"/>
            <a:ext cx="8229600" cy="10801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3500" dirty="0" smtClean="0">
                <a:latin typeface="+mj-lt"/>
              </a:rPr>
              <a:t>З трьох величин: відстань, швидкість і час руху виберіть прямо пропорційні.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649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Дві величини називають обернено пропорційними, якщо при збільшенні однієї з них у кілька разів друга зменшується у стільки ж разів.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933056"/>
            <a:ext cx="8229600" cy="2391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500" dirty="0" smtClean="0">
                <a:latin typeface="+mj-lt"/>
              </a:rPr>
              <a:t>З трьох величин: ціна однієї речі, кількість куплених речей та вартість покупки виберіть обернено пропорційні величини.</a:t>
            </a:r>
            <a:endParaRPr lang="uk-UA" sz="3500" dirty="0">
              <a:latin typeface="+mj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Щоб поділити число на частинки, пропорційні даним числам…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uk-UA" dirty="0" smtClean="0">
              <a:latin typeface="+mj-lt"/>
            </a:endParaRPr>
          </a:p>
          <a:p>
            <a:pPr>
              <a:buNone/>
            </a:pPr>
            <a:endParaRPr lang="uk-UA" dirty="0" smtClean="0">
              <a:latin typeface="+mj-lt"/>
            </a:endParaRPr>
          </a:p>
          <a:p>
            <a:pPr>
              <a:buNone/>
            </a:pPr>
            <a:endParaRPr lang="uk-UA" dirty="0" smtClean="0">
              <a:latin typeface="+mj-lt"/>
            </a:endParaRPr>
          </a:p>
          <a:p>
            <a:pPr algn="ctr">
              <a:buNone/>
            </a:pPr>
            <a:r>
              <a:rPr lang="uk-UA" sz="4500" b="1" dirty="0" smtClean="0">
                <a:solidFill>
                  <a:srgbClr val="C00000"/>
                </a:solidFill>
                <a:latin typeface="+mj-lt"/>
              </a:rPr>
              <a:t>136  	1:2:5</a:t>
            </a:r>
            <a:endParaRPr lang="uk-UA" sz="4500" b="1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809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Щоб поділити число на частинки, пропорційні даним </a:t>
            </a:r>
            <a:r>
              <a:rPr lang="uk-UA" dirty="0" smtClean="0"/>
              <a:t>числам, треба поділити його на суму даних чисел і знайдену частку помножити на кожне з них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4221088"/>
            <a:ext cx="8229600" cy="13647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3000" b="1" dirty="0" smtClean="0">
                <a:latin typeface="+mj-lt"/>
              </a:rPr>
              <a:t>Якщо число 40 поділити на частинки, які пропорційні числам 3 і 7, то одержимо числа </a:t>
            </a:r>
          </a:p>
          <a:p>
            <a:pPr>
              <a:buNone/>
            </a:pPr>
            <a:r>
              <a:rPr lang="uk-UA" sz="3000" b="1" dirty="0" smtClean="0">
                <a:latin typeface="+mj-lt"/>
              </a:rPr>
              <a:t>а</a:t>
            </a:r>
            <a:r>
              <a:rPr lang="uk-UA" sz="3000" b="1" dirty="0" smtClean="0">
                <a:latin typeface="+mj-lt"/>
              </a:rPr>
              <a:t>)   10 і 30                б)    12 і 28               в)   9 і 21 </a:t>
            </a:r>
            <a:endParaRPr lang="uk-UA" sz="3000" b="1"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/>
          </a:bodyPr>
          <a:lstStyle/>
          <a:p>
            <a:r>
              <a:rPr lang="uk-UA" sz="7000" dirty="0" smtClean="0"/>
              <a:t>Відношення – це… </a:t>
            </a:r>
            <a:endParaRPr lang="uk-UA" sz="7000" dirty="0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04863" y="1747837"/>
          <a:ext cx="1894929" cy="2742611"/>
        </p:xfrm>
        <a:graphic>
          <a:graphicData uri="http://schemas.openxmlformats.org/presentationml/2006/ole">
            <p:oleObj spid="_x0000_s1027" name="Формула" r:id="rId3" imgW="203040" imgH="558720" progId="Equation.3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355976" y="1916832"/>
            <a:ext cx="25922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0" dirty="0" smtClean="0">
                <a:solidFill>
                  <a:srgbClr val="002060"/>
                </a:solidFill>
                <a:latin typeface="Times New Roman" pitchFamily="18" charset="0"/>
              </a:rPr>
              <a:t>c</a:t>
            </a:r>
            <a:r>
              <a:rPr lang="uk-UA" sz="90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9000" dirty="0" smtClean="0">
                <a:solidFill>
                  <a:srgbClr val="002060"/>
                </a:solidFill>
                <a:latin typeface="Times New Roman" pitchFamily="18" charset="0"/>
              </a:rPr>
              <a:t>:</a:t>
            </a:r>
            <a:r>
              <a:rPr lang="uk-UA" sz="90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9000" dirty="0" smtClean="0">
                <a:solidFill>
                  <a:srgbClr val="002060"/>
                </a:solidFill>
                <a:latin typeface="Times New Roman" pitchFamily="18" charset="0"/>
              </a:rPr>
              <a:t>d</a:t>
            </a:r>
            <a:endParaRPr lang="uk-UA" sz="90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4869160"/>
            <a:ext cx="36178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10:16 </a:t>
            </a:r>
            <a:endParaRPr lang="uk-UA" sz="8000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5940152" y="3717032"/>
          <a:ext cx="2610400" cy="2365226"/>
        </p:xfrm>
        <a:graphic>
          <a:graphicData uri="http://schemas.openxmlformats.org/presentationml/2006/ole">
            <p:oleObj spid="_x0000_s1029" name="Формула" r:id="rId4" imgW="228600" imgH="393480" progId="Equation.3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08720"/>
            <a:ext cx="8229600" cy="1143000"/>
          </a:xfrm>
        </p:spPr>
        <p:txBody>
          <a:bodyPr>
            <a:noAutofit/>
          </a:bodyPr>
          <a:lstStyle/>
          <a:p>
            <a:r>
              <a:rPr lang="ru-RU" sz="4500" dirty="0" smtClean="0"/>
              <a:t>В</a:t>
            </a:r>
            <a:r>
              <a:rPr lang="uk-UA" sz="4500" dirty="0" err="1" smtClean="0"/>
              <a:t>ідношення</a:t>
            </a:r>
            <a:r>
              <a:rPr lang="uk-UA" sz="4500" dirty="0" smtClean="0"/>
              <a:t> - це частка двох чисел</a:t>
            </a:r>
            <a:endParaRPr lang="uk-UA" sz="4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Скласти відношення літніх місяців до всіх місяців року</a:t>
            </a:r>
          </a:p>
          <a:p>
            <a:r>
              <a:rPr lang="uk-UA" dirty="0" smtClean="0"/>
              <a:t>Скласти відношення вихідних днів тижня до робочих днів тижня</a:t>
            </a:r>
          </a:p>
          <a:p>
            <a:r>
              <a:rPr lang="uk-UA" dirty="0" smtClean="0"/>
              <a:t>Скласти відношення </a:t>
            </a:r>
            <a:r>
              <a:rPr lang="uk-UA" dirty="0" err="1" smtClean="0"/>
              <a:t>Тетянок</a:t>
            </a:r>
            <a:r>
              <a:rPr lang="uk-UA" dirty="0" smtClean="0"/>
              <a:t> у вашому класі до всіх учнів класу</a:t>
            </a:r>
            <a:endParaRPr lang="uk-U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500" dirty="0" smtClean="0"/>
              <a:t>Пропорція - це…</a:t>
            </a:r>
            <a:endParaRPr lang="uk-UA" sz="4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uk-UA" sz="5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5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100:25 </a:t>
            </a:r>
            <a:r>
              <a:rPr lang="uk-UA" sz="5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uk-UA" sz="5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36:9</a:t>
            </a:r>
          </a:p>
          <a:p>
            <a:endParaRPr lang="uk-UA" i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uk-UA" sz="5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smtClean="0">
                <a:solidFill>
                  <a:srgbClr val="FF0000"/>
                </a:solidFill>
              </a:rPr>
              <a:t>:</a:t>
            </a:r>
            <a:r>
              <a:rPr lang="uk-UA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</a:rPr>
              <a:t>b = c</a:t>
            </a:r>
            <a:r>
              <a:rPr lang="uk-UA" sz="5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</a:rPr>
              <a:t>:</a:t>
            </a:r>
            <a:r>
              <a:rPr lang="uk-UA" sz="5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</a:rPr>
              <a:t>d</a:t>
            </a:r>
            <a:endParaRPr lang="uk-UA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Пропорція – це рівність двох відношень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43891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4000" dirty="0" smtClean="0"/>
              <a:t>Чи є пропорцією рівність?</a:t>
            </a:r>
          </a:p>
          <a:p>
            <a:pPr algn="ctr">
              <a:buNone/>
            </a:pPr>
            <a:endParaRPr lang="uk-UA" sz="4000" b="1" dirty="0" smtClean="0"/>
          </a:p>
          <a:p>
            <a:pPr>
              <a:buNone/>
            </a:pPr>
            <a:r>
              <a:rPr lang="uk-UA" sz="50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а) 3:1=9:3</a:t>
            </a:r>
          </a:p>
          <a:p>
            <a:pPr algn="r">
              <a:buNone/>
            </a:pPr>
            <a:r>
              <a:rPr lang="uk-UA" sz="50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б) 50:25=120:60</a:t>
            </a:r>
          </a:p>
          <a:p>
            <a:pPr algn="ctr">
              <a:buNone/>
            </a:pPr>
            <a:r>
              <a:rPr lang="uk-UA" sz="50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в) 36:6=40:8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500" dirty="0" smtClean="0"/>
              <a:t>Основна властивість пропорції:</a:t>
            </a:r>
            <a:endParaRPr lang="uk-UA" sz="4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uk-UA" sz="45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uk-UA" sz="45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uk-UA" sz="4500" dirty="0" smtClean="0">
                <a:solidFill>
                  <a:schemeClr val="accent2">
                    <a:lumMod val="50000"/>
                  </a:schemeClr>
                </a:solidFill>
              </a:rPr>
              <a:t>Добуток крайніх…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000" dirty="0" smtClean="0"/>
              <a:t>Добуток крайніх членів пропорції дорівнює добутку її середніх членів</a:t>
            </a:r>
            <a:endParaRPr lang="uk-UA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uk-UA" sz="4000" dirty="0" smtClean="0"/>
              <a:t>Чи правильна пропорція?</a:t>
            </a:r>
          </a:p>
          <a:p>
            <a:pPr algn="ctr"/>
            <a:endParaRPr lang="uk-UA" dirty="0" smtClean="0">
              <a:solidFill>
                <a:srgbClr val="FFFFCC"/>
              </a:solidFill>
            </a:endParaRPr>
          </a:p>
          <a:p>
            <a:pPr>
              <a:buNone/>
            </a:pPr>
            <a:r>
              <a:rPr lang="uk-UA" sz="4000" dirty="0" smtClean="0">
                <a:solidFill>
                  <a:srgbClr val="7030A0"/>
                </a:solidFill>
                <a:latin typeface="+mj-lt"/>
              </a:rPr>
              <a:t>а) 20:15=8:6</a:t>
            </a:r>
          </a:p>
          <a:p>
            <a:pPr algn="ctr">
              <a:buNone/>
            </a:pPr>
            <a:r>
              <a:rPr lang="uk-UA" sz="4000" dirty="0" smtClean="0">
                <a:solidFill>
                  <a:srgbClr val="7030A0"/>
                </a:solidFill>
                <a:latin typeface="+mj-lt"/>
              </a:rPr>
              <a:t>б) 20:8=15:6</a:t>
            </a:r>
          </a:p>
          <a:p>
            <a:pPr algn="r">
              <a:buNone/>
            </a:pPr>
            <a:r>
              <a:rPr lang="uk-UA" sz="4000" dirty="0" smtClean="0">
                <a:solidFill>
                  <a:srgbClr val="7030A0"/>
                </a:solidFill>
                <a:latin typeface="+mj-lt"/>
              </a:rPr>
              <a:t>в) 6:15=8:20</a:t>
            </a:r>
          </a:p>
          <a:p>
            <a:pPr>
              <a:buNone/>
            </a:pPr>
            <a:r>
              <a:rPr lang="uk-UA" sz="4000" dirty="0" smtClean="0">
                <a:solidFill>
                  <a:srgbClr val="7030A0"/>
                </a:solidFill>
                <a:latin typeface="+mj-lt"/>
              </a:rPr>
              <a:t>г) 15:20 =6:8</a:t>
            </a:r>
            <a:endParaRPr lang="uk-UA" sz="4000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Щоб знайти невідомий крайній член пропорції…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56992"/>
            <a:ext cx="8229600" cy="2304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5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Щоб знайти невідомий середній член пропорції…</a:t>
            </a:r>
            <a:endParaRPr lang="uk-UA" sz="45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628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Щоб знайти невідомий крайній член пропорції, треба добуток її середніх членів поділити на відомий крайній член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17281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500" dirty="0" smtClean="0">
                <a:latin typeface="+mj-lt"/>
              </a:rPr>
              <a:t>Чи правильно складено вираз для знаходження крайнього члена пропорції?</a:t>
            </a:r>
          </a:p>
          <a:p>
            <a:pPr>
              <a:buNone/>
            </a:pPr>
            <a:endParaRPr lang="uk-UA" sz="3500" dirty="0" smtClean="0">
              <a:latin typeface="+mj-lt"/>
            </a:endParaRPr>
          </a:p>
          <a:p>
            <a:pPr>
              <a:buNone/>
            </a:pPr>
            <a:endParaRPr lang="uk-UA" sz="3500" dirty="0" smtClean="0">
              <a:latin typeface="+mj-lt"/>
            </a:endParaRPr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1835696" y="4797152"/>
          <a:ext cx="1584176" cy="1524805"/>
        </p:xfrm>
        <a:graphic>
          <a:graphicData uri="http://schemas.openxmlformats.org/presentationml/2006/ole">
            <p:oleObj spid="_x0000_s2052" name="Формула" r:id="rId3" imgW="406080" imgH="393480" progId="Equation.3">
              <p:embed/>
            </p:oleObj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4956175" y="4797425"/>
          <a:ext cx="1974850" cy="1484313"/>
        </p:xfrm>
        <a:graphic>
          <a:graphicData uri="http://schemas.openxmlformats.org/presentationml/2006/ole">
            <p:oleObj spid="_x0000_s2053" name="Формула" r:id="rId4" imgW="520560" imgH="393480" progId="Equation.3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385</TotalTime>
  <Words>347</Words>
  <Application>Microsoft Office PowerPoint</Application>
  <PresentationFormat>Экран (4:3)</PresentationFormat>
  <Paragraphs>52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Поток</vt:lpstr>
      <vt:lpstr>Microsoft Equation 3.0</vt:lpstr>
      <vt:lpstr>Підготувала вчитель математики Жашківської СЗШ №1 Дика Т.В.</vt:lpstr>
      <vt:lpstr>Відношення – це… </vt:lpstr>
      <vt:lpstr>Відношення - це частка двох чисел</vt:lpstr>
      <vt:lpstr>Пропорція - це…</vt:lpstr>
      <vt:lpstr>Пропорція – це рівність двох відношень</vt:lpstr>
      <vt:lpstr>Основна властивість пропорції:</vt:lpstr>
      <vt:lpstr>Добуток крайніх членів пропорції дорівнює добутку її середніх членів</vt:lpstr>
      <vt:lpstr>Щоб знайти невідомий крайній член пропорції…</vt:lpstr>
      <vt:lpstr>Щоб знайти невідомий крайній член пропорції, треба добуток її середніх членів поділити на відомий крайній член</vt:lpstr>
      <vt:lpstr>Щоб знайти невідомий середній член пропорції, треба добуток її крайніх членів поділити на відомий середній член.</vt:lpstr>
      <vt:lpstr>Дві величини називають прямо пропорційними, якщо…</vt:lpstr>
      <vt:lpstr>Дві величини називають прямо пропорційними, якщо при збільшенні однієї з них у кілька разів друга збільшується у стільки ж разів</vt:lpstr>
      <vt:lpstr>Дві величини називають обернено пропорційними, якщо при збільшенні однієї з них у кілька разів друга зменшується у стільки ж разів.</vt:lpstr>
      <vt:lpstr>Щоб поділити число на частинки, пропорційні даним числам…</vt:lpstr>
      <vt:lpstr>Щоб поділити число на частинки, пропорційні даним числам, треба поділити його на суму даних чисел і знайдену частку помножити на кожне з них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Підготувала вчитель математики Жашківської СЗШ №1 Дика Т.В.</dc:title>
  <dc:creator>Lestaf</dc:creator>
  <cp:lastModifiedBy>Lestaf</cp:lastModifiedBy>
  <cp:revision>17</cp:revision>
  <dcterms:created xsi:type="dcterms:W3CDTF">2012-12-16T15:20:39Z</dcterms:created>
  <dcterms:modified xsi:type="dcterms:W3CDTF">2012-12-16T21:56:28Z</dcterms:modified>
</cp:coreProperties>
</file>