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8"/>
  </p:notesMasterIdLst>
  <p:sldIdLst>
    <p:sldId id="259" r:id="rId2"/>
    <p:sldId id="261" r:id="rId3"/>
    <p:sldId id="272" r:id="rId4"/>
    <p:sldId id="275" r:id="rId5"/>
    <p:sldId id="273" r:id="rId6"/>
    <p:sldId id="27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35" autoAdjust="0"/>
    <p:restoredTop sz="88187" autoAdjust="0"/>
  </p:normalViewPr>
  <p:slideViewPr>
    <p:cSldViewPr>
      <p:cViewPr varScale="1">
        <p:scale>
          <a:sx n="103" d="100"/>
          <a:sy n="103" d="100"/>
        </p:scale>
        <p:origin x="-1854" y="-84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506C0-3FFE-45A5-803D-9F4FC5464A70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46707-6BBD-41A9-B4DF-0C76A73A2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79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template can be used as a starter file to give updates for project</a:t>
            </a:r>
            <a:r>
              <a:rPr lang="en-US" baseline="0" dirty="0" smtClean="0"/>
              <a:t> milestones.</a:t>
            </a:r>
            <a:endParaRPr lang="en-US" dirty="0" smtClean="0"/>
          </a:p>
          <a:p>
            <a:endParaRPr lang="en-US" baseline="0" dirty="0" smtClean="0"/>
          </a:p>
          <a:p>
            <a:pPr lvl="0"/>
            <a:r>
              <a:rPr lang="en-US" sz="1000" b="1" dirty="0" smtClean="0"/>
              <a:t>Sections</a:t>
            </a:r>
            <a:endParaRPr lang="en-US" sz="1000" b="0" dirty="0" smtClean="0"/>
          </a:p>
          <a:p>
            <a:pPr lvl="0"/>
            <a:r>
              <a:rPr lang="en-US" sz="1000" b="0" dirty="0" smtClean="0"/>
              <a:t>Right-click on a slide to add sections.</a:t>
            </a:r>
            <a:r>
              <a:rPr lang="en-US" sz="1000" b="0" baseline="0" dirty="0" smtClean="0"/>
              <a:t> Sections can help to organize your slides or facilitate collaboration between multiple authors.</a:t>
            </a:r>
            <a:endParaRPr lang="en-US" sz="1000" b="0" dirty="0" smtClean="0"/>
          </a:p>
          <a:p>
            <a:pPr lvl="0"/>
            <a:endParaRPr lang="en-US" sz="1000" b="1" dirty="0" smtClean="0"/>
          </a:p>
          <a:p>
            <a:pPr lvl="0"/>
            <a:r>
              <a:rPr lang="en-US" sz="1000" b="1" dirty="0" smtClean="0"/>
              <a:t>Notes</a:t>
            </a:r>
          </a:p>
          <a:p>
            <a:pPr lvl="0"/>
            <a:r>
              <a:rPr lang="en-US" sz="1000" dirty="0" smtClean="0"/>
              <a:t>Use the Notes section for delivery notes or to provide additional details for the audience.</a:t>
            </a:r>
            <a:r>
              <a:rPr lang="en-US" sz="1000" baseline="0" dirty="0" smtClean="0"/>
              <a:t> View these notes in Presentation View during your presentation. </a:t>
            </a:r>
          </a:p>
          <a:p>
            <a:pPr lvl="0">
              <a:buFontTx/>
              <a:buNone/>
            </a:pPr>
            <a:r>
              <a:rPr lang="en-US" sz="1000" dirty="0" smtClean="0"/>
              <a:t>Keep in mind the font size (important for accessibility, visibility, videotaping, and online production)</a:t>
            </a:r>
          </a:p>
          <a:p>
            <a:pPr lvl="0"/>
            <a:endParaRPr lang="en-US" sz="1000" dirty="0" smtClean="0"/>
          </a:p>
          <a:p>
            <a:pPr lvl="0">
              <a:buFontTx/>
              <a:buNone/>
            </a:pPr>
            <a:r>
              <a:rPr lang="en-US" sz="1000" b="1" dirty="0" smtClean="0"/>
              <a:t>Coordinated colors </a:t>
            </a:r>
          </a:p>
          <a:p>
            <a:pPr lvl="0">
              <a:buFontTx/>
              <a:buNone/>
            </a:pPr>
            <a:r>
              <a:rPr lang="en-US" sz="1000" dirty="0" smtClean="0"/>
              <a:t>Pay particular attention to the graphs, charts, and text boxes.</a:t>
            </a:r>
            <a:r>
              <a:rPr lang="en-US" sz="1000" baseline="0" dirty="0" smtClean="0"/>
              <a:t> </a:t>
            </a:r>
            <a:endParaRPr lang="en-US" sz="1000" dirty="0" smtClean="0"/>
          </a:p>
          <a:p>
            <a:pPr lvl="0"/>
            <a:r>
              <a:rPr lang="en-US" sz="1000" dirty="0" smtClean="0"/>
              <a:t>Consider that attendees will print in black and white or </a:t>
            </a:r>
            <a:r>
              <a:rPr lang="en-US" sz="1000" dirty="0" err="1" smtClean="0"/>
              <a:t>grayscale</a:t>
            </a:r>
            <a:r>
              <a:rPr lang="en-US" sz="1000" dirty="0" smtClean="0"/>
              <a:t>. Run a test print to make sure your colors work when printed in pure black and white and </a:t>
            </a:r>
            <a:r>
              <a:rPr lang="en-US" sz="1000" dirty="0" err="1" smtClean="0"/>
              <a:t>grayscale</a:t>
            </a:r>
            <a:r>
              <a:rPr lang="en-US" sz="1000" dirty="0" smtClean="0"/>
              <a:t>.</a:t>
            </a:r>
          </a:p>
          <a:p>
            <a:pPr lvl="0">
              <a:buFontTx/>
              <a:buNone/>
            </a:pPr>
            <a:endParaRPr lang="en-US" sz="1000" dirty="0" smtClean="0"/>
          </a:p>
          <a:p>
            <a:pPr lvl="0">
              <a:buFontTx/>
              <a:buNone/>
            </a:pPr>
            <a:r>
              <a:rPr lang="en-US" sz="1000" b="1" dirty="0" smtClean="0"/>
              <a:t>Graphics, tables, and graphs</a:t>
            </a:r>
          </a:p>
          <a:p>
            <a:pPr lvl="0"/>
            <a:r>
              <a:rPr lang="en-US" sz="1000" dirty="0" smtClean="0"/>
              <a:t>Keep it simple: If possible, use consistent, non-distracting styles and colors.</a:t>
            </a:r>
          </a:p>
          <a:p>
            <a:pPr lvl="0"/>
            <a:r>
              <a:rPr lang="en-US" sz="1000" dirty="0" smtClean="0"/>
              <a:t>Label all graphs and tables.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project</a:t>
            </a:r>
            <a:r>
              <a:rPr lang="en-US" baseline="0" dirty="0" smtClean="0"/>
              <a:t> about?</a:t>
            </a:r>
          </a:p>
          <a:p>
            <a:r>
              <a:rPr lang="en-US" dirty="0" smtClean="0"/>
              <a:t>Define</a:t>
            </a:r>
            <a:r>
              <a:rPr lang="en-US" baseline="0" dirty="0" smtClean="0"/>
              <a:t> the goal of this project</a:t>
            </a:r>
          </a:p>
          <a:p>
            <a:pPr lvl="1"/>
            <a:r>
              <a:rPr lang="en-US" dirty="0" smtClean="0"/>
              <a:t>Is it similar to projects in the past or is it a new effort?</a:t>
            </a:r>
          </a:p>
          <a:p>
            <a:r>
              <a:rPr lang="en-US" baseline="0" dirty="0" smtClean="0"/>
              <a:t>Define the scope of this project</a:t>
            </a:r>
          </a:p>
          <a:p>
            <a:pPr lvl="1"/>
            <a:r>
              <a:rPr lang="en-US" baseline="0" dirty="0" smtClean="0"/>
              <a:t>Is it an independent project or is it related to other projects?</a:t>
            </a:r>
          </a:p>
          <a:p>
            <a:pPr lvl="0"/>
            <a:endParaRPr lang="en-US" baseline="0" dirty="0" smtClean="0"/>
          </a:p>
          <a:p>
            <a:pPr lvl="0"/>
            <a:r>
              <a:rPr lang="en-US" baseline="0" dirty="0" smtClean="0"/>
              <a:t>* Note that this slide is not necessary for weekly status meetings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project</a:t>
            </a:r>
            <a:r>
              <a:rPr lang="en-US" baseline="0" dirty="0" smtClean="0"/>
              <a:t> about?</a:t>
            </a:r>
          </a:p>
          <a:p>
            <a:r>
              <a:rPr lang="en-US" dirty="0" smtClean="0"/>
              <a:t>Define</a:t>
            </a:r>
            <a:r>
              <a:rPr lang="en-US" baseline="0" dirty="0" smtClean="0"/>
              <a:t> the goal of this project</a:t>
            </a:r>
          </a:p>
          <a:p>
            <a:pPr lvl="1"/>
            <a:r>
              <a:rPr lang="en-US" dirty="0" smtClean="0"/>
              <a:t>Is it similar to projects in the past or is it a new effort?</a:t>
            </a:r>
          </a:p>
          <a:p>
            <a:r>
              <a:rPr lang="en-US" baseline="0" dirty="0" smtClean="0"/>
              <a:t>Define the scope of this project</a:t>
            </a:r>
          </a:p>
          <a:p>
            <a:pPr lvl="1"/>
            <a:r>
              <a:rPr lang="en-US" baseline="0" dirty="0" smtClean="0"/>
              <a:t>Is it an independent project or is it related to other projects?</a:t>
            </a:r>
          </a:p>
          <a:p>
            <a:pPr lvl="0"/>
            <a:endParaRPr lang="en-US" baseline="0" dirty="0" smtClean="0"/>
          </a:p>
          <a:p>
            <a:pPr lvl="0"/>
            <a:r>
              <a:rPr lang="en-US" baseline="0" dirty="0" smtClean="0"/>
              <a:t>* Note that this slide is not necessary for weekly status meetings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project</a:t>
            </a:r>
            <a:r>
              <a:rPr lang="en-US" baseline="0" dirty="0" smtClean="0"/>
              <a:t> about?</a:t>
            </a:r>
          </a:p>
          <a:p>
            <a:r>
              <a:rPr lang="en-US" dirty="0" smtClean="0"/>
              <a:t>Define</a:t>
            </a:r>
            <a:r>
              <a:rPr lang="en-US" baseline="0" dirty="0" smtClean="0"/>
              <a:t> the goal of this project</a:t>
            </a:r>
          </a:p>
          <a:p>
            <a:pPr lvl="1"/>
            <a:r>
              <a:rPr lang="en-US" dirty="0" smtClean="0"/>
              <a:t>Is it similar to projects in the past or is it a new effort?</a:t>
            </a:r>
          </a:p>
          <a:p>
            <a:r>
              <a:rPr lang="en-US" baseline="0" dirty="0" smtClean="0"/>
              <a:t>Define the scope of this project</a:t>
            </a:r>
          </a:p>
          <a:p>
            <a:pPr lvl="1"/>
            <a:r>
              <a:rPr lang="en-US" baseline="0" dirty="0" smtClean="0"/>
              <a:t>Is it an independent project or is it related to other projects?</a:t>
            </a:r>
          </a:p>
          <a:p>
            <a:pPr lvl="0"/>
            <a:endParaRPr lang="en-US" baseline="0" dirty="0" smtClean="0"/>
          </a:p>
          <a:p>
            <a:pPr lvl="0"/>
            <a:r>
              <a:rPr lang="en-US" baseline="0" dirty="0" smtClean="0"/>
              <a:t>* Note that this slide is not necessary for weekly status meetings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project</a:t>
            </a:r>
            <a:r>
              <a:rPr lang="en-US" baseline="0" dirty="0" smtClean="0"/>
              <a:t> about?</a:t>
            </a:r>
          </a:p>
          <a:p>
            <a:r>
              <a:rPr lang="en-US" dirty="0" smtClean="0"/>
              <a:t>Define</a:t>
            </a:r>
            <a:r>
              <a:rPr lang="en-US" baseline="0" dirty="0" smtClean="0"/>
              <a:t> the goal of this project</a:t>
            </a:r>
          </a:p>
          <a:p>
            <a:pPr lvl="1"/>
            <a:r>
              <a:rPr lang="en-US" dirty="0" smtClean="0"/>
              <a:t>Is it similar to projects in the past or is it a new effort?</a:t>
            </a:r>
          </a:p>
          <a:p>
            <a:r>
              <a:rPr lang="en-US" baseline="0" dirty="0" smtClean="0"/>
              <a:t>Define the scope of this project</a:t>
            </a:r>
          </a:p>
          <a:p>
            <a:pPr lvl="1"/>
            <a:r>
              <a:rPr lang="en-US" baseline="0" dirty="0" smtClean="0"/>
              <a:t>Is it an independent project or is it related to other projects?</a:t>
            </a:r>
          </a:p>
          <a:p>
            <a:pPr lvl="0"/>
            <a:endParaRPr lang="en-US" baseline="0" dirty="0" smtClean="0"/>
          </a:p>
          <a:p>
            <a:pPr lvl="0"/>
            <a:r>
              <a:rPr lang="en-US" baseline="0" dirty="0" smtClean="0"/>
              <a:t>* Note that this slide is not necessary for weekly status meetings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733203"/>
            <a:ext cx="9144000" cy="61247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7000" y="1295400"/>
            <a:ext cx="901373" cy="901373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1200" y="1905000"/>
            <a:ext cx="1240461" cy="1240461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600" y="2209800"/>
            <a:ext cx="1828800" cy="1828800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1"/>
            <a:ext cx="7772400" cy="761999"/>
          </a:xfrm>
        </p:spPr>
        <p:txBody>
          <a:bodyPr anchor="t"/>
          <a:lstStyle>
            <a:lvl1pPr algn="l">
              <a:defRPr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948" y="1219200"/>
            <a:ext cx="5275052" cy="1295400"/>
          </a:xfrm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0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0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-92" t="50811" r="45394" b="-590"/>
          <a:stretch/>
        </p:blipFill>
        <p:spPr>
          <a:xfrm>
            <a:off x="-13648" y="0"/>
            <a:ext cx="9157648" cy="55822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" y="1066799"/>
            <a:ext cx="1979920" cy="2013807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8304" y="1905000"/>
            <a:ext cx="5105400" cy="1143001"/>
          </a:xfrm>
        </p:spPr>
        <p:txBody>
          <a:bodyPr anchor="b" anchorCtr="0">
            <a:normAutofit/>
          </a:bodyPr>
          <a:lstStyle>
            <a:lvl1pPr algn="l">
              <a:defRPr sz="3600" b="0" cap="none">
                <a:latin typeface="Georgia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0" y="3048000"/>
            <a:ext cx="5105400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</p:spPr>
        <p:txBody>
          <a:bodyPr anchor="t">
            <a:normAutofit/>
          </a:bodyPr>
          <a:lstStyle>
            <a:lvl1pPr algn="l">
              <a:defRPr sz="2800"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sz="2000">
                <a:latin typeface="Georgia" pitchFamily="18" charset="0"/>
              </a:defRPr>
            </a:lvl1pPr>
            <a:lvl2pPr marL="571500" indent="-228600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sz="1800">
                <a:latin typeface="Georgia" pitchFamily="18" charset="0"/>
              </a:defRPr>
            </a:lvl2pPr>
            <a:lvl3pPr>
              <a:defRPr sz="2000">
                <a:latin typeface="Georgia" pitchFamily="18" charset="0"/>
              </a:defRPr>
            </a:lvl3pPr>
            <a:lvl4pPr>
              <a:defRPr sz="2000">
                <a:latin typeface="Georgia" pitchFamily="18" charset="0"/>
              </a:defRPr>
            </a:lvl4pPr>
            <a:lvl5pPr>
              <a:defRPr sz="2000">
                <a:latin typeface="Georgia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2973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3008313" cy="762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14400"/>
            <a:ext cx="5111750" cy="521176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52600"/>
            <a:ext cx="3008313" cy="4373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2158D-428B-4987-8B28-745A2AFA1252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4"/>
          <a:stretch/>
        </p:blipFill>
        <p:spPr>
          <a:xfrm>
            <a:off x="-13251" y="0"/>
            <a:ext cx="9157252" cy="66044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1000" y="381001"/>
            <a:ext cx="7772400" cy="1828799"/>
          </a:xfrm>
        </p:spPr>
        <p:txBody>
          <a:bodyPr>
            <a:noAutofit/>
          </a:bodyPr>
          <a:lstStyle/>
          <a:p>
            <a:pPr algn="ctr"/>
            <a:r>
              <a:rPr lang="uk-UA" altLang="en-US" sz="3600" b="1" dirty="0"/>
              <a:t>Урок геометрії в 7 класі </a:t>
            </a:r>
            <a:br>
              <a:rPr lang="uk-UA" altLang="en-US" sz="3600" b="1" dirty="0"/>
            </a:br>
            <a:r>
              <a:rPr lang="uk-UA" altLang="en-US" sz="3600" b="1" dirty="0" smtClean="0"/>
              <a:t>«Трикутник і його </a:t>
            </a:r>
            <a:br>
              <a:rPr lang="uk-UA" altLang="en-US" sz="3600" b="1" dirty="0" smtClean="0"/>
            </a:br>
            <a:r>
              <a:rPr lang="uk-UA" altLang="en-US" sz="3600" b="1" dirty="0" smtClean="0"/>
              <a:t>елементи.</a:t>
            </a:r>
            <a:br>
              <a:rPr lang="uk-UA" altLang="en-US" sz="3600" b="1" dirty="0" smtClean="0"/>
            </a:br>
            <a:r>
              <a:rPr lang="uk-UA" altLang="en-US" sz="3600" b="1" dirty="0" smtClean="0"/>
              <a:t>Висота, бісектриса </a:t>
            </a:r>
            <a:br>
              <a:rPr lang="uk-UA" altLang="en-US" sz="3600" b="1" dirty="0" smtClean="0"/>
            </a:br>
            <a:r>
              <a:rPr lang="uk-UA" altLang="en-US" sz="3600" b="1" dirty="0" smtClean="0"/>
              <a:t>і медіана </a:t>
            </a:r>
            <a:br>
              <a:rPr lang="uk-UA" altLang="en-US" sz="3600" b="1" dirty="0" smtClean="0"/>
            </a:br>
            <a:r>
              <a:rPr lang="uk-UA" altLang="en-US" sz="3600" b="1" dirty="0" smtClean="0"/>
              <a:t>трикутника»</a:t>
            </a:r>
            <a:endParaRPr lang="en-US" sz="3600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038600" y="4953000"/>
            <a:ext cx="4876800" cy="12954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uk-UA" altLang="en-US" b="1" dirty="0"/>
              <a:t>Піготувала </a:t>
            </a:r>
          </a:p>
          <a:p>
            <a:pPr>
              <a:lnSpc>
                <a:spcPct val="90000"/>
              </a:lnSpc>
            </a:pPr>
            <a:r>
              <a:rPr lang="uk-UA" altLang="en-US" dirty="0"/>
              <a:t>вчитель математики </a:t>
            </a:r>
            <a:r>
              <a:rPr lang="uk-UA" altLang="en-US" dirty="0" smtClean="0"/>
              <a:t>спеціалізованої школи №247 м. Києва</a:t>
            </a:r>
          </a:p>
          <a:p>
            <a:pPr>
              <a:lnSpc>
                <a:spcPct val="90000"/>
              </a:lnSpc>
            </a:pPr>
            <a:endParaRPr lang="uk-UA" altLang="en-US" dirty="0"/>
          </a:p>
          <a:p>
            <a:pPr>
              <a:lnSpc>
                <a:spcPct val="90000"/>
              </a:lnSpc>
            </a:pPr>
            <a:r>
              <a:rPr lang="uk-UA" altLang="en-US" b="1" i="1" dirty="0" smtClean="0"/>
              <a:t>Петренко Лідія Іванівна</a:t>
            </a:r>
            <a:endParaRPr lang="uk-UA" altLang="en-US" b="1" i="1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6096000" cy="914400"/>
          </a:xfrm>
        </p:spPr>
        <p:txBody>
          <a:bodyPr>
            <a:normAutofit/>
          </a:bodyPr>
          <a:lstStyle/>
          <a:p>
            <a:r>
              <a:rPr lang="ru-RU" dirty="0" smtClean="0"/>
              <a:t>Трикутник та його елементи.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28801"/>
            <a:ext cx="7086600" cy="121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Трикутником називають геометричну фігуру, яка складається із трьох точок, що не лежать на одній прямій і трьох відрізків, що послідовно сполучають ці точки.</a:t>
            </a:r>
            <a:endParaRPr lang="en-US" sz="1600" dirty="0"/>
          </a:p>
        </p:txBody>
      </p:sp>
      <p:sp>
        <p:nvSpPr>
          <p:cNvPr id="3" name="AutoShape 2" descr="ÐÐ°ÑÑÐ¸Ð½ÐºÐ¸ Ð¿Ð¾ Ð·Ð°Ð¿ÑÐ¾ÑÑ ÑÑÐ¸ÐºÑÑÐ½Ð¸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ÐÐ°ÑÑÐ¸Ð½ÐºÐ¸ Ð¿Ð¾ Ð·Ð°Ð¿ÑÐ¾ÑÑ ÑÑÐ¸ÐºÑÑÐ½Ð¸Ð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3048000"/>
            <a:ext cx="23812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4"/>
          <p:cNvSpPr txBox="1">
            <a:spLocks/>
          </p:cNvSpPr>
          <p:nvPr/>
        </p:nvSpPr>
        <p:spPr>
          <a:xfrm>
            <a:off x="3200400" y="3152775"/>
            <a:ext cx="5715000" cy="1952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5715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sz="18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/>
              <a:t>∆</a:t>
            </a:r>
            <a:r>
              <a:rPr lang="ru-RU" sz="1600" dirty="0" smtClean="0"/>
              <a:t> </a:t>
            </a:r>
            <a:r>
              <a:rPr lang="en-US" sz="1600" dirty="0" smtClean="0"/>
              <a:t>ABC </a:t>
            </a:r>
            <a:r>
              <a:rPr lang="ru-RU" sz="1600" dirty="0" smtClean="0"/>
              <a:t>(читають: трикутник АВС, або трикутник ВСА, або трикутник САВ). Точки А, В, С вершини трикутника. Відрізки АВ, ВС, АС (або </a:t>
            </a:r>
            <a:r>
              <a:rPr lang="en-US" sz="1600" dirty="0" smtClean="0"/>
              <a:t>a, b, c) </a:t>
            </a:r>
            <a:r>
              <a:rPr lang="ru-RU" sz="1600" dirty="0" smtClean="0"/>
              <a:t>– сторони трикутника.</a:t>
            </a:r>
          </a:p>
          <a:p>
            <a:pPr marL="0" indent="0">
              <a:buNone/>
            </a:pPr>
            <a:r>
              <a:rPr lang="en-US" sz="1600" dirty="0" smtClean="0"/>
              <a:t>∠</a:t>
            </a:r>
            <a:r>
              <a:rPr lang="ru-RU" sz="1600" dirty="0" smtClean="0"/>
              <a:t>ВАС, </a:t>
            </a:r>
            <a:r>
              <a:rPr lang="en-US" sz="1600" dirty="0" smtClean="0"/>
              <a:t>∠</a:t>
            </a:r>
            <a:r>
              <a:rPr lang="ru-RU" sz="1600" dirty="0" smtClean="0"/>
              <a:t>АСВ, </a:t>
            </a:r>
            <a:r>
              <a:rPr lang="en-US" sz="1600" dirty="0" smtClean="0"/>
              <a:t>∠</a:t>
            </a:r>
            <a:r>
              <a:rPr lang="ru-RU" sz="1600" dirty="0" smtClean="0"/>
              <a:t>АВС – кути трикутника.</a:t>
            </a:r>
          </a:p>
          <a:p>
            <a:pPr marL="0" indent="0">
              <a:buNone/>
            </a:pPr>
            <a:r>
              <a:rPr lang="en-US" sz="1600" dirty="0"/>
              <a:t>P</a:t>
            </a:r>
            <a:r>
              <a:rPr lang="en-US" sz="1600" dirty="0" smtClean="0"/>
              <a:t> = a + b + c (</a:t>
            </a:r>
            <a:r>
              <a:rPr lang="ru-RU" sz="1600" dirty="0" smtClean="0"/>
              <a:t>периметр трикутника)</a:t>
            </a:r>
            <a:endParaRPr lang="en-US" sz="1600" dirty="0"/>
          </a:p>
        </p:txBody>
      </p:sp>
      <p:sp>
        <p:nvSpPr>
          <p:cNvPr id="10" name="Content Placeholder 4"/>
          <p:cNvSpPr txBox="1">
            <a:spLocks/>
          </p:cNvSpPr>
          <p:nvPr/>
        </p:nvSpPr>
        <p:spPr>
          <a:xfrm>
            <a:off x="460374" y="5029200"/>
            <a:ext cx="8378825" cy="16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5715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sz="18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dirty="0" smtClean="0"/>
              <a:t>Поглянь на цю фігуру – </a:t>
            </a:r>
          </a:p>
          <a:p>
            <a:pPr marL="0" indent="0">
              <a:buNone/>
            </a:pPr>
            <a:r>
              <a:rPr lang="ru-RU" sz="1600" dirty="0" smtClean="0"/>
              <a:t>У неї вього три:</a:t>
            </a:r>
          </a:p>
          <a:p>
            <a:pPr marL="0" indent="0">
              <a:buNone/>
            </a:pPr>
            <a:r>
              <a:rPr lang="ru-RU" sz="1600" dirty="0" smtClean="0"/>
              <a:t>Три сторони, вершини,</a:t>
            </a:r>
          </a:p>
          <a:p>
            <a:pPr marL="0" indent="0">
              <a:buNone/>
            </a:pPr>
            <a:r>
              <a:rPr lang="ru-RU" sz="1600" dirty="0" smtClean="0"/>
              <a:t>А отже, три кути.</a:t>
            </a:r>
          </a:p>
          <a:p>
            <a:pPr marL="0" indent="0">
              <a:buNone/>
            </a:pPr>
            <a:r>
              <a:rPr lang="ru-RU" sz="1600" dirty="0" smtClean="0"/>
              <a:t>Це найпростіший многокутник</a:t>
            </a:r>
          </a:p>
          <a:p>
            <a:pPr marL="0" indent="0">
              <a:buNone/>
            </a:pPr>
            <a:r>
              <a:rPr lang="ru-RU" sz="1600" dirty="0" smtClean="0"/>
              <a:t>І зветься він трикутник.</a:t>
            </a:r>
            <a:endParaRPr lang="en-US" sz="1600" dirty="0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516" y="4605770"/>
            <a:ext cx="1247775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73388"/>
            <a:ext cx="2028824" cy="10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6096000" cy="914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Види трикутників за довжиною сторін.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7086600" cy="121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Рівносторонній: усі сторони рівні: АВ = ВС = АС.</a:t>
            </a:r>
            <a:endParaRPr lang="en-US" sz="1600" dirty="0"/>
          </a:p>
        </p:txBody>
      </p:sp>
      <p:sp>
        <p:nvSpPr>
          <p:cNvPr id="3" name="AutoShape 2" descr="ÐÐ°ÑÑÐ¸Ð½ÐºÐ¸ Ð¿Ð¾ Ð·Ð°Ð¿ÑÐ¾ÑÑ ÑÑÐ¸ÐºÑÑÐ½Ð¸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ÐÐ°ÑÑÐ¸Ð½ÐºÐ¸ Ð¿Ð¾ Ð·Ð°Ð¿ÑÐ¾ÑÑ ÑÑÐ¸ÐºÑÑÐ½Ð¸Ð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ÐÐ°ÑÑÐ¸Ð½ÐºÐ¸ Ð¿Ð¾ Ð·Ð°Ð¿ÑÐ¾ÑÑ ÑÑÐ¸ÐºÑÑÐ½Ð¸Ðº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236" y="1371600"/>
            <a:ext cx="1383260" cy="119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4"/>
          <p:cNvSpPr txBox="1">
            <a:spLocks/>
          </p:cNvSpPr>
          <p:nvPr/>
        </p:nvSpPr>
        <p:spPr>
          <a:xfrm>
            <a:off x="460374" y="2438400"/>
            <a:ext cx="70866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5715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sz="18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600" dirty="0" smtClean="0"/>
              <a:t>Різносторонній: усі сторони мають різну довжину.</a:t>
            </a:r>
            <a:endParaRPr lang="en-US" sz="16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891" y="2433404"/>
            <a:ext cx="1780167" cy="107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4"/>
          <p:cNvSpPr txBox="1">
            <a:spLocks/>
          </p:cNvSpPr>
          <p:nvPr/>
        </p:nvSpPr>
        <p:spPr>
          <a:xfrm>
            <a:off x="460375" y="3200400"/>
            <a:ext cx="70866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5715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sz="18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600" dirty="0" smtClean="0"/>
              <a:t>Рівнобедренний: дві сторони рівні.</a:t>
            </a:r>
            <a:endParaRPr lang="en-US" sz="1600" dirty="0" smtClean="0"/>
          </a:p>
          <a:p>
            <a:pPr marL="0" indent="0">
              <a:buFont typeface="Arial" pitchFamily="34" charset="0"/>
              <a:buNone/>
            </a:pPr>
            <a:r>
              <a:rPr lang="ru-RU" sz="1600" dirty="0" smtClean="0"/>
              <a:t>АВ = ВС</a:t>
            </a:r>
            <a:br>
              <a:rPr lang="ru-RU" sz="1600" dirty="0" smtClean="0"/>
            </a:br>
            <a:r>
              <a:rPr lang="ru-RU" sz="1600" dirty="0" smtClean="0"/>
              <a:t>АВ; ВС – бічні сторони</a:t>
            </a:r>
            <a:br>
              <a:rPr lang="ru-RU" sz="1600" dirty="0" smtClean="0"/>
            </a:br>
            <a:r>
              <a:rPr lang="ru-RU" sz="1600" dirty="0" smtClean="0"/>
              <a:t>АС - основа</a:t>
            </a:r>
            <a:endParaRPr lang="en-US" sz="1600" dirty="0"/>
          </a:p>
        </p:txBody>
      </p:sp>
      <p:sp>
        <p:nvSpPr>
          <p:cNvPr id="16" name="Content Placeholder 4"/>
          <p:cNvSpPr txBox="1">
            <a:spLocks/>
          </p:cNvSpPr>
          <p:nvPr/>
        </p:nvSpPr>
        <p:spPr>
          <a:xfrm>
            <a:off x="460374" y="4572000"/>
            <a:ext cx="7388226" cy="2133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5715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sz="18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600" dirty="0" smtClean="0"/>
              <a:t>Види трикутників за мірою кутів:</a:t>
            </a:r>
          </a:p>
          <a:p>
            <a:pPr marL="0" indent="0">
              <a:buFont typeface="Arial" pitchFamily="34" charset="0"/>
              <a:buNone/>
            </a:pPr>
            <a:r>
              <a:rPr lang="ru-RU" sz="1600" dirty="0" smtClean="0"/>
              <a:t>Гострокутний –						</a:t>
            </a:r>
          </a:p>
          <a:p>
            <a:pPr marL="0" indent="0">
              <a:buFont typeface="Arial" pitchFamily="34" charset="0"/>
              <a:buNone/>
            </a:pPr>
            <a:endParaRPr lang="ru-RU" sz="1600" dirty="0"/>
          </a:p>
          <a:p>
            <a:pPr marL="0" indent="0">
              <a:buFont typeface="Arial" pitchFamily="34" charset="0"/>
              <a:buNone/>
            </a:pPr>
            <a:r>
              <a:rPr lang="ru-RU" sz="1600" dirty="0" smtClean="0"/>
              <a:t>Прямокутний – </a:t>
            </a:r>
          </a:p>
          <a:p>
            <a:pPr marL="0" indent="0">
              <a:buFont typeface="Arial" pitchFamily="34" charset="0"/>
              <a:buNone/>
            </a:pPr>
            <a:endParaRPr lang="ru-RU" sz="1600" dirty="0"/>
          </a:p>
          <a:p>
            <a:pPr marL="0" indent="0">
              <a:buFont typeface="Arial" pitchFamily="34" charset="0"/>
              <a:buNone/>
            </a:pPr>
            <a:r>
              <a:rPr lang="ru-RU" sz="1600" dirty="0" smtClean="0"/>
              <a:t>Тупокутний - </a:t>
            </a:r>
            <a:endParaRPr lang="en-US" sz="1600" dirty="0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916" y="5562600"/>
            <a:ext cx="1123950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698" y="5072062"/>
            <a:ext cx="104775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18737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Висота, медіана і бісектриса трикутника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5562600" cy="42973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Висотою трикутника називається перпендикуляр, проведений з вершини трикутника до прямої, що містить протилежну сторону.</a:t>
            </a:r>
          </a:p>
          <a:p>
            <a:r>
              <a:rPr lang="ru-RU" dirty="0" smtClean="0"/>
              <a:t>Медіаною трикутника називається відрізок, який сполучає вершину трикутника із серединою протилежної сторони.</a:t>
            </a:r>
          </a:p>
          <a:p>
            <a:r>
              <a:rPr lang="ru-RU" dirty="0" smtClean="0"/>
              <a:t>Бісектрисою трикутника називається відрізок кута трикутника, що сполучає його вершину з точкою на протилежній стороні трикутника.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412442"/>
            <a:ext cx="2428875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321" y="3048000"/>
            <a:ext cx="1791832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572000"/>
            <a:ext cx="2409825" cy="1414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6537307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199" y="120015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6096000" cy="914400"/>
          </a:xfrm>
        </p:spPr>
        <p:txBody>
          <a:bodyPr>
            <a:normAutofit/>
          </a:bodyPr>
          <a:lstStyle/>
          <a:p>
            <a:r>
              <a:rPr lang="ru-RU" dirty="0" smtClean="0"/>
              <a:t>У світі трикутників.</a:t>
            </a:r>
            <a:endParaRPr lang="en-US" dirty="0"/>
          </a:p>
        </p:txBody>
      </p:sp>
      <p:sp>
        <p:nvSpPr>
          <p:cNvPr id="3" name="AutoShape 2" descr="ÐÐ°ÑÑÐ¸Ð½ÐºÐ¸ Ð¿Ð¾ Ð·Ð°Ð¿ÑÐ¾ÑÑ ÑÑÐ¸ÐºÑÑÐ½Ð¸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ÐÐ°ÑÑÐ¸Ð½ÐºÐ¸ Ð¿Ð¾ Ð·Ð°Ð¿ÑÐ¾ÑÑ ÑÑÐ¸ÐºÑÑÐ½Ð¸Ð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ÐÐ°ÑÑÐ¸Ð½ÐºÐ¸ Ð¿Ð¾ Ð·Ð°Ð¿ÑÐ¾ÑÑ ÑÑÐ¸ÐºÑÑÐ½Ð¸Ðº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828801"/>
            <a:ext cx="5105400" cy="1447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Кілька тисяч років тому єгиптяни знали, що якщо сторони трикутника дорівнюють 3, 4, 5, то такий трикутник прямокутний. Його називають Єгипетський трикутник. </a:t>
            </a:r>
            <a:endParaRPr lang="en-US" dirty="0"/>
          </a:p>
        </p:txBody>
      </p:sp>
      <p:sp>
        <p:nvSpPr>
          <p:cNvPr id="18" name="Content Placeholder 6"/>
          <p:cNvSpPr txBox="1">
            <a:spLocks/>
          </p:cNvSpPr>
          <p:nvPr/>
        </p:nvSpPr>
        <p:spPr>
          <a:xfrm>
            <a:off x="460375" y="3657600"/>
            <a:ext cx="51054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5715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sz="18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/>
              <a:t>У математиці існують: трикутник Паскаля, трикутник Кеплера, трикутник Серпінського, сферичний трикутник, трикутник Пенроуза.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0480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Content Placeholder 6"/>
          <p:cNvSpPr txBox="1">
            <a:spLocks/>
          </p:cNvSpPr>
          <p:nvPr/>
        </p:nvSpPr>
        <p:spPr>
          <a:xfrm>
            <a:off x="460375" y="5272232"/>
            <a:ext cx="51054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5715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sz="18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/>
              <a:t>В астрономії – це сузірья. Є зимовий трикутник, весняний трикутник, літньо – осінній трикутник. 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/>
              <a:t>В географії зустрічається Ілемський трикутник (Східна Африка), Бермудський трикутник.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164" y="4989368"/>
            <a:ext cx="26289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93111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6934200" cy="914400"/>
          </a:xfrm>
        </p:spPr>
        <p:txBody>
          <a:bodyPr>
            <a:normAutofit/>
          </a:bodyPr>
          <a:lstStyle/>
          <a:p>
            <a:r>
              <a:rPr lang="ru-RU" dirty="0" smtClean="0"/>
              <a:t>Трикутники у повсякденному житті</a:t>
            </a:r>
            <a:endParaRPr lang="en-US" dirty="0"/>
          </a:p>
        </p:txBody>
      </p:sp>
      <p:sp>
        <p:nvSpPr>
          <p:cNvPr id="3" name="AutoShape 2" descr="ÐÐ°ÑÑÐ¸Ð½ÐºÐ¸ Ð¿Ð¾ Ð·Ð°Ð¿ÑÐ¾ÑÑ ÑÑÐ¸ÐºÑÑÐ½Ð¸Ð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ÐÐ°ÑÑÐ¸Ð½ÐºÐ¸ Ð¿Ð¾ Ð·Ð°Ð¿ÑÐ¾ÑÑ ÑÑÐ¸ÐºÑÑÐ½Ð¸Ð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ÐÐ°ÑÑÐ¸Ð½ÐºÐ¸ Ð¿Ð¾ Ð·Ð°Ð¿ÑÐ¾ÑÑ ÑÑÐ¸ÐºÑÑÐ½Ð¸Ðº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75830" y="1828801"/>
            <a:ext cx="5977370" cy="43434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Трикутник – символ творчості, триєдиної сутності світу. Насамперед, Святої Трійці – Бога Отця, Бога Сина, Бога Духа Святого.</a:t>
            </a:r>
          </a:p>
          <a:p>
            <a:r>
              <a:rPr lang="ru-RU" dirty="0" smtClean="0"/>
              <a:t>Трикутник це символ людського життя, «дитинство – зрілість – старість».</a:t>
            </a:r>
          </a:p>
          <a:p>
            <a:r>
              <a:rPr lang="ru-RU" dirty="0" smtClean="0"/>
              <a:t>Одна із художньо символічно стилізованих форм трикутників – тризуб – державний Герб України, який символізує триєдину сутність людського буття.</a:t>
            </a:r>
          </a:p>
          <a:p>
            <a:r>
              <a:rPr lang="ru-RU" dirty="0" smtClean="0"/>
              <a:t>Використовуються на писанках, кулінарії, моді, моделях одягу, посуді.</a:t>
            </a:r>
          </a:p>
          <a:p>
            <a:r>
              <a:rPr lang="ru-RU" dirty="0" smtClean="0"/>
              <a:t>Використовуються під час спорудження мостів – рівнобедрені трикутники слугують підтримкою для опори моста.</a:t>
            </a:r>
          </a:p>
          <a:p>
            <a:r>
              <a:rPr lang="ru-RU" dirty="0" smtClean="0"/>
              <a:t>Трикутники роблять більш стійкою високовольтну лінію електропередач.</a:t>
            </a:r>
          </a:p>
          <a:p>
            <a:r>
              <a:rPr lang="ru-RU" dirty="0" smtClean="0"/>
              <a:t>Ножниці, домкрат, орігамі – в них використвується трикутник.</a:t>
            </a:r>
            <a:endParaRPr lang="en-US" dirty="0"/>
          </a:p>
        </p:txBody>
      </p:sp>
      <p:sp>
        <p:nvSpPr>
          <p:cNvPr id="5" name="AutoShape 2" descr="ÐÐ°ÑÑÐ¸Ð½ÐºÐ¸ Ð¿Ð¾ Ð·Ð°Ð¿ÑÐ¾ÑÑ ÑÑÐ¸Ð·ÑÐ±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447801"/>
            <a:ext cx="1557482" cy="155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048000"/>
            <a:ext cx="26289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724399"/>
            <a:ext cx="2628900" cy="1653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79523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heme/theme1.xml><?xml version="1.0" encoding="utf-8"?>
<a:theme xmlns:a="http://schemas.openxmlformats.org/drawingml/2006/main" name="Project Status Repor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ProjectStatusReport</Template>
  <TotalTime>0</TotalTime>
  <Words>828</Words>
  <Application>Microsoft Office PowerPoint</Application>
  <PresentationFormat>On-screen Show (4:3)</PresentationFormat>
  <Paragraphs>93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Project Status Report</vt:lpstr>
      <vt:lpstr>Урок геометрії в 7 класі  «Трикутник і його  елементи. Висота, бісектриса  і медіана  трикутника»</vt:lpstr>
      <vt:lpstr>Трикутник та його елементи.</vt:lpstr>
      <vt:lpstr>Види трикутників за довжиною сторін.</vt:lpstr>
      <vt:lpstr>Висота, медіана і бісектриса трикутника</vt:lpstr>
      <vt:lpstr>У світі трикутників.</vt:lpstr>
      <vt:lpstr>Трикутники у повсякденному житті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2018-09-09T08:20:58Z</dcterms:created>
  <dcterms:modified xsi:type="dcterms:W3CDTF">2018-09-16T09:10:56Z</dcterms:modified>
</cp:coreProperties>
</file>