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6"/>
  </p:notesMasterIdLst>
  <p:sldIdLst>
    <p:sldId id="256" r:id="rId2"/>
    <p:sldId id="271" r:id="rId3"/>
    <p:sldId id="269" r:id="rId4"/>
    <p:sldId id="268" r:id="rId5"/>
    <p:sldId id="287" r:id="rId6"/>
    <p:sldId id="284" r:id="rId7"/>
    <p:sldId id="276" r:id="rId8"/>
    <p:sldId id="277" r:id="rId9"/>
    <p:sldId id="278" r:id="rId10"/>
    <p:sldId id="280" r:id="rId11"/>
    <p:sldId id="288" r:id="rId12"/>
    <p:sldId id="270" r:id="rId13"/>
    <p:sldId id="282" r:id="rId14"/>
    <p:sldId id="265" r:id="rId15"/>
    <p:sldId id="264" r:id="rId16"/>
    <p:sldId id="263" r:id="rId17"/>
    <p:sldId id="262" r:id="rId18"/>
    <p:sldId id="261" r:id="rId19"/>
    <p:sldId id="260" r:id="rId20"/>
    <p:sldId id="259" r:id="rId21"/>
    <p:sldId id="267" r:id="rId22"/>
    <p:sldId id="257" r:id="rId23"/>
    <p:sldId id="258" r:id="rId24"/>
    <p:sldId id="28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1050B0-2487-4069-AC81-E63205B7D206}" type="datetimeFigureOut">
              <a:rPr lang="uk-UA" smtClean="0"/>
              <a:t>09.12.2018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694838-AEC5-4BD8-8361-31CFB150DD1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79990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694838-AEC5-4BD8-8361-31CFB150DD1E}" type="slidenum">
              <a:rPr lang="uk-UA" smtClean="0"/>
              <a:t>2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84173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09.12.2018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09.12.2018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09.12.2018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uk-UA" sz="4000" dirty="0" smtClean="0"/>
              <a:t>Куля та сфера.</a:t>
            </a:r>
            <a:br>
              <a:rPr lang="uk-UA" sz="4000" dirty="0" smtClean="0"/>
            </a:br>
            <a:r>
              <a:rPr lang="uk-UA" sz="4000" dirty="0" smtClean="0"/>
              <a:t>Переріз кулі площиною</a:t>
            </a:r>
            <a:endParaRPr lang="uk-UA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uk-UA" sz="6600" dirty="0" smtClean="0"/>
              <a:t>Тема уроку:</a:t>
            </a:r>
            <a:endParaRPr lang="uk-UA" sz="6600" dirty="0"/>
          </a:p>
        </p:txBody>
      </p:sp>
      <p:pic>
        <p:nvPicPr>
          <p:cNvPr id="4" name="Picture 11" descr="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57" t="58977" r="4750" b="8443"/>
          <a:stretch>
            <a:fillRect/>
          </a:stretch>
        </p:blipFill>
        <p:spPr bwMode="auto">
          <a:xfrm>
            <a:off x="6588224" y="298321"/>
            <a:ext cx="2160240" cy="2237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6" descr="800399954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97152"/>
            <a:ext cx="1944688" cy="1958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5634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335748" cy="1253808"/>
          </a:xfrm>
        </p:spPr>
        <p:txBody>
          <a:bodyPr>
            <a:normAutofit/>
          </a:bodyPr>
          <a:lstStyle/>
          <a:p>
            <a:r>
              <a:rPr lang="uk-UA" sz="2800" dirty="0" smtClean="0">
                <a:solidFill>
                  <a:schemeClr val="tx1"/>
                </a:solidFill>
              </a:rPr>
              <a:t>Леонардо </a:t>
            </a:r>
            <a:r>
              <a:rPr lang="uk-UA" sz="2800" dirty="0" err="1" smtClean="0">
                <a:solidFill>
                  <a:schemeClr val="tx1"/>
                </a:solidFill>
              </a:rPr>
              <a:t>да</a:t>
            </a:r>
            <a:r>
              <a:rPr lang="uk-UA" sz="2800" dirty="0" smtClean="0">
                <a:solidFill>
                  <a:schemeClr val="tx1"/>
                </a:solidFill>
              </a:rPr>
              <a:t> Вінчі</a:t>
            </a:r>
            <a:endParaRPr lang="uk-UA" sz="2800" dirty="0">
              <a:solidFill>
                <a:schemeClr val="tx1"/>
              </a:solidFill>
            </a:endParaRPr>
          </a:p>
        </p:txBody>
      </p:sp>
      <p:sp>
        <p:nvSpPr>
          <p:cNvPr id="6" name="Рисунок 5"/>
          <p:cNvSpPr>
            <a:spLocks noGrp="1"/>
          </p:cNvSpPr>
          <p:nvPr>
            <p:ph type="pic" idx="1"/>
          </p:nvPr>
        </p:nvSpPr>
        <p:spPr/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407754" cy="2663482"/>
          </a:xfrm>
        </p:spPr>
        <p:txBody>
          <a:bodyPr>
            <a:norm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</a:rPr>
              <a:t>«Спаситель світу»</a:t>
            </a:r>
            <a:endParaRPr lang="uk-UA" sz="2800" b="1" dirty="0">
              <a:solidFill>
                <a:srgbClr val="FF0000"/>
              </a:solidFill>
            </a:endParaRPr>
          </a:p>
        </p:txBody>
      </p:sp>
      <p:pic>
        <p:nvPicPr>
          <p:cNvPr id="8" name="Рисунок 7" descr="ÐÐ°ÑÑÐ¸Ð½ÐºÐ¸ Ð¿Ð¾ Ð·Ð°Ð¿ÑÐ¾ÑÑ Ð»ÐµÐ¾Ð½Ð°ÑÐ´Ð¾ Ð´Ð° Ð²ÑÐ½ÑÑ ÐºÐ°ÑÑÐ¸Ð½Ð¸ Ð¡Ð¿Ð°ÑÐ¸ÑÐµÐ»Ñ Ð¼Ð¸ÑÑ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67" t="5579" r="34333" b="3647"/>
          <a:stretch/>
        </p:blipFill>
        <p:spPr bwMode="auto">
          <a:xfrm>
            <a:off x="827584" y="404664"/>
            <a:ext cx="4320480" cy="59482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677691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484784"/>
            <a:ext cx="7467600" cy="4525963"/>
          </a:xfrm>
        </p:spPr>
        <p:txBody>
          <a:bodyPr/>
          <a:lstStyle/>
          <a:p>
            <a:pPr marL="36576" indent="0">
              <a:buNone/>
            </a:pPr>
            <a:r>
              <a:rPr lang="ru-RU" sz="3200" b="1" dirty="0"/>
              <a:t>Задача 3.</a:t>
            </a:r>
            <a:r>
              <a:rPr lang="uk-UA" sz="3200" dirty="0"/>
              <a:t> Відстань між рівновеликими паралельними перерізами кулі, радіус якої становить 10 см, дорівнює 12 см. Знайти площу кожного з цих перерізів.</a:t>
            </a:r>
            <a:br>
              <a:rPr lang="uk-UA" sz="3200" dirty="0"/>
            </a:br>
            <a:endParaRPr lang="uk-UA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411760" y="3501008"/>
            <a:ext cx="6724391" cy="1152128"/>
          </a:xfrm>
        </p:spPr>
        <p:txBody>
          <a:bodyPr>
            <a:normAutofit/>
          </a:bodyPr>
          <a:lstStyle/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6753834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2752" y="260648"/>
            <a:ext cx="7467600" cy="1143000"/>
          </a:xfrm>
        </p:spPr>
        <p:txBody>
          <a:bodyPr/>
          <a:lstStyle/>
          <a:p>
            <a:r>
              <a:rPr lang="uk-UA" dirty="0" smtClean="0"/>
              <a:t>Встановити логічні пари</a:t>
            </a:r>
            <a:endParaRPr lang="uk-UA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56176" y="1600200"/>
            <a:ext cx="2808312" cy="4525963"/>
          </a:xfrm>
        </p:spPr>
        <p:txBody>
          <a:bodyPr>
            <a:normAutofit/>
          </a:bodyPr>
          <a:lstStyle/>
          <a:p>
            <a:endParaRPr lang="uk-UA" dirty="0" smtClean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412776"/>
            <a:ext cx="5553937" cy="4913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6866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 smtClean="0">
                <a:solidFill>
                  <a:srgbClr val="FFFF00"/>
                </a:solidFill>
              </a:rPr>
              <a:t>Інструменти для вимірювання діаметрів куль</a:t>
            </a:r>
            <a:endParaRPr lang="uk-UA" dirty="0">
              <a:solidFill>
                <a:srgbClr val="FFFF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36576" indent="0">
              <a:buNone/>
            </a:pPr>
            <a:r>
              <a:rPr lang="uk-UA" dirty="0" smtClean="0">
                <a:solidFill>
                  <a:srgbClr val="FF0000"/>
                </a:solidFill>
              </a:rPr>
              <a:t> Штангенциркуль</a:t>
            </a:r>
            <a:endParaRPr lang="uk-UA" dirty="0">
              <a:solidFill>
                <a:srgbClr val="FF000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36576" indent="0">
              <a:buNone/>
            </a:pPr>
            <a:r>
              <a:rPr lang="uk-UA" dirty="0" smtClean="0">
                <a:solidFill>
                  <a:srgbClr val="FF0000"/>
                </a:solidFill>
              </a:rPr>
              <a:t>           Кронциркуль</a:t>
            </a:r>
            <a:endParaRPr lang="uk-UA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420888"/>
            <a:ext cx="3528392" cy="136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439"/>
          <a:stretch/>
        </p:blipFill>
        <p:spPr bwMode="auto">
          <a:xfrm>
            <a:off x="382216" y="4221088"/>
            <a:ext cx="3467279" cy="1320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478013"/>
            <a:ext cx="2880320" cy="1916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76"/>
          <a:stretch/>
        </p:blipFill>
        <p:spPr bwMode="auto">
          <a:xfrm>
            <a:off x="4932040" y="4497268"/>
            <a:ext cx="2880320" cy="1889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1358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>
                <a:solidFill>
                  <a:srgbClr val="00B0F0"/>
                </a:solidFill>
              </a:rPr>
              <a:t>Київ</a:t>
            </a:r>
            <a:endParaRPr lang="uk-UA" dirty="0">
              <a:solidFill>
                <a:srgbClr val="00B0F0"/>
              </a:solidFill>
            </a:endParaRPr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393905" y="1988841"/>
            <a:ext cx="6058415" cy="405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6044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>
                <a:solidFill>
                  <a:srgbClr val="00B050"/>
                </a:solidFill>
              </a:rPr>
              <a:t>Промислова зона</a:t>
            </a:r>
            <a:endParaRPr lang="uk-UA" dirty="0">
              <a:solidFill>
                <a:srgbClr val="00B050"/>
              </a:solidFill>
            </a:endParaRPr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33857" y="2425086"/>
            <a:ext cx="5714286" cy="2876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3595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>
                <a:solidFill>
                  <a:srgbClr val="FFC000"/>
                </a:solidFill>
              </a:rPr>
              <a:t>Кав'ярня «Куля»</a:t>
            </a:r>
            <a:endParaRPr lang="uk-UA" dirty="0">
              <a:solidFill>
                <a:srgbClr val="FFC000"/>
              </a:solidFill>
            </a:endParaRPr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11760" y="1484783"/>
            <a:ext cx="3969990" cy="4856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5354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>
                <a:solidFill>
                  <a:srgbClr val="FFFF00"/>
                </a:solidFill>
              </a:rPr>
              <a:t>Роса завжди у формі кульок</a:t>
            </a:r>
            <a:endParaRPr lang="uk-UA" dirty="0">
              <a:solidFill>
                <a:srgbClr val="FFFF00"/>
              </a:solidFill>
            </a:endParaRPr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528" y="1484784"/>
            <a:ext cx="4193746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284984"/>
            <a:ext cx="4091459" cy="3068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581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Перлина</a:t>
            </a:r>
            <a:endParaRPr lang="uk-UA" dirty="0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7624" y="1772816"/>
            <a:ext cx="6461117" cy="4248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5960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Кульова блискавка</a:t>
            </a:r>
            <a:endParaRPr lang="uk-UA" dirty="0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28812" y="1600994"/>
            <a:ext cx="4524375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9164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>
            <a:normAutofit fontScale="90000"/>
          </a:bodyPr>
          <a:lstStyle/>
          <a:p>
            <a:endParaRPr lang="uk-UA" dirty="0">
              <a:solidFill>
                <a:srgbClr val="FFFF0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457200" y="908720"/>
            <a:ext cx="3657600" cy="5217443"/>
          </a:xfrm>
        </p:spPr>
        <p:txBody>
          <a:bodyPr>
            <a:normAutofit fontScale="77500" lnSpcReduction="20000"/>
          </a:bodyPr>
          <a:lstStyle/>
          <a:p>
            <a:pPr marL="36576" indent="0">
              <a:buNone/>
            </a:pPr>
            <a:r>
              <a:rPr lang="uk-UA" sz="2400" dirty="0" smtClean="0"/>
              <a:t>1.Геометрична фігура</a:t>
            </a:r>
          </a:p>
          <a:p>
            <a:pPr marL="36576" indent="0">
              <a:buNone/>
            </a:pPr>
            <a:endParaRPr lang="uk-UA" sz="2400" dirty="0" smtClean="0"/>
          </a:p>
          <a:p>
            <a:pPr marL="36576" indent="0">
              <a:buNone/>
            </a:pPr>
            <a:r>
              <a:rPr lang="uk-UA" sz="2400" dirty="0"/>
              <a:t>2. 	Геометрична фігура, що складається з  усіх точок площини, рівновіддалених від однієї точки цієї площини …</a:t>
            </a:r>
            <a:endParaRPr lang="uk-UA" sz="2400" dirty="0" smtClean="0"/>
          </a:p>
          <a:p>
            <a:endParaRPr lang="uk-UA" sz="2400" dirty="0" smtClean="0"/>
          </a:p>
          <a:p>
            <a:pPr marL="36576" indent="0">
              <a:buNone/>
            </a:pPr>
            <a:r>
              <a:rPr lang="uk-UA" sz="2400" dirty="0"/>
              <a:t>3</a:t>
            </a:r>
            <a:r>
              <a:rPr lang="uk-UA" sz="2400" dirty="0" smtClean="0"/>
              <a:t>. Довжина кола обчислюється за формулою…</a:t>
            </a:r>
          </a:p>
          <a:p>
            <a:endParaRPr lang="uk-UA" sz="2400" dirty="0" smtClean="0"/>
          </a:p>
          <a:p>
            <a:pPr marL="36576" indent="0">
              <a:buNone/>
            </a:pPr>
            <a:r>
              <a:rPr lang="uk-UA" sz="2400" dirty="0"/>
              <a:t>4</a:t>
            </a:r>
            <a:r>
              <a:rPr lang="uk-UA" sz="2400" dirty="0" smtClean="0"/>
              <a:t>. Геометрична фігура</a:t>
            </a:r>
          </a:p>
          <a:p>
            <a:endParaRPr lang="uk-UA" sz="2400" dirty="0" smtClean="0"/>
          </a:p>
          <a:p>
            <a:pPr marL="36576" indent="0">
              <a:buNone/>
            </a:pPr>
            <a:r>
              <a:rPr lang="uk-UA" sz="2400" dirty="0"/>
              <a:t>5</a:t>
            </a:r>
            <a:r>
              <a:rPr lang="uk-UA" sz="2400" dirty="0" smtClean="0"/>
              <a:t>. Площа круга обчислюється за формулою…</a:t>
            </a:r>
            <a:endParaRPr lang="en-US" sz="2400" dirty="0" smtClean="0"/>
          </a:p>
          <a:p>
            <a:pPr marL="36576" indent="0">
              <a:buNone/>
            </a:pPr>
            <a:endParaRPr lang="en-US" sz="2400" dirty="0"/>
          </a:p>
          <a:p>
            <a:pPr marL="36576" indent="0">
              <a:buNone/>
            </a:pPr>
            <a:r>
              <a:rPr lang="uk-UA" sz="2400" dirty="0"/>
              <a:t>6</a:t>
            </a:r>
            <a:r>
              <a:rPr lang="uk-UA" sz="2400" dirty="0" smtClean="0"/>
              <a:t>. Сформулюйте теорему Піфагора.</a:t>
            </a:r>
            <a:endParaRPr lang="uk-UA" sz="2400" dirty="0"/>
          </a:p>
        </p:txBody>
      </p:sp>
      <p:sp>
        <p:nvSpPr>
          <p:cNvPr id="10" name="Объект 9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endParaRPr lang="uk-UA" dirty="0"/>
          </a:p>
        </p:txBody>
      </p: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14" t="26520" r="32480" b="16777"/>
          <a:stretch>
            <a:fillRect/>
          </a:stretch>
        </p:blipFill>
        <p:spPr bwMode="auto">
          <a:xfrm>
            <a:off x="5076056" y="867271"/>
            <a:ext cx="2243138" cy="2243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394364"/>
            <a:ext cx="2171700" cy="217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2" name="Прямая со стрелкой 11"/>
          <p:cNvCxnSpPr/>
          <p:nvPr/>
        </p:nvCxnSpPr>
        <p:spPr>
          <a:xfrm>
            <a:off x="3059832" y="1124744"/>
            <a:ext cx="1872208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3203848" y="3789040"/>
            <a:ext cx="1728192" cy="69117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2541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>
                <a:solidFill>
                  <a:srgbClr val="92D050"/>
                </a:solidFill>
              </a:rPr>
              <a:t>Мильні бульбашки</a:t>
            </a:r>
            <a:endParaRPr lang="uk-UA" dirty="0">
              <a:solidFill>
                <a:srgbClr val="92D050"/>
              </a:solidFill>
            </a:endParaRPr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05000" y="1615281"/>
            <a:ext cx="45720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7525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 smtClean="0">
                <a:solidFill>
                  <a:srgbClr val="FF0000"/>
                </a:solidFill>
              </a:rPr>
              <a:t>Квантова механіка – елементарні частинки</a:t>
            </a:r>
            <a:endParaRPr lang="uk-UA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28018" y="1600200"/>
            <a:ext cx="4525963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0308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Кулі з ниток</a:t>
            </a:r>
            <a:endParaRPr lang="uk-UA" dirty="0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33728" y="1600200"/>
            <a:ext cx="4714544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8042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rgbClr val="FFC000"/>
                </a:solidFill>
              </a:rPr>
              <a:t/>
            </a:r>
            <a:br>
              <a:rPr lang="en-US" dirty="0" smtClean="0">
                <a:solidFill>
                  <a:srgbClr val="FFC000"/>
                </a:solidFill>
              </a:rPr>
            </a:br>
            <a:r>
              <a:rPr lang="uk-UA" sz="3600" dirty="0" smtClean="0"/>
              <a:t>Куля – найдосконаліша форма Всесвіту</a:t>
            </a:r>
            <a:r>
              <a:rPr lang="en-US" dirty="0">
                <a:solidFill>
                  <a:srgbClr val="FFC000"/>
                </a:solidFill>
              </a:rPr>
              <a:t/>
            </a:r>
            <a:br>
              <a:rPr lang="en-US" dirty="0">
                <a:solidFill>
                  <a:srgbClr val="FFC000"/>
                </a:solidFill>
              </a:rPr>
            </a:br>
            <a:r>
              <a:rPr lang="en-US" dirty="0" smtClean="0">
                <a:solidFill>
                  <a:srgbClr val="FFC000"/>
                </a:solidFill>
              </a:rPr>
              <a:t/>
            </a:r>
            <a:br>
              <a:rPr lang="en-US" dirty="0" smtClean="0">
                <a:solidFill>
                  <a:srgbClr val="FFC000"/>
                </a:solidFill>
              </a:rPr>
            </a:br>
            <a:r>
              <a:rPr lang="uk-UA" dirty="0" smtClean="0">
                <a:solidFill>
                  <a:srgbClr val="FFC000"/>
                </a:solidFill>
              </a:rPr>
              <a:t>Сатурн</a:t>
            </a:r>
            <a:endParaRPr lang="uk-UA" dirty="0">
              <a:solidFill>
                <a:srgbClr val="FFC000"/>
              </a:solidFill>
            </a:endParaRPr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05285" y="2148894"/>
            <a:ext cx="5475027" cy="4106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681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2000" b="1" dirty="0"/>
              <a:t/>
            </a:r>
            <a:br>
              <a:rPr lang="en-US" sz="2000" b="1" dirty="0"/>
            </a:b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2000" b="1" dirty="0"/>
              <a:t/>
            </a:r>
            <a:br>
              <a:rPr lang="en-US" sz="2000" b="1" dirty="0"/>
            </a:br>
            <a:r>
              <a:rPr lang="uk-UA" sz="3600" b="1" dirty="0" smtClean="0">
                <a:solidFill>
                  <a:srgbClr val="FFFF00"/>
                </a:solidFill>
              </a:rPr>
              <a:t>Домашнє  завдання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ru-RU" sz="2000" b="1" dirty="0"/>
              <a:t>Задача    2.</a:t>
            </a:r>
            <a:r>
              <a:rPr lang="ru-RU" sz="2000" dirty="0"/>
              <a:t>	Кулю </a:t>
            </a:r>
            <a:r>
              <a:rPr lang="ru-RU" sz="2000" dirty="0" err="1"/>
              <a:t>перетнуто</a:t>
            </a:r>
            <a:r>
              <a:rPr lang="ru-RU" sz="2000" dirty="0"/>
              <a:t> </a:t>
            </a:r>
            <a:r>
              <a:rPr lang="ru-RU" sz="2000" dirty="0" err="1"/>
              <a:t>площиною</a:t>
            </a:r>
            <a:r>
              <a:rPr lang="ru-RU" sz="2000" dirty="0"/>
              <a:t> на </a:t>
            </a:r>
            <a:r>
              <a:rPr lang="ru-RU" sz="2000" dirty="0" err="1"/>
              <a:t>відстані</a:t>
            </a:r>
            <a:r>
              <a:rPr lang="ru-RU" sz="2000" dirty="0"/>
              <a:t> 6 см </a:t>
            </a:r>
            <a:r>
              <a:rPr lang="ru-RU" sz="2000" dirty="0" err="1"/>
              <a:t>від</a:t>
            </a:r>
            <a:r>
              <a:rPr lang="ru-RU" sz="2000" dirty="0"/>
              <a:t> центра. </a:t>
            </a:r>
            <a:r>
              <a:rPr lang="ru-RU" sz="2000" dirty="0" err="1"/>
              <a:t>Площа</a:t>
            </a:r>
            <a:r>
              <a:rPr lang="ru-RU" sz="2000" dirty="0"/>
              <a:t> </a:t>
            </a:r>
            <a:r>
              <a:rPr lang="ru-RU" sz="2000" dirty="0" err="1"/>
              <a:t>перерізу</a:t>
            </a:r>
            <a:r>
              <a:rPr lang="ru-RU" sz="2000" dirty="0"/>
              <a:t> </a:t>
            </a:r>
            <a:r>
              <a:rPr lang="ru-RU" sz="2000" dirty="0" err="1"/>
              <a:t>дорівнює</a:t>
            </a:r>
            <a:r>
              <a:rPr lang="ru-RU" sz="2000" dirty="0"/>
              <a:t> 64</a:t>
            </a:r>
            <a:r>
              <a:rPr lang="en-US" sz="2000" dirty="0"/>
              <a:t>π</a:t>
            </a:r>
            <a:r>
              <a:rPr lang="ru-RU" sz="2000" dirty="0"/>
              <a:t> см</a:t>
            </a:r>
            <a:r>
              <a:rPr lang="ru-RU" sz="1000" dirty="0"/>
              <a:t>2</a:t>
            </a:r>
            <a:r>
              <a:rPr lang="ru-RU" sz="2000" dirty="0"/>
              <a:t>. </a:t>
            </a:r>
            <a:r>
              <a:rPr lang="ru-RU" sz="2000" dirty="0" err="1"/>
              <a:t>Знайдіть</a:t>
            </a:r>
            <a:r>
              <a:rPr lang="ru-RU" sz="2000" dirty="0"/>
              <a:t> </a:t>
            </a:r>
            <a:r>
              <a:rPr lang="ru-RU" sz="2000" dirty="0" err="1"/>
              <a:t>радіус</a:t>
            </a:r>
            <a:r>
              <a:rPr lang="ru-RU" sz="2000" dirty="0"/>
              <a:t> </a:t>
            </a:r>
            <a:r>
              <a:rPr lang="ru-RU" sz="2000" dirty="0" err="1"/>
              <a:t>кулі</a:t>
            </a:r>
            <a:r>
              <a:rPr lang="ru-RU" sz="2000" dirty="0"/>
              <a:t>. </a:t>
            </a:r>
            <a:r>
              <a:rPr lang="uk-UA" sz="2000" dirty="0"/>
              <a:t/>
            </a:r>
            <a:br>
              <a:rPr lang="uk-UA" sz="2000" dirty="0"/>
            </a:br>
            <a:endParaRPr lang="uk-UA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61685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solidFill>
                  <a:srgbClr val="FF0000"/>
                </a:solidFill>
              </a:rPr>
              <a:t>Куля</a:t>
            </a:r>
            <a:endParaRPr lang="uk-UA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7467600" cy="5616624"/>
          </a:xfrm>
        </p:spPr>
        <p:txBody>
          <a:bodyPr>
            <a:normAutofit fontScale="92500" lnSpcReduction="10000"/>
          </a:bodyPr>
          <a:lstStyle/>
          <a:p>
            <a:pPr marL="36576" indent="0">
              <a:buNone/>
            </a:pPr>
            <a:r>
              <a:rPr lang="uk-UA" dirty="0" smtClean="0"/>
              <a:t>Кулею називається тіло, утворене обертанням круга (півкруга) навколо його діаметра.</a:t>
            </a:r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 smtClean="0"/>
          </a:p>
          <a:p>
            <a:pPr marL="36576" indent="0">
              <a:buNone/>
            </a:pPr>
            <a:r>
              <a:rPr lang="uk-UA" dirty="0" smtClean="0">
                <a:solidFill>
                  <a:srgbClr val="FFFF00"/>
                </a:solidFill>
              </a:rPr>
              <a:t>Кулею називається тіло, яке складається з усіх точок простору, які знаходяться від даної точки на відстані, не більшій за дану. Ця точка називається центром кулі, а дана відстань радіусом кулі.</a:t>
            </a:r>
            <a:endParaRPr lang="uk-UA" dirty="0">
              <a:solidFill>
                <a:srgbClr val="FFFF00"/>
              </a:solidFill>
            </a:endParaRPr>
          </a:p>
        </p:txBody>
      </p:sp>
      <p:pic>
        <p:nvPicPr>
          <p:cNvPr id="1026" name="Picture 2" descr="ÐÐ°ÑÑÐ¸Ð½ÐºÐ¸ Ð¿Ð¾ Ð·Ð°Ð¿ÑÐ¾ÑÑ ÐºÑÐ»Ñ ÑÑÐµÑÐ°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13" r="19091" b="16930"/>
          <a:stretch/>
        </p:blipFill>
        <p:spPr bwMode="auto">
          <a:xfrm>
            <a:off x="5163407" y="2204864"/>
            <a:ext cx="3065070" cy="2152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ÐÐ°ÑÑÐ¸Ð½ÐºÐ¸ Ð¿Ð¾ Ð·Ð°Ð¿ÑÐ¾ÑÑ ÐºÑÐ»Ñ ÑÑÐµÑÐ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49" t="33212" r="26587"/>
          <a:stretch/>
        </p:blipFill>
        <p:spPr bwMode="auto">
          <a:xfrm>
            <a:off x="2699792" y="1990119"/>
            <a:ext cx="1711022" cy="1848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3271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06090"/>
          </a:xfrm>
        </p:spPr>
        <p:txBody>
          <a:bodyPr>
            <a:norm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</a:rPr>
              <a:t>Сфера - це поверхня кулі</a:t>
            </a:r>
            <a:endParaRPr lang="uk-UA" sz="36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91264" cy="5544616"/>
          </a:xfrm>
        </p:spPr>
        <p:txBody>
          <a:bodyPr>
            <a:normAutofit fontScale="85000" lnSpcReduction="10000"/>
          </a:bodyPr>
          <a:lstStyle/>
          <a:p>
            <a:pPr marL="36576" indent="0">
              <a:buNone/>
            </a:pPr>
            <a:r>
              <a:rPr lang="uk-UA" sz="3200" b="1" dirty="0" smtClean="0"/>
              <a:t>Сферою називається фігура, </a:t>
            </a:r>
          </a:p>
          <a:p>
            <a:pPr marL="36576" indent="0">
              <a:buNone/>
            </a:pPr>
            <a:r>
              <a:rPr lang="uk-UA" sz="3200" b="1" dirty="0" smtClean="0"/>
              <a:t>утворена обертанням кола </a:t>
            </a:r>
          </a:p>
          <a:p>
            <a:pPr marL="36576" indent="0">
              <a:buNone/>
            </a:pPr>
            <a:r>
              <a:rPr lang="uk-UA" sz="3200" b="1" dirty="0" smtClean="0"/>
              <a:t>навколо </a:t>
            </a:r>
            <a:r>
              <a:rPr lang="uk-UA" sz="2800" b="1" dirty="0" smtClean="0"/>
              <a:t>його</a:t>
            </a:r>
            <a:r>
              <a:rPr lang="uk-UA" sz="3200" b="1" dirty="0" smtClean="0"/>
              <a:t> діаметра.</a:t>
            </a:r>
          </a:p>
          <a:p>
            <a:pPr marL="36576" indent="0">
              <a:buNone/>
            </a:pPr>
            <a:endParaRPr lang="uk-UA" sz="3200" b="1" dirty="0"/>
          </a:p>
          <a:p>
            <a:pPr marL="36576" indent="0">
              <a:buNone/>
            </a:pPr>
            <a:r>
              <a:rPr lang="uk-UA" sz="3200" b="1" dirty="0" smtClean="0">
                <a:solidFill>
                  <a:srgbClr val="FFFF00"/>
                </a:solidFill>
              </a:rPr>
              <a:t>Сферою називається поверхня, яка складається із всіх точок простору, рівновіддалених від даної точки, що є центром сфери.</a:t>
            </a:r>
          </a:p>
          <a:p>
            <a:pPr marL="36576" indent="0">
              <a:buNone/>
            </a:pPr>
            <a:endParaRPr lang="uk-UA" sz="3200" b="1" dirty="0" smtClean="0">
              <a:solidFill>
                <a:srgbClr val="FFFF00"/>
              </a:solidFill>
            </a:endParaRPr>
          </a:p>
          <a:p>
            <a:pPr marL="36576" indent="0">
              <a:buNone/>
            </a:pPr>
            <a:r>
              <a:rPr lang="uk-UA" sz="3200" dirty="0" smtClean="0"/>
              <a:t>Відрізок</a:t>
            </a:r>
            <a:r>
              <a:rPr lang="uk-UA" sz="3200" dirty="0"/>
              <a:t>, який з'єднує центр сфери з точкою сфери, називається </a:t>
            </a:r>
            <a:r>
              <a:rPr lang="uk-UA" sz="3200" dirty="0">
                <a:solidFill>
                  <a:srgbClr val="00B0F0"/>
                </a:solidFill>
              </a:rPr>
              <a:t>радіусом</a:t>
            </a:r>
            <a:r>
              <a:rPr lang="uk-UA" sz="3200" dirty="0"/>
              <a:t> сфери. Відрізок, який з'єднує дві точки сфери і проходить через центр сфери, називається </a:t>
            </a:r>
            <a:r>
              <a:rPr lang="uk-UA" sz="3200" dirty="0">
                <a:solidFill>
                  <a:srgbClr val="00B0F0"/>
                </a:solidFill>
              </a:rPr>
              <a:t>діаметром</a:t>
            </a:r>
            <a:r>
              <a:rPr lang="uk-UA" sz="3200" dirty="0"/>
              <a:t> сфери. </a:t>
            </a:r>
            <a:endParaRPr lang="uk-UA" sz="3200" dirty="0">
              <a:solidFill>
                <a:srgbClr val="FFFF00"/>
              </a:solidFill>
            </a:endParaRPr>
          </a:p>
        </p:txBody>
      </p:sp>
      <p:pic>
        <p:nvPicPr>
          <p:cNvPr id="2050" name="Picture 2" descr="ÐÐ°ÑÑÐ¸Ð½ÐºÐ¸ Ð¿Ð¾ Ð·Ð°Ð¿ÑÐ¾ÑÑ ÐºÑÐ»Ñ ÑÑÐµÑÐ°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33" r="50000" b="14577"/>
          <a:stretch/>
        </p:blipFill>
        <p:spPr bwMode="auto">
          <a:xfrm>
            <a:off x="6084168" y="113332"/>
            <a:ext cx="2430016" cy="2518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3737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FFFF00"/>
                </a:solidFill>
              </a:rPr>
              <a:t>Переріз кулі площиною</a:t>
            </a:r>
            <a:endParaRPr lang="uk-UA" dirty="0">
              <a:solidFill>
                <a:srgbClr val="FFFF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925"/>
          <a:stretch/>
        </p:blipFill>
        <p:spPr bwMode="auto">
          <a:xfrm>
            <a:off x="179512" y="908720"/>
            <a:ext cx="5155751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ÐÐ°ÑÑÐ¸Ð½ÐºÐ¸ Ð¿Ð¾ Ð·Ð°Ð¿ÑÐ¾ÑÑ Ð¿ÐµÑÐµÑÑÐ· ÐºÑÐ»Ñ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792467"/>
            <a:ext cx="5275327" cy="3956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0620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1800" b="1" dirty="0"/>
              <a:t>Задача 1.</a:t>
            </a:r>
            <a:br>
              <a:rPr lang="uk-UA" sz="1800" b="1" dirty="0"/>
            </a:br>
            <a:r>
              <a:rPr lang="en-US" sz="1800" b="1" dirty="0"/>
              <a:t> </a:t>
            </a:r>
            <a:r>
              <a:rPr lang="en-US" sz="1800" b="1" dirty="0" smtClean="0"/>
              <a:t>    </a:t>
            </a:r>
            <a:r>
              <a:rPr lang="uk-UA" sz="1800" dirty="0" smtClean="0"/>
              <a:t>Кулю</a:t>
            </a:r>
            <a:r>
              <a:rPr lang="uk-UA" sz="1800" dirty="0"/>
              <a:t>, радіус якої 5 см, перетнуто площиною, що розміщена на відстані 3 см від центра. Знайти площу перерізу.</a:t>
            </a:r>
            <a:br>
              <a:rPr lang="uk-UA" sz="1800" dirty="0"/>
            </a:br>
            <a:endParaRPr lang="uk-UA" sz="1800" dirty="0"/>
          </a:p>
        </p:txBody>
      </p:sp>
      <p:pic>
        <p:nvPicPr>
          <p:cNvPr id="4" name="Рисунок 3" descr="переріз кулі площиною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5760640" cy="3792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Объект 4" descr="http://yukhym.com/images/geom/p10_28.gif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828811"/>
            <a:ext cx="2736304" cy="252028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3109958" y="5770294"/>
            <a:ext cx="24701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/>
              <a:t>Відповідь: 16π см</a:t>
            </a:r>
            <a:r>
              <a:rPr lang="uk-UA" sz="2000" baseline="30000" dirty="0"/>
              <a:t>2</a:t>
            </a:r>
            <a:endParaRPr lang="uk-UA" sz="2000" dirty="0"/>
          </a:p>
        </p:txBody>
      </p:sp>
    </p:spTree>
    <p:extLst>
      <p:ext uri="{BB962C8B-B14F-4D97-AF65-F5344CB8AC3E}">
        <p14:creationId xmlns:p14="http://schemas.microsoft.com/office/powerpoint/2010/main" val="2848623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36576" indent="0">
              <a:buNone/>
            </a:pPr>
            <a:endParaRPr lang="uk-UA" dirty="0" smtClean="0">
              <a:solidFill>
                <a:srgbClr val="FF0000"/>
              </a:solidFill>
            </a:endParaRPr>
          </a:p>
          <a:p>
            <a:pPr marL="36576" indent="0">
              <a:buNone/>
            </a:pPr>
            <a:r>
              <a:rPr lang="uk-UA" sz="4000" dirty="0" err="1" smtClean="0"/>
              <a:t>Пабло</a:t>
            </a:r>
            <a:r>
              <a:rPr lang="uk-UA" sz="4000" dirty="0" smtClean="0"/>
              <a:t> </a:t>
            </a:r>
            <a:r>
              <a:rPr lang="uk-UA" sz="4000" dirty="0" err="1" smtClean="0"/>
              <a:t>Пікассо</a:t>
            </a:r>
            <a:endParaRPr lang="uk-UA" sz="4000" dirty="0" smtClean="0"/>
          </a:p>
          <a:p>
            <a:pPr marL="36576" indent="0">
              <a:buNone/>
            </a:pPr>
            <a:endParaRPr lang="uk-UA" sz="4000" dirty="0"/>
          </a:p>
          <a:p>
            <a:pPr marL="36576" indent="0">
              <a:buNone/>
            </a:pPr>
            <a:r>
              <a:rPr lang="uk-UA" sz="3200" dirty="0" smtClean="0">
                <a:solidFill>
                  <a:srgbClr val="FF0000"/>
                </a:solidFill>
              </a:rPr>
              <a:t>«</a:t>
            </a:r>
            <a:r>
              <a:rPr lang="uk-UA" sz="3200" dirty="0">
                <a:solidFill>
                  <a:srgbClr val="FF0000"/>
                </a:solidFill>
              </a:rPr>
              <a:t>Дівчина на кулі</a:t>
            </a:r>
            <a:r>
              <a:rPr lang="uk-UA" sz="3200" dirty="0" smtClean="0">
                <a:solidFill>
                  <a:srgbClr val="FF0000"/>
                </a:solidFill>
              </a:rPr>
              <a:t>»,</a:t>
            </a:r>
          </a:p>
          <a:p>
            <a:pPr marL="36576" indent="0">
              <a:buNone/>
            </a:pPr>
            <a:r>
              <a:rPr lang="uk-UA" sz="3200" dirty="0" smtClean="0">
                <a:solidFill>
                  <a:srgbClr val="FF0000"/>
                </a:solidFill>
              </a:rPr>
              <a:t>1905р.</a:t>
            </a:r>
            <a:endParaRPr lang="uk-UA" sz="3200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pic>
        <p:nvPicPr>
          <p:cNvPr id="4" name="Рисунок 3" descr="ÐÐ¾ÑÐ¾Ð¶ÐµÐµ Ð¸Ð·Ð¾Ð±ÑÐ°Ð¶ÐµÐ½Ð¸Ðµ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64" t="1900" r="18989" b="3258"/>
          <a:stretch/>
        </p:blipFill>
        <p:spPr bwMode="auto">
          <a:xfrm>
            <a:off x="4644008" y="548680"/>
            <a:ext cx="3810001" cy="580505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514936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Ян </a:t>
            </a:r>
            <a:r>
              <a:rPr lang="uk-UA" dirty="0" err="1" smtClean="0"/>
              <a:t>Вермеєр</a:t>
            </a:r>
            <a:endParaRPr lang="uk-UA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36576" indent="0">
              <a:buNone/>
            </a:pPr>
            <a:r>
              <a:rPr lang="uk-UA" sz="4000" dirty="0" smtClean="0">
                <a:solidFill>
                  <a:srgbClr val="FF0000"/>
                </a:solidFill>
              </a:rPr>
              <a:t>«Дівчина </a:t>
            </a:r>
            <a:r>
              <a:rPr lang="uk-UA" sz="4000" dirty="0">
                <a:solidFill>
                  <a:srgbClr val="FF0000"/>
                </a:solidFill>
              </a:rPr>
              <a:t>з</a:t>
            </a:r>
            <a:r>
              <a:rPr lang="uk-UA" sz="4000" dirty="0" smtClean="0">
                <a:solidFill>
                  <a:srgbClr val="FF0000"/>
                </a:solidFill>
              </a:rPr>
              <a:t> перлинною сережкою»</a:t>
            </a:r>
            <a:endParaRPr lang="uk-UA" dirty="0"/>
          </a:p>
          <a:p>
            <a:pPr marL="36576" indent="0">
              <a:buNone/>
            </a:pPr>
            <a:endParaRPr lang="uk-UA" dirty="0">
              <a:solidFill>
                <a:srgbClr val="FF000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uk-UA"/>
          </a:p>
        </p:txBody>
      </p:sp>
      <p:pic>
        <p:nvPicPr>
          <p:cNvPr id="4" name="Рисунок 3" descr="ÐÐ°ÑÑÐ¸Ð½ÐºÐ¸ Ð¿Ð¾ Ð·Ð°Ð¿ÑÐ¾ÑÑ ÐºÐ°ÑÑÐ¸Ð½Ð¸ Ð½Ð° ÑÐºÐ¸Ñ Ð·Ð¾Ð±ÑÐ°Ð¶ÐµÐ½Ð° ÐºÑÐ»Ñ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95"/>
          <a:stretch/>
        </p:blipFill>
        <p:spPr bwMode="auto">
          <a:xfrm>
            <a:off x="4355976" y="476672"/>
            <a:ext cx="4321193" cy="573477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52043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dirty="0" smtClean="0">
                <a:solidFill>
                  <a:schemeClr val="tx1"/>
                </a:solidFill>
              </a:rPr>
              <a:t>Сальвадор Далі</a:t>
            </a:r>
            <a:endParaRPr lang="uk-UA" sz="3200" dirty="0">
              <a:solidFill>
                <a:schemeClr val="tx1"/>
              </a:solidFill>
            </a:endParaRPr>
          </a:p>
        </p:txBody>
      </p:sp>
      <p:sp>
        <p:nvSpPr>
          <p:cNvPr id="6" name="Рисунок 5"/>
          <p:cNvSpPr>
            <a:spLocks noGrp="1"/>
          </p:cNvSpPr>
          <p:nvPr>
            <p:ph type="pic" idx="1"/>
          </p:nvPr>
        </p:nvSpPr>
        <p:spPr/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uk-UA" sz="4000" dirty="0" smtClean="0">
                <a:solidFill>
                  <a:srgbClr val="FF0000"/>
                </a:solidFill>
              </a:rPr>
              <a:t>«Галатея зі сферами»,</a:t>
            </a:r>
          </a:p>
          <a:p>
            <a:r>
              <a:rPr lang="uk-UA" sz="4000" dirty="0" smtClean="0">
                <a:solidFill>
                  <a:srgbClr val="FF0000"/>
                </a:solidFill>
              </a:rPr>
              <a:t>1952р.</a:t>
            </a:r>
            <a:endParaRPr lang="uk-UA" sz="4000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ÐÐ°ÑÑÐ¸Ð½ÐºÐ¸ Ð¿Ð¾ Ð·Ð°Ð¿ÑÐ¾ÑÑ ÐºÐ°ÑÑÐ¸Ð½Ð¸ ÑÐ°Ð»ÑÐ²Ð°Ð´Ð¾ÑÐ° Ð´Ð°Ð»Ñ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17240"/>
            <a:ext cx="4442817" cy="59189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92339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366</TotalTime>
  <Words>212</Words>
  <Application>Microsoft Office PowerPoint</Application>
  <PresentationFormat>Экран (4:3)</PresentationFormat>
  <Paragraphs>60</Paragraphs>
  <Slides>24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Техническая</vt:lpstr>
      <vt:lpstr>Куля та сфера. Переріз кулі площиною</vt:lpstr>
      <vt:lpstr>Презентация PowerPoint</vt:lpstr>
      <vt:lpstr>Куля</vt:lpstr>
      <vt:lpstr>Сфера - це поверхня кулі</vt:lpstr>
      <vt:lpstr>Переріз кулі площиною</vt:lpstr>
      <vt:lpstr>Задача 1.      Кулю, радіус якої 5 см, перетнуто площиною, що розміщена на відстані 3 см від центра. Знайти площу перерізу. </vt:lpstr>
      <vt:lpstr>Презентация PowerPoint</vt:lpstr>
      <vt:lpstr>Ян Вермеєр</vt:lpstr>
      <vt:lpstr>Сальвадор Далі</vt:lpstr>
      <vt:lpstr>Леонардо да Вінчі</vt:lpstr>
      <vt:lpstr>Презентация PowerPoint</vt:lpstr>
      <vt:lpstr>Встановити логічні пари</vt:lpstr>
      <vt:lpstr>Інструменти для вимірювання діаметрів куль</vt:lpstr>
      <vt:lpstr>Київ</vt:lpstr>
      <vt:lpstr>Промислова зона</vt:lpstr>
      <vt:lpstr>Кав'ярня «Куля»</vt:lpstr>
      <vt:lpstr>Роса завжди у формі кульок</vt:lpstr>
      <vt:lpstr>Перлина</vt:lpstr>
      <vt:lpstr>Кульова блискавка</vt:lpstr>
      <vt:lpstr>Мильні бульбашки</vt:lpstr>
      <vt:lpstr>Квантова механіка – елементарні частинки</vt:lpstr>
      <vt:lpstr>Кулі з ниток</vt:lpstr>
      <vt:lpstr> Куля – найдосконаліша форма Всесвіту  Сатурн</vt:lpstr>
      <vt:lpstr>     Домашнє  завдання  Задача    2. Кулю перетнуто площиною на відстані 6 см від центра. Площа перерізу дорівнює 64π см2. Знайдіть радіус кулі.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Куля та сфера. Переріз кулі площиною</dc:title>
  <dc:creator>User</dc:creator>
  <cp:lastModifiedBy>User</cp:lastModifiedBy>
  <cp:revision>38</cp:revision>
  <dcterms:created xsi:type="dcterms:W3CDTF">2018-10-02T14:30:41Z</dcterms:created>
  <dcterms:modified xsi:type="dcterms:W3CDTF">2018-12-09T06:04:53Z</dcterms:modified>
</cp:coreProperties>
</file>