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9" r:id="rId4"/>
    <p:sldId id="279" r:id="rId5"/>
    <p:sldId id="280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81" r:id="rId16"/>
    <p:sldId id="269" r:id="rId17"/>
    <p:sldId id="270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6" autoAdjust="0"/>
    <p:restoredTop sz="94660"/>
  </p:normalViewPr>
  <p:slideViewPr>
    <p:cSldViewPr>
      <p:cViewPr varScale="1">
        <p:scale>
          <a:sx n="73" d="100"/>
          <a:sy n="73" d="100"/>
        </p:scale>
        <p:origin x="318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1DF04A-679A-4C35-8689-F35CCFB62702}" type="datetimeFigureOut">
              <a:rPr lang="uk-UA" smtClean="0"/>
              <a:t>19.12.2018</a:t>
            </a:fld>
            <a:endParaRPr lang="uk-UA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4BBC43-CEBB-485E-BCBB-7F61C4CE034A}" type="slidenum">
              <a:rPr lang="uk-UA" smtClean="0"/>
              <a:t>‹№›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59644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ображення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Місце для нотаток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4BBC43-CEBB-485E-BCBB-7F61C4CE034A}" type="slidenum">
              <a:rPr lang="uk-UA" smtClean="0"/>
              <a:t>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8417031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1411784" y="188640"/>
            <a:ext cx="7488832" cy="6480720"/>
          </a:xfrm>
          <a:prstGeom prst="roundRect">
            <a:avLst/>
          </a:prstGeom>
          <a:solidFill>
            <a:schemeClr val="lt1">
              <a:alpha val="52000"/>
            </a:schemeClr>
          </a:solidFill>
          <a:ln w="57150">
            <a:solidFill>
              <a:schemeClr val="bg2">
                <a:lumMod val="10000"/>
              </a:schemeClr>
            </a:solidFill>
            <a:prstDash val="lgDash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848" y="5105137"/>
            <a:ext cx="1776988" cy="136855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7596336" y="4802360"/>
            <a:ext cx="625078" cy="1671332"/>
          </a:xfrm>
          <a:prstGeom prst="rect">
            <a:avLst/>
          </a:prstGeom>
        </p:spPr>
      </p:pic>
      <p:sp>
        <p:nvSpPr>
          <p:cNvPr id="9" name="Скругленный прямоугольник 8"/>
          <p:cNvSpPr/>
          <p:nvPr userDrawn="1"/>
        </p:nvSpPr>
        <p:spPr>
          <a:xfrm>
            <a:off x="251520" y="260649"/>
            <a:ext cx="1008112" cy="6480720"/>
          </a:xfrm>
          <a:prstGeom prst="roundRect">
            <a:avLst/>
          </a:prstGeom>
          <a:ln w="57150">
            <a:solidFill>
              <a:schemeClr val="bg2">
                <a:lumMod val="10000"/>
              </a:schemeClr>
            </a:solidFill>
            <a:prstDash val="lgDash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2130425"/>
            <a:ext cx="6190456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23728" y="4221088"/>
            <a:ext cx="5040560" cy="1346956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‹№›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61" y="3292331"/>
            <a:ext cx="1102139" cy="2212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077" y="3933056"/>
            <a:ext cx="1102139" cy="22123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8562" y="4581128"/>
            <a:ext cx="1102139" cy="221232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436" y="5229200"/>
            <a:ext cx="1102139" cy="22123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5877272"/>
            <a:ext cx="1102139" cy="221232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0485" y="2564904"/>
            <a:ext cx="1102139" cy="22123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922" y="1916832"/>
            <a:ext cx="1102139" cy="221232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78" y="1269854"/>
            <a:ext cx="1102139" cy="221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13129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7002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573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5229200"/>
            <a:ext cx="1776988" cy="136855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‹№›</a:t>
            </a:fld>
            <a:endParaRPr lang="ru-RU"/>
          </a:p>
        </p:txBody>
      </p:sp>
      <p:sp>
        <p:nvSpPr>
          <p:cNvPr id="7" name="Рамка 6"/>
          <p:cNvSpPr/>
          <p:nvPr userDrawn="1"/>
        </p:nvSpPr>
        <p:spPr>
          <a:xfrm>
            <a:off x="0" y="0"/>
            <a:ext cx="9144000" cy="6858000"/>
          </a:xfrm>
          <a:prstGeom prst="frame">
            <a:avLst>
              <a:gd name="adj1" fmla="val 2130"/>
            </a:avLst>
          </a:prstGeom>
          <a:solidFill>
            <a:schemeClr val="bg2">
              <a:lumMod val="50000"/>
            </a:schemeClr>
          </a:solidFill>
          <a:ln>
            <a:solidFill>
              <a:schemeClr val="bg2">
                <a:lumMod val="10000"/>
              </a:schemeClr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4282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378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715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69971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40806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7940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6469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22CC29-3107-46C9-97B5-70F74598B9A2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AF1962-A493-4ECC-84BF-9568E32EBBE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143276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22CC29-3107-46C9-97B5-70F74598B9A2}" type="datetimeFigureOut">
              <a:rPr lang="ru-RU" smtClean="0"/>
              <a:t>19.12.2018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AF1962-A493-4ECC-84BF-9568E32EBBE0}" type="slidenum">
              <a:rPr lang="ru-RU" smtClean="0"/>
              <a:t>‹№›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7842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learningapps.org/6010988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260649"/>
            <a:ext cx="6838528" cy="1224135"/>
          </a:xfrm>
        </p:spPr>
        <p:txBody>
          <a:bodyPr>
            <a:normAutofit/>
          </a:bodyPr>
          <a:lstStyle/>
          <a:p>
            <a:r>
              <a:rPr lang="uk-UA" sz="2400" b="1" dirty="0"/>
              <a:t>МІНІСТЕРСТВО ОСВІТИ І НАУКИ УКРАЇНИ</a:t>
            </a:r>
            <a:r>
              <a:rPr lang="uk-UA" sz="2400" dirty="0"/>
              <a:t/>
            </a:r>
            <a:br>
              <a:rPr lang="uk-UA" sz="2400" dirty="0"/>
            </a:br>
            <a:r>
              <a:rPr lang="uk-UA" sz="2400" b="1" i="1" dirty="0" smtClean="0"/>
              <a:t>Тернопільське </a:t>
            </a:r>
            <a:r>
              <a:rPr lang="uk-UA" sz="2400" b="1" i="1" dirty="0"/>
              <a:t>Вище професійне училище № 4</a:t>
            </a:r>
            <a:r>
              <a:rPr lang="uk-UA" sz="2400" dirty="0"/>
              <a:t/>
            </a:r>
            <a:br>
              <a:rPr lang="uk-UA" sz="2400" dirty="0"/>
            </a:br>
            <a:r>
              <a:rPr lang="uk-UA" sz="2400" b="1" i="1" dirty="0"/>
              <a:t>ім. Михайла Паращука</a:t>
            </a:r>
            <a:endParaRPr lang="uk-UA" sz="2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6477" y="2924944"/>
            <a:ext cx="6912768" cy="1512168"/>
          </a:xfrm>
        </p:spPr>
        <p:txBody>
          <a:bodyPr>
            <a:noAutofit/>
          </a:bodyPr>
          <a:lstStyle/>
          <a:p>
            <a:r>
              <a:rPr lang="uk-UA" sz="4000" b="1" i="1" dirty="0">
                <a:solidFill>
                  <a:srgbClr val="FF0000"/>
                </a:solidFill>
              </a:rPr>
              <a:t>Паралельність прямої та площини.</a:t>
            </a:r>
            <a:r>
              <a:rPr lang="uk-UA" sz="4000" dirty="0">
                <a:solidFill>
                  <a:srgbClr val="FF0000"/>
                </a:solidFill>
              </a:rPr>
              <a:t/>
            </a:r>
            <a:br>
              <a:rPr lang="uk-UA" sz="4000" dirty="0">
                <a:solidFill>
                  <a:srgbClr val="FF0000"/>
                </a:solidFill>
              </a:rPr>
            </a:b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907704" y="4797152"/>
            <a:ext cx="4968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i="1" dirty="0"/>
              <a:t>Підготувала викладач </a:t>
            </a:r>
            <a:r>
              <a:rPr lang="uk-UA" sz="2000" b="1" i="1" dirty="0" smtClean="0"/>
              <a:t>математики</a:t>
            </a:r>
          </a:p>
          <a:p>
            <a:r>
              <a:rPr lang="uk-UA" sz="2000" b="1" i="1" dirty="0" err="1" smtClean="0"/>
              <a:t>Плисюк</a:t>
            </a:r>
            <a:r>
              <a:rPr lang="uk-UA" sz="2000" b="1" i="1" dirty="0" smtClean="0"/>
              <a:t> О. І. </a:t>
            </a:r>
            <a:endParaRPr lang="uk-UA" sz="2000" b="1" i="1" dirty="0"/>
          </a:p>
        </p:txBody>
      </p:sp>
    </p:spTree>
    <p:extLst>
      <p:ext uri="{BB962C8B-B14F-4D97-AF65-F5344CB8AC3E}">
        <p14:creationId xmlns:p14="http://schemas.microsoft.com/office/powerpoint/2010/main" val="4145304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i="1" dirty="0" err="1"/>
              <a:t>Взаємне</a:t>
            </a:r>
            <a:r>
              <a:rPr lang="en-US" b="1" i="1" dirty="0"/>
              <a:t> </a:t>
            </a:r>
            <a:r>
              <a:rPr lang="en-US" b="1" i="1" dirty="0" err="1"/>
              <a:t>розміщення</a:t>
            </a:r>
            <a:r>
              <a:rPr lang="en-US" b="1" i="1" dirty="0"/>
              <a:t> </a:t>
            </a:r>
            <a:r>
              <a:rPr lang="en-US" b="1" i="1" dirty="0" err="1"/>
              <a:t>прямої</a:t>
            </a:r>
            <a:r>
              <a:rPr lang="en-US" b="1" i="1" dirty="0"/>
              <a:t> і </a:t>
            </a:r>
            <a:r>
              <a:rPr lang="en-US" b="1" i="1" dirty="0" err="1"/>
              <a:t>площини</a:t>
            </a:r>
            <a:r>
              <a:rPr lang="en-US" b="1" i="1" dirty="0"/>
              <a:t> в </a:t>
            </a:r>
            <a:r>
              <a:rPr lang="en-US" b="1" i="1" dirty="0" err="1" smtClean="0"/>
              <a:t>просторі</a:t>
            </a:r>
            <a:r>
              <a:rPr lang="uk-UA" b="1" i="1" dirty="0" smtClean="0"/>
              <a:t>.</a:t>
            </a:r>
            <a:endParaRPr lang="uk-UA" dirty="0"/>
          </a:p>
        </p:txBody>
      </p:sp>
      <p:sp>
        <p:nvSpPr>
          <p:cNvPr id="4" name="Округлений прямокутник 3"/>
          <p:cNvSpPr/>
          <p:nvPr/>
        </p:nvSpPr>
        <p:spPr>
          <a:xfrm>
            <a:off x="1438877" y="2108007"/>
            <a:ext cx="6301475" cy="93313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Пряма і площина </a:t>
            </a:r>
            <a:endParaRPr lang="uk-UA" sz="1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Вигнута вліво стрілка 4"/>
          <p:cNvSpPr/>
          <p:nvPr/>
        </p:nvSpPr>
        <p:spPr>
          <a:xfrm>
            <a:off x="277788" y="2449495"/>
            <a:ext cx="1078607" cy="1286531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  <p:sp>
        <p:nvSpPr>
          <p:cNvPr id="6" name="Вигнута вправо стрілка 5"/>
          <p:cNvSpPr/>
          <p:nvPr/>
        </p:nvSpPr>
        <p:spPr>
          <a:xfrm>
            <a:off x="7860148" y="2380574"/>
            <a:ext cx="992744" cy="1424372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  <p:sp>
        <p:nvSpPr>
          <p:cNvPr id="7" name="Стрілка вниз 6"/>
          <p:cNvSpPr/>
          <p:nvPr/>
        </p:nvSpPr>
        <p:spPr>
          <a:xfrm>
            <a:off x="4410155" y="3092761"/>
            <a:ext cx="540731" cy="154912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uk-UA"/>
          </a:p>
        </p:txBody>
      </p:sp>
      <p:sp>
        <p:nvSpPr>
          <p:cNvPr id="8" name="Округлений прямокутник 7"/>
          <p:cNvSpPr/>
          <p:nvPr/>
        </p:nvSpPr>
        <p:spPr>
          <a:xfrm>
            <a:off x="1573487" y="3182585"/>
            <a:ext cx="2692170" cy="80464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Пряма лежить у площині</a:t>
            </a:r>
          </a:p>
        </p:txBody>
      </p:sp>
      <p:sp>
        <p:nvSpPr>
          <p:cNvPr id="9" name="Округлений прямокутник 8"/>
          <p:cNvSpPr/>
          <p:nvPr/>
        </p:nvSpPr>
        <p:spPr>
          <a:xfrm>
            <a:off x="5070682" y="3182585"/>
            <a:ext cx="2669670" cy="8407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0"/>
              </a:spcAft>
            </a:pPr>
            <a:endParaRPr lang="uk-UA" sz="2000" dirty="0" smtClean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uk-UA" sz="2400" dirty="0" smtClean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Пряма </a:t>
            </a:r>
            <a:r>
              <a:rPr lang="uk-U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паралельна   площині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11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10" name="Округлений прямокутник 9"/>
          <p:cNvSpPr/>
          <p:nvPr/>
        </p:nvSpPr>
        <p:spPr>
          <a:xfrm>
            <a:off x="3231266" y="4725144"/>
            <a:ext cx="2681468" cy="8160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uk-UA" sz="24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Перетинаються </a:t>
            </a:r>
          </a:p>
        </p:txBody>
      </p:sp>
    </p:spTree>
    <p:extLst>
      <p:ext uri="{BB962C8B-B14F-4D97-AF65-F5344CB8AC3E}">
        <p14:creationId xmlns:p14="http://schemas.microsoft.com/office/powerpoint/2010/main" val="2458922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/>
              <a:t>Пряма лежить у площині</a:t>
            </a:r>
            <a:endParaRPr lang="uk-UA" dirty="0"/>
          </a:p>
        </p:txBody>
      </p:sp>
      <p:cxnSp>
        <p:nvCxnSpPr>
          <p:cNvPr id="5" name="Пряма сполучна лінія 4"/>
          <p:cNvCxnSpPr/>
          <p:nvPr/>
        </p:nvCxnSpPr>
        <p:spPr>
          <a:xfrm flipV="1">
            <a:off x="3897595" y="11792972"/>
            <a:ext cx="2371725" cy="49530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2145630" y="2495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2145630" y="29525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pSp>
        <p:nvGrpSpPr>
          <p:cNvPr id="11" name="Групувати 10"/>
          <p:cNvGrpSpPr/>
          <p:nvPr/>
        </p:nvGrpSpPr>
        <p:grpSpPr>
          <a:xfrm>
            <a:off x="1314922" y="2204865"/>
            <a:ext cx="5633342" cy="2603350"/>
            <a:chOff x="1314922" y="2204865"/>
            <a:chExt cx="5633342" cy="2603350"/>
          </a:xfrm>
        </p:grpSpPr>
        <p:sp>
          <p:nvSpPr>
            <p:cNvPr id="4" name="Паралелограм 14"/>
            <p:cNvSpPr>
              <a:spLocks noChangeArrowheads="1"/>
            </p:cNvSpPr>
            <p:nvPr/>
          </p:nvSpPr>
          <p:spPr bwMode="auto">
            <a:xfrm>
              <a:off x="1314922" y="2204865"/>
              <a:ext cx="5633342" cy="2603350"/>
            </a:xfrm>
            <a:prstGeom prst="parallelogram">
              <a:avLst>
                <a:gd name="adj" fmla="val 25001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en-US" altLang="uk-UA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m                          </a:t>
              </a:r>
              <a:r>
                <a:rPr kumimoji="0" lang="uk-UA" altLang="uk-UA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                        </a:t>
              </a:r>
              <a:r>
                <a:rPr kumimoji="0" lang="en-US" altLang="uk-UA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α</a:t>
              </a:r>
              <a:endParaRPr kumimoji="0" lang="en-US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cxnSp>
          <p:nvCxnSpPr>
            <p:cNvPr id="9" name="Пряма сполучна лінія 8"/>
            <p:cNvCxnSpPr/>
            <p:nvPr/>
          </p:nvCxnSpPr>
          <p:spPr>
            <a:xfrm flipV="1">
              <a:off x="2145630" y="3284984"/>
              <a:ext cx="4010546" cy="576064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Прямокутник 9"/>
          <p:cNvSpPr/>
          <p:nvPr/>
        </p:nvSpPr>
        <p:spPr>
          <a:xfrm>
            <a:off x="1763688" y="4941168"/>
            <a:ext cx="3256124" cy="1120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66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 ⸦ α</a:t>
            </a:r>
            <a:endParaRPr lang="uk-UA" sz="6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676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/>
              <a:t>Пряма перетинає площину </a:t>
            </a:r>
            <a:endParaRPr lang="uk-UA" dirty="0"/>
          </a:p>
        </p:txBody>
      </p:sp>
      <p:sp>
        <p:nvSpPr>
          <p:cNvPr id="20" name="Rectangle 14"/>
          <p:cNvSpPr>
            <a:spLocks noChangeArrowheads="1"/>
          </p:cNvSpPr>
          <p:nvPr/>
        </p:nvSpPr>
        <p:spPr bwMode="auto">
          <a:xfrm>
            <a:off x="4953172" y="1737695"/>
            <a:ext cx="504055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uk-UA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</a:t>
            </a:r>
            <a:r>
              <a:rPr kumimoji="0" lang="uk-UA" altLang="uk-UA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р</a:t>
            </a:r>
            <a:endParaRPr kumimoji="0" lang="uk-UA" alt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16"/>
          <p:cNvSpPr>
            <a:spLocks noChangeArrowheads="1"/>
          </p:cNvSpPr>
          <p:nvPr/>
        </p:nvSpPr>
        <p:spPr bwMode="auto">
          <a:xfrm>
            <a:off x="1729358" y="2917850"/>
            <a:ext cx="10513168" cy="889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pSp>
        <p:nvGrpSpPr>
          <p:cNvPr id="37" name="Групувати 36"/>
          <p:cNvGrpSpPr/>
          <p:nvPr/>
        </p:nvGrpSpPr>
        <p:grpSpPr>
          <a:xfrm>
            <a:off x="2144434" y="1988840"/>
            <a:ext cx="4391438" cy="3115861"/>
            <a:chOff x="2144434" y="1988840"/>
            <a:chExt cx="4391438" cy="3115861"/>
          </a:xfrm>
        </p:grpSpPr>
        <p:sp>
          <p:nvSpPr>
            <p:cNvPr id="15" name="Паралелограм 16"/>
            <p:cNvSpPr>
              <a:spLocks noChangeArrowheads="1"/>
            </p:cNvSpPr>
            <p:nvPr/>
          </p:nvSpPr>
          <p:spPr bwMode="auto">
            <a:xfrm>
              <a:off x="2144434" y="2554234"/>
              <a:ext cx="4391438" cy="1723482"/>
            </a:xfrm>
            <a:prstGeom prst="parallelogram">
              <a:avLst>
                <a:gd name="adj" fmla="val 24993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uk-UA" sz="11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	     </a:t>
              </a:r>
              <a:r>
                <a:rPr kumimoji="0" lang="uk-UA" altLang="uk-UA" sz="2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А</a:t>
              </a:r>
              <a:r>
                <a:rPr kumimoji="0" lang="uk-UA" altLang="uk-UA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                         β</a:t>
              </a:r>
              <a:endParaRPr kumimoji="0" lang="uk-UA" alt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sp>
          <p:nvSpPr>
            <p:cNvPr id="19" name="Rectangle 13"/>
            <p:cNvSpPr>
              <a:spLocks noChangeArrowheads="1"/>
            </p:cNvSpPr>
            <p:nvPr/>
          </p:nvSpPr>
          <p:spPr bwMode="auto">
            <a:xfrm>
              <a:off x="4716016" y="1988840"/>
              <a:ext cx="720079" cy="6518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endParaRPr lang="uk-UA"/>
            </a:p>
          </p:txBody>
        </p:sp>
        <p:cxnSp>
          <p:nvCxnSpPr>
            <p:cNvPr id="27" name="Пряма сполучна лінія 26"/>
            <p:cNvCxnSpPr>
              <a:endCxn id="29" idx="7"/>
            </p:cNvCxnSpPr>
            <p:nvPr/>
          </p:nvCxnSpPr>
          <p:spPr>
            <a:xfrm flipH="1">
              <a:off x="4310471" y="2433609"/>
              <a:ext cx="621569" cy="101204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Овал 28"/>
            <p:cNvSpPr/>
            <p:nvPr/>
          </p:nvSpPr>
          <p:spPr>
            <a:xfrm>
              <a:off x="4137473" y="3415975"/>
              <a:ext cx="202680" cy="20268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uk-UA"/>
            </a:p>
          </p:txBody>
        </p:sp>
        <p:cxnSp>
          <p:nvCxnSpPr>
            <p:cNvPr id="32" name="Пряма сполучна лінія 31"/>
            <p:cNvCxnSpPr>
              <a:stCxn id="29" idx="3"/>
            </p:cNvCxnSpPr>
            <p:nvPr/>
          </p:nvCxnSpPr>
          <p:spPr>
            <a:xfrm flipH="1">
              <a:off x="3635896" y="3588973"/>
              <a:ext cx="531259" cy="848139"/>
            </a:xfrm>
            <a:prstGeom prst="line">
              <a:avLst/>
            </a:prstGeom>
            <a:ln w="57150">
              <a:solidFill>
                <a:schemeClr val="tx1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Пряма сполучна лінія 34"/>
            <p:cNvCxnSpPr/>
            <p:nvPr/>
          </p:nvCxnSpPr>
          <p:spPr>
            <a:xfrm flipH="1">
              <a:off x="3203848" y="4437112"/>
              <a:ext cx="432048" cy="667589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6" name="Прямокутник 35"/>
          <p:cNvSpPr/>
          <p:nvPr/>
        </p:nvSpPr>
        <p:spPr>
          <a:xfrm>
            <a:off x="645143" y="5104701"/>
            <a:ext cx="2237090" cy="7184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80340" indent="-360680">
              <a:lnSpc>
                <a:spcPct val="107000"/>
              </a:lnSpc>
              <a:spcAft>
                <a:spcPts val="800"/>
              </a:spcAft>
            </a:pPr>
            <a:r>
              <a:rPr lang="uk-UA" sz="4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 ∩ β = А</a:t>
            </a:r>
            <a:endParaRPr lang="uk-UA" sz="4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9371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  <p:bldP spid="3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Пряма паралельна площині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4" name="Групувати 13"/>
          <p:cNvGrpSpPr/>
          <p:nvPr/>
        </p:nvGrpSpPr>
        <p:grpSpPr>
          <a:xfrm>
            <a:off x="1245999" y="1489439"/>
            <a:ext cx="4544758" cy="2754395"/>
            <a:chOff x="1245999" y="1489439"/>
            <a:chExt cx="4544758" cy="2754395"/>
          </a:xfrm>
        </p:grpSpPr>
        <p:sp>
          <p:nvSpPr>
            <p:cNvPr id="4" name="Паралелограм 21"/>
            <p:cNvSpPr>
              <a:spLocks noChangeArrowheads="1"/>
            </p:cNvSpPr>
            <p:nvPr/>
          </p:nvSpPr>
          <p:spPr bwMode="auto">
            <a:xfrm>
              <a:off x="1245999" y="2223942"/>
              <a:ext cx="4544758" cy="2019892"/>
            </a:xfrm>
            <a:prstGeom prst="parallelogram">
              <a:avLst>
                <a:gd name="adj" fmla="val 24996"/>
              </a:avLst>
            </a:prstGeom>
            <a:gradFill rotWithShape="1">
              <a:gsLst>
                <a:gs pos="0">
                  <a:srgbClr val="FFDD9C"/>
                </a:gs>
                <a:gs pos="50000">
                  <a:srgbClr val="FFD78E"/>
                </a:gs>
                <a:gs pos="100000">
                  <a:srgbClr val="FFD479"/>
                </a:gs>
              </a:gsLst>
              <a:lin ang="5400000"/>
            </a:gradFill>
            <a:ln w="6350">
              <a:solidFill>
                <a:srgbClr val="FFC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uk-UA" altLang="uk-UA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                                                                         </a:t>
              </a:r>
              <a:r>
                <a:rPr kumimoji="0" lang="uk-UA" altLang="uk-UA" sz="2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Calibri" panose="020F0502020204030204" pitchFamily="34" charset="0"/>
                </a:rPr>
                <a:t> </a:t>
              </a:r>
              <a:r>
                <a:rPr kumimoji="0" lang="uk-UA" altLang="uk-UA" sz="2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ω</a:t>
              </a:r>
              <a:endParaRPr kumimoji="0" lang="uk-UA" altLang="uk-UA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  <p:grpSp>
          <p:nvGrpSpPr>
            <p:cNvPr id="13" name="Групувати 12"/>
            <p:cNvGrpSpPr/>
            <p:nvPr/>
          </p:nvGrpSpPr>
          <p:grpSpPr>
            <a:xfrm>
              <a:off x="2267744" y="1489439"/>
              <a:ext cx="3070612" cy="734503"/>
              <a:chOff x="2267744" y="1489439"/>
              <a:chExt cx="3070612" cy="734503"/>
            </a:xfrm>
          </p:grpSpPr>
          <p:cxnSp>
            <p:nvCxnSpPr>
              <p:cNvPr id="5" name="Пряма сполучна лінія 4"/>
              <p:cNvCxnSpPr/>
              <p:nvPr/>
            </p:nvCxnSpPr>
            <p:spPr>
              <a:xfrm>
                <a:off x="2267744" y="2032195"/>
                <a:ext cx="3070612" cy="26585"/>
              </a:xfrm>
              <a:prstGeom prst="line">
                <a:avLst/>
              </a:prstGeom>
              <a:ln w="28575"/>
            </p:spPr>
            <p:style>
              <a:lnRef idx="3">
                <a:schemeClr val="dk1"/>
              </a:lnRef>
              <a:fillRef idx="0">
                <a:schemeClr val="dk1"/>
              </a:fillRef>
              <a:effectRef idx="2">
                <a:schemeClr val="dk1"/>
              </a:effectRef>
              <a:fontRef idx="minor">
                <a:schemeClr val="tx1"/>
              </a:fontRef>
            </p:style>
          </p:cxnSp>
          <p:sp>
            <p:nvSpPr>
              <p:cNvPr id="6" name="Rectangle 3"/>
              <p:cNvSpPr>
                <a:spLocks noChangeArrowheads="1"/>
              </p:cNvSpPr>
              <p:nvPr/>
            </p:nvSpPr>
            <p:spPr bwMode="auto">
              <a:xfrm>
                <a:off x="3803050" y="1489439"/>
                <a:ext cx="624933" cy="73450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>
                <a:lvl1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uk-UA" altLang="uk-UA" sz="2400" b="1" i="1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Times New Roman" panose="02020603050405020304" pitchFamily="18" charset="0"/>
                    <a:ea typeface="Calibri" panose="020F0502020204030204" pitchFamily="34" charset="0"/>
                    <a:cs typeface="Times New Roman" panose="02020603050405020304" pitchFamily="18" charset="0"/>
                  </a:rPr>
                  <a:t>d</a:t>
                </a:r>
                <a:endParaRPr kumimoji="0" lang="uk-UA" altLang="uk-UA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</a:endParaRPr>
              </a:p>
              <a:p>
                <a:pPr marL="0" marR="0" lvl="0" indent="0" algn="l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uk-UA" altLang="uk-UA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anose="020B0604020202020204" pitchFamily="34" charset="0"/>
                </a:endParaRPr>
              </a:p>
            </p:txBody>
          </p:sp>
        </p:grpSp>
      </p:grpSp>
      <p:sp>
        <p:nvSpPr>
          <p:cNvPr id="10" name="Прямокутник 9"/>
          <p:cNvSpPr/>
          <p:nvPr/>
        </p:nvSpPr>
        <p:spPr>
          <a:xfrm>
            <a:off x="743" y="4446333"/>
            <a:ext cx="5624878" cy="5837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>
              <a:lnSpc>
                <a:spcPct val="107000"/>
              </a:lnSpc>
              <a:spcAft>
                <a:spcPts val="800"/>
              </a:spcAft>
            </a:pPr>
            <a:r>
              <a:rPr lang="uk-UA" sz="32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 ∩ ω =  </a:t>
            </a:r>
            <a:r>
              <a:rPr lang="uk-UA" sz="32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Ø    то   d ||  </a:t>
            </a:r>
            <a:r>
              <a:rPr lang="uk-UA" sz="3200" b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ω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57200" y="5030083"/>
            <a:ext cx="65630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Означення.</a:t>
            </a:r>
            <a:r>
              <a:rPr lang="uk-UA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Пряму </a:t>
            </a:r>
            <a:r>
              <a:rPr lang="uk-UA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 площину називають паралельними, якщо вони не мають спільних точок</a:t>
            </a:r>
          </a:p>
          <a:p>
            <a:endParaRPr lang="uk-UA" sz="2400" dirty="0"/>
          </a:p>
        </p:txBody>
      </p:sp>
    </p:spTree>
    <p:extLst>
      <p:ext uri="{BB962C8B-B14F-4D97-AF65-F5344CB8AC3E}">
        <p14:creationId xmlns:p14="http://schemas.microsoft.com/office/powerpoint/2010/main" val="3995444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77979"/>
          </a:xfrm>
        </p:spPr>
        <p:txBody>
          <a:bodyPr>
            <a:normAutofit fontScale="90000"/>
          </a:bodyPr>
          <a:lstStyle/>
          <a:p>
            <a:r>
              <a:rPr lang="uk-UA" b="1" dirty="0" smtClean="0"/>
              <a:t/>
            </a:r>
            <a:br>
              <a:rPr lang="uk-UA" b="1" dirty="0" smtClean="0"/>
            </a:br>
            <a:r>
              <a:rPr lang="uk-UA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Теорема</a:t>
            </a:r>
            <a:r>
              <a:rPr lang="uk-UA" sz="31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sz="31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Ознака </a:t>
            </a:r>
            <a:r>
              <a:rPr lang="uk-UA" sz="3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паралельності прямої і площини</a:t>
            </a:r>
            <a:r>
              <a:rPr lang="uk-UA" sz="31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uk-UA" sz="3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3100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31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12" name="Групувати 11"/>
          <p:cNvGrpSpPr/>
          <p:nvPr/>
        </p:nvGrpSpPr>
        <p:grpSpPr>
          <a:xfrm>
            <a:off x="3692419" y="2233167"/>
            <a:ext cx="3712890" cy="369332"/>
            <a:chOff x="3692419" y="2233167"/>
            <a:chExt cx="3712890" cy="369332"/>
          </a:xfrm>
        </p:grpSpPr>
        <p:sp>
          <p:nvSpPr>
            <p:cNvPr id="23" name="Line 5"/>
            <p:cNvSpPr>
              <a:spLocks noChangeShapeType="1"/>
            </p:cNvSpPr>
            <p:nvPr/>
          </p:nvSpPr>
          <p:spPr bwMode="auto">
            <a:xfrm>
              <a:off x="3692419" y="2514514"/>
              <a:ext cx="3712890" cy="0"/>
            </a:xfrm>
            <a:prstGeom prst="line">
              <a:avLst/>
            </a:prstGeom>
            <a:ln w="38100">
              <a:headEnd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29" name="Text Box 12"/>
            <p:cNvSpPr txBox="1">
              <a:spLocks noChangeArrowheads="1"/>
            </p:cNvSpPr>
            <p:nvPr/>
          </p:nvSpPr>
          <p:spPr bwMode="auto">
            <a:xfrm>
              <a:off x="5304424" y="2233167"/>
              <a:ext cx="585792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/>
                <a:t>b</a:t>
              </a:r>
              <a:endParaRPr lang="ru-RU" dirty="0"/>
            </a:p>
          </p:txBody>
        </p:sp>
      </p:grpSp>
      <p:grpSp>
        <p:nvGrpSpPr>
          <p:cNvPr id="16" name="Групувати 15"/>
          <p:cNvGrpSpPr/>
          <p:nvPr/>
        </p:nvGrpSpPr>
        <p:grpSpPr>
          <a:xfrm>
            <a:off x="2910644" y="2803564"/>
            <a:ext cx="5080457" cy="1000061"/>
            <a:chOff x="2910644" y="2803564"/>
            <a:chExt cx="5080457" cy="1000061"/>
          </a:xfrm>
        </p:grpSpPr>
        <p:sp>
          <p:nvSpPr>
            <p:cNvPr id="21" name="Line 6"/>
            <p:cNvSpPr>
              <a:spLocks noChangeShapeType="1"/>
            </p:cNvSpPr>
            <p:nvPr/>
          </p:nvSpPr>
          <p:spPr bwMode="auto">
            <a:xfrm flipH="1">
              <a:off x="3692419" y="2803564"/>
              <a:ext cx="682706" cy="435972"/>
            </a:xfrm>
            <a:prstGeom prst="line">
              <a:avLst/>
            </a:prstGeom>
            <a:ln w="38100">
              <a:prstDash val="lgDash"/>
              <a:headEnd/>
              <a:tailEnd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  <p:grpSp>
          <p:nvGrpSpPr>
            <p:cNvPr id="14" name="Групувати 13"/>
            <p:cNvGrpSpPr/>
            <p:nvPr/>
          </p:nvGrpSpPr>
          <p:grpSpPr>
            <a:xfrm>
              <a:off x="2910644" y="2803564"/>
              <a:ext cx="5080457" cy="1000061"/>
              <a:chOff x="2910644" y="2803564"/>
              <a:chExt cx="5080457" cy="1000061"/>
            </a:xfrm>
          </p:grpSpPr>
          <p:sp>
            <p:nvSpPr>
              <p:cNvPr id="24" name="Line 7"/>
              <p:cNvSpPr>
                <a:spLocks noChangeShapeType="1"/>
              </p:cNvSpPr>
              <p:nvPr/>
            </p:nvSpPr>
            <p:spPr bwMode="auto">
              <a:xfrm flipH="1">
                <a:off x="6817362" y="2803564"/>
                <a:ext cx="1173739" cy="942209"/>
              </a:xfrm>
              <a:prstGeom prst="line">
                <a:avLst/>
              </a:prstGeom>
              <a:ln w="38100">
                <a:headEnd/>
                <a:tailE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Line 8"/>
              <p:cNvSpPr>
                <a:spLocks noChangeShapeType="1"/>
              </p:cNvSpPr>
              <p:nvPr/>
            </p:nvSpPr>
            <p:spPr bwMode="auto">
              <a:xfrm>
                <a:off x="2910644" y="3745773"/>
                <a:ext cx="3906718" cy="0"/>
              </a:xfrm>
              <a:prstGeom prst="line">
                <a:avLst/>
              </a:prstGeom>
              <a:ln w="38100">
                <a:headEnd/>
                <a:tailEnd/>
              </a:ln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Line 9"/>
              <p:cNvSpPr>
                <a:spLocks noChangeShapeType="1"/>
              </p:cNvSpPr>
              <p:nvPr/>
            </p:nvSpPr>
            <p:spPr bwMode="auto">
              <a:xfrm>
                <a:off x="4375125" y="2803564"/>
                <a:ext cx="3030184" cy="0"/>
              </a:xfrm>
              <a:prstGeom prst="line">
                <a:avLst/>
              </a:prstGeom>
              <a:ln w="38100">
                <a:prstDash val="lgDash"/>
                <a:headEnd/>
                <a:tailE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Line 10"/>
              <p:cNvSpPr>
                <a:spLocks noChangeShapeType="1"/>
              </p:cNvSpPr>
              <p:nvPr/>
            </p:nvSpPr>
            <p:spPr bwMode="auto">
              <a:xfrm flipH="1">
                <a:off x="2910644" y="3239536"/>
                <a:ext cx="781775" cy="506237"/>
              </a:xfrm>
              <a:prstGeom prst="line">
                <a:avLst/>
              </a:prstGeom>
              <a:ln w="38100">
                <a:headEnd/>
                <a:tailEnd/>
              </a:ln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28" name="Line 11"/>
              <p:cNvSpPr>
                <a:spLocks noChangeShapeType="1"/>
              </p:cNvSpPr>
              <p:nvPr/>
            </p:nvSpPr>
            <p:spPr bwMode="auto">
              <a:xfrm>
                <a:off x="7405309" y="2803564"/>
                <a:ext cx="585792" cy="0"/>
              </a:xfrm>
              <a:prstGeom prst="line">
                <a:avLst/>
              </a:prstGeom>
              <a:ln w="38100">
                <a:headEnd/>
                <a:tailEnd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/>
              <a:lstStyle/>
              <a:p>
                <a:endParaRPr lang="ru-RU"/>
              </a:p>
            </p:txBody>
          </p:sp>
          <p:sp>
            <p:nvSpPr>
              <p:cNvPr id="32" name="Text Box 15"/>
              <p:cNvSpPr txBox="1">
                <a:spLocks noChangeArrowheads="1"/>
              </p:cNvSpPr>
              <p:nvPr/>
            </p:nvSpPr>
            <p:spPr bwMode="auto">
              <a:xfrm>
                <a:off x="6536974" y="3434293"/>
                <a:ext cx="878689" cy="36933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l-GR" dirty="0">
                    <a:cs typeface="Arial" pitchFamily="34" charset="0"/>
                  </a:rPr>
                  <a:t>α</a:t>
                </a:r>
              </a:p>
            </p:txBody>
          </p:sp>
        </p:grpSp>
      </p:grpSp>
      <p:grpSp>
        <p:nvGrpSpPr>
          <p:cNvPr id="15" name="Групувати 14"/>
          <p:cNvGrpSpPr/>
          <p:nvPr/>
        </p:nvGrpSpPr>
        <p:grpSpPr>
          <a:xfrm>
            <a:off x="3692419" y="2220482"/>
            <a:ext cx="4089669" cy="1019055"/>
            <a:chOff x="3692419" y="2220482"/>
            <a:chExt cx="4089669" cy="1019055"/>
          </a:xfrm>
        </p:grpSpPr>
        <p:sp>
          <p:nvSpPr>
            <p:cNvPr id="31" name="Text Box 14"/>
            <p:cNvSpPr txBox="1">
              <a:spLocks noChangeArrowheads="1"/>
            </p:cNvSpPr>
            <p:nvPr/>
          </p:nvSpPr>
          <p:spPr bwMode="auto">
            <a:xfrm>
              <a:off x="7097228" y="2220482"/>
              <a:ext cx="684860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l-GR" sz="1600" dirty="0">
                  <a:cs typeface="Arial" pitchFamily="34" charset="0"/>
                </a:rPr>
                <a:t>β</a:t>
              </a:r>
            </a:p>
          </p:txBody>
        </p:sp>
        <p:sp>
          <p:nvSpPr>
            <p:cNvPr id="33" name="Line 16"/>
            <p:cNvSpPr>
              <a:spLocks noChangeShapeType="1"/>
            </p:cNvSpPr>
            <p:nvPr/>
          </p:nvSpPr>
          <p:spPr bwMode="auto">
            <a:xfrm>
              <a:off x="3692419" y="2225464"/>
              <a:ext cx="0" cy="1014073"/>
            </a:xfrm>
            <a:prstGeom prst="line">
              <a:avLst/>
            </a:prstGeom>
            <a:ln w="38100"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34" name="Line 17"/>
            <p:cNvSpPr>
              <a:spLocks noChangeShapeType="1"/>
            </p:cNvSpPr>
            <p:nvPr/>
          </p:nvSpPr>
          <p:spPr bwMode="auto">
            <a:xfrm>
              <a:off x="7405309" y="2225464"/>
              <a:ext cx="0" cy="1014073"/>
            </a:xfrm>
            <a:prstGeom prst="line">
              <a:avLst/>
            </a:prstGeom>
            <a:ln w="38100"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  <p:sp>
          <p:nvSpPr>
            <p:cNvPr id="35" name="Line 18"/>
            <p:cNvSpPr>
              <a:spLocks noChangeShapeType="1"/>
            </p:cNvSpPr>
            <p:nvPr/>
          </p:nvSpPr>
          <p:spPr bwMode="auto">
            <a:xfrm>
              <a:off x="3692419" y="2225464"/>
              <a:ext cx="3712890" cy="0"/>
            </a:xfrm>
            <a:prstGeom prst="line">
              <a:avLst/>
            </a:prstGeom>
            <a:ln w="38100">
              <a:headEnd/>
              <a:tailEnd/>
            </a:ln>
          </p:spPr>
          <p:style>
            <a:lnRef idx="1">
              <a:schemeClr val="accent3"/>
            </a:lnRef>
            <a:fillRef idx="0">
              <a:schemeClr val="accent3"/>
            </a:fillRef>
            <a:effectRef idx="0">
              <a:schemeClr val="accent3"/>
            </a:effectRef>
            <a:fontRef idx="minor">
              <a:schemeClr val="tx1"/>
            </a:fontRef>
          </p:style>
          <p:txBody>
            <a:bodyPr/>
            <a:lstStyle/>
            <a:p>
              <a:endParaRPr lang="ru-RU"/>
            </a:p>
          </p:txBody>
        </p:sp>
      </p:grpSp>
      <p:sp>
        <p:nvSpPr>
          <p:cNvPr id="36" name="Дуга 35"/>
          <p:cNvSpPr/>
          <p:nvPr/>
        </p:nvSpPr>
        <p:spPr>
          <a:xfrm>
            <a:off x="6213286" y="2514514"/>
            <a:ext cx="2384047" cy="1437071"/>
          </a:xfrm>
          <a:prstGeom prst="arc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grpSp>
        <p:nvGrpSpPr>
          <p:cNvPr id="13" name="Групувати 12"/>
          <p:cNvGrpSpPr/>
          <p:nvPr/>
        </p:nvGrpSpPr>
        <p:grpSpPr>
          <a:xfrm>
            <a:off x="3692420" y="2919042"/>
            <a:ext cx="4904913" cy="369332"/>
            <a:chOff x="3692420" y="2919042"/>
            <a:chExt cx="4904913" cy="369332"/>
          </a:xfrm>
        </p:grpSpPr>
        <p:sp>
          <p:nvSpPr>
            <p:cNvPr id="30" name="Text Box 13"/>
            <p:cNvSpPr txBox="1">
              <a:spLocks noChangeArrowheads="1"/>
            </p:cNvSpPr>
            <p:nvPr/>
          </p:nvSpPr>
          <p:spPr bwMode="auto">
            <a:xfrm>
              <a:off x="5343438" y="2919042"/>
              <a:ext cx="58794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dirty="0"/>
                <a:t>a</a:t>
              </a:r>
              <a:endParaRPr lang="ru-RU" dirty="0"/>
            </a:p>
          </p:txBody>
        </p:sp>
        <p:cxnSp>
          <p:nvCxnSpPr>
            <p:cNvPr id="38" name="Пряма сполучна лінія 37"/>
            <p:cNvCxnSpPr>
              <a:stCxn id="33" idx="1"/>
              <a:endCxn id="36" idx="2"/>
            </p:cNvCxnSpPr>
            <p:nvPr/>
          </p:nvCxnSpPr>
          <p:spPr>
            <a:xfrm flipV="1">
              <a:off x="3692420" y="3233050"/>
              <a:ext cx="4904913" cy="6487"/>
            </a:xfrm>
            <a:prstGeom prst="line">
              <a:avLst/>
            </a:prstGeom>
            <a:ln w="381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TextBox 41"/>
          <p:cNvSpPr txBox="1"/>
          <p:nvPr/>
        </p:nvSpPr>
        <p:spPr>
          <a:xfrm>
            <a:off x="457200" y="1383192"/>
            <a:ext cx="79928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Якщо пряма паралельна якій-небудь прямій площини, то вона паралельна і самій площині</a:t>
            </a:r>
            <a:endParaRPr lang="uk-UA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88699" y="2112705"/>
            <a:ext cx="260263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/>
              <a:t> Доведення</a:t>
            </a:r>
            <a:r>
              <a:rPr lang="uk-UA" b="1" i="1" dirty="0"/>
              <a:t>.</a:t>
            </a:r>
            <a:endParaRPr lang="uk-UA" dirty="0"/>
          </a:p>
          <a:p>
            <a:r>
              <a:rPr lang="uk-UA" b="1" i="1" dirty="0" smtClean="0"/>
              <a:t> </a:t>
            </a:r>
            <a:r>
              <a:rPr lang="uk-UA" b="1" i="1" dirty="0"/>
              <a:t>b||a і a ⸦ α .</a:t>
            </a:r>
            <a:endParaRPr lang="uk-UA" dirty="0"/>
          </a:p>
          <a:p>
            <a:r>
              <a:rPr lang="uk-UA" b="1" i="1" dirty="0" smtClean="0"/>
              <a:t>Довести</a:t>
            </a:r>
          </a:p>
          <a:p>
            <a:r>
              <a:rPr lang="uk-UA" b="1" i="1" dirty="0" smtClean="0"/>
              <a:t> b||α</a:t>
            </a:r>
            <a:r>
              <a:rPr lang="uk-UA" b="1" i="1" dirty="0"/>
              <a:t>.</a:t>
            </a:r>
            <a:endParaRPr lang="uk-UA" dirty="0"/>
          </a:p>
          <a:p>
            <a:endParaRPr lang="uk-UA" dirty="0"/>
          </a:p>
        </p:txBody>
      </p:sp>
      <p:sp>
        <p:nvSpPr>
          <p:cNvPr id="3" name="TextBox 2"/>
          <p:cNvSpPr txBox="1"/>
          <p:nvPr/>
        </p:nvSpPr>
        <p:spPr>
          <a:xfrm>
            <a:off x="376245" y="3745773"/>
            <a:ext cx="19545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Доведення</a:t>
            </a:r>
            <a:r>
              <a:rPr lang="uk-UA" dirty="0" smtClean="0"/>
              <a:t>.</a:t>
            </a:r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4725636"/>
            <a:ext cx="3152867" cy="3708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Припустимо,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∩ </a:t>
            </a:r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 = Р,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60795" y="4725636"/>
            <a:ext cx="26850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 є </a:t>
            </a:r>
            <a:r>
              <a:rPr lang="el-GR" dirty="0" smtClean="0"/>
              <a:t>α</a:t>
            </a:r>
            <a:r>
              <a:rPr lang="uk-UA" dirty="0" smtClean="0"/>
              <a:t>, Р є </a:t>
            </a:r>
            <a:r>
              <a:rPr lang="el-GR" dirty="0" smtClean="0"/>
              <a:t>β</a:t>
            </a:r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376245" y="4292314"/>
            <a:ext cx="761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Якщо </a:t>
            </a:r>
            <a:r>
              <a:rPr lang="en-U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||b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 існує площина </a:t>
            </a:r>
            <a:r>
              <a:rPr lang="el-G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l-GR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uk-UA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означенням паралельності прямих)</a:t>
            </a:r>
            <a:endParaRPr lang="uk-UA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5800" y="5078766"/>
            <a:ext cx="4464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Отже, </a:t>
            </a:r>
            <a:r>
              <a:rPr lang="uk-UA" b="1" dirty="0" smtClean="0"/>
              <a:t>Р є </a:t>
            </a:r>
            <a:r>
              <a:rPr lang="en-US" b="1" i="1" dirty="0" smtClean="0"/>
              <a:t>a</a:t>
            </a:r>
            <a:r>
              <a:rPr lang="uk-UA" b="1" dirty="0" smtClean="0"/>
              <a:t>, </a:t>
            </a:r>
            <a:r>
              <a:rPr lang="en-US" b="1" i="1" dirty="0" smtClean="0"/>
              <a:t>a</a:t>
            </a:r>
            <a:r>
              <a:rPr lang="uk-UA" b="1" dirty="0" smtClean="0"/>
              <a:t>  = </a:t>
            </a:r>
            <a:r>
              <a:rPr lang="el-GR" b="1" dirty="0" smtClean="0"/>
              <a:t>α</a:t>
            </a:r>
            <a:r>
              <a:rPr lang="el-GR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∩</a:t>
            </a:r>
            <a:r>
              <a:rPr lang="el-G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β</a:t>
            </a:r>
            <a:endParaRPr lang="uk-UA" b="1" dirty="0"/>
          </a:p>
        </p:txBody>
      </p:sp>
      <p:sp>
        <p:nvSpPr>
          <p:cNvPr id="8" name="TextBox 7"/>
          <p:cNvSpPr txBox="1"/>
          <p:nvPr/>
        </p:nvSpPr>
        <p:spPr>
          <a:xfrm>
            <a:off x="485800" y="5433353"/>
            <a:ext cx="5848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Прийшли до суперечності</a:t>
            </a:r>
            <a:r>
              <a:rPr lang="uk-UA" dirty="0" smtClean="0"/>
              <a:t>: </a:t>
            </a:r>
            <a:r>
              <a:rPr lang="en-US" b="1" i="1" dirty="0" smtClean="0"/>
              <a:t>a</a:t>
            </a:r>
            <a:r>
              <a:rPr lang="uk-UA" b="1" i="1" dirty="0" smtClean="0"/>
              <a:t> і </a:t>
            </a:r>
            <a:r>
              <a:rPr lang="en-US" b="1" i="1" dirty="0" smtClean="0">
                <a:latin typeface="Tw Cen MT" panose="020B0602020104020603" pitchFamily="34" charset="0"/>
              </a:rPr>
              <a:t>b</a:t>
            </a:r>
            <a:r>
              <a:rPr lang="uk-UA" b="1" i="1" dirty="0" smtClean="0">
                <a:latin typeface="Tw Cen MT" panose="020B0602020104020603" pitchFamily="34" charset="0"/>
              </a:rPr>
              <a:t>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мають спільну точку </a:t>
            </a:r>
            <a:r>
              <a:rPr lang="uk-UA" b="1" i="1" dirty="0" smtClean="0">
                <a:latin typeface="Tw Cen MT" panose="020B0602020104020603" pitchFamily="34" charset="0"/>
              </a:rPr>
              <a:t>Р,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 не можливо.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6245" y="6079684"/>
            <a:ext cx="3547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Пряма 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 може перетинати </a:t>
            </a:r>
            <a:r>
              <a:rPr lang="el-G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α</a:t>
            </a:r>
            <a:r>
              <a:rPr lang="uk-UA" dirty="0" smtClean="0"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4008280" y="6079684"/>
            <a:ext cx="25922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Отже</a:t>
            </a:r>
            <a:r>
              <a:rPr lang="uk-UA" b="1" dirty="0" smtClean="0"/>
              <a:t>, </a:t>
            </a:r>
            <a:r>
              <a:rPr lang="en-US" b="1" dirty="0" smtClean="0">
                <a:latin typeface="Tw Cen MT" panose="020B0602020104020603" pitchFamily="34" charset="0"/>
              </a:rPr>
              <a:t>b</a:t>
            </a:r>
            <a:r>
              <a:rPr lang="uk-UA" b="1" dirty="0" smtClean="0">
                <a:latin typeface="Tw Cen MT" panose="020B0602020104020603" pitchFamily="34" charset="0"/>
              </a:rPr>
              <a:t> </a:t>
            </a:r>
            <a:r>
              <a:rPr lang="en-US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ǁ</a:t>
            </a:r>
            <a:r>
              <a:rPr lang="el-GR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α</a:t>
            </a:r>
            <a:r>
              <a:rPr lang="uk-UA" b="1" dirty="0" smtClean="0"/>
              <a:t> </a:t>
            </a:r>
            <a:endParaRPr lang="uk-UA" b="1" dirty="0"/>
          </a:p>
        </p:txBody>
      </p:sp>
    </p:spTree>
    <p:extLst>
      <p:ext uri="{BB962C8B-B14F-4D97-AF65-F5344CB8AC3E}">
        <p14:creationId xmlns:p14="http://schemas.microsoft.com/office/powerpoint/2010/main" val="837525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86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" grpId="0" animBg="1"/>
      <p:bldP spid="42" grpId="0"/>
      <p:bldP spid="43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42194"/>
          </a:xfrm>
        </p:spPr>
        <p:txBody>
          <a:bodyPr>
            <a:noAutofit/>
          </a:bodyPr>
          <a:lstStyle/>
          <a:p>
            <a:pPr algn="l"/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Теорема </a:t>
            </a:r>
            <a:r>
              <a:rPr lang="ru-RU" sz="2400" dirty="0"/>
              <a:t/>
            </a:r>
            <a:br>
              <a:rPr lang="ru-RU" sz="2400" dirty="0"/>
            </a:br>
            <a:r>
              <a:rPr lang="ru-RU" sz="2400" dirty="0" smtClean="0"/>
              <a:t>         </a:t>
            </a:r>
            <a:r>
              <a:rPr lang="uk-UA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Якщо площина проходить через пряму, паралельну другій площині, і перетинається з цією площиною, то пряма їх перетину паралельна даній прямій</a:t>
            </a:r>
            <a:r>
              <a:rPr lang="ru-RU" sz="2400" dirty="0" smtClean="0"/>
              <a:t>.</a:t>
            </a:r>
            <a:r>
              <a:rPr lang="ru-RU" sz="2400" dirty="0"/>
              <a:t/>
            </a:r>
            <a:br>
              <a:rPr lang="ru-RU" sz="2400" dirty="0"/>
            </a:br>
            <a:endParaRPr lang="uk-UA" sz="24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uk-UA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Дано </a:t>
            </a:r>
          </a:p>
          <a:p>
            <a:pPr marL="0" indent="0">
              <a:buNone/>
            </a:pP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|| </a:t>
            </a:r>
            <a:r>
              <a:rPr lang="el-G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α, 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 ⸦ </a:t>
            </a:r>
            <a:r>
              <a:rPr lang="el-GR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β, α ∩ β = </a:t>
            </a:r>
            <a:r>
              <a:rPr lang="en-US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marL="0" indent="0">
              <a:buNone/>
            </a:pPr>
            <a:r>
              <a:rPr lang="uk-UA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Довести</a:t>
            </a:r>
          </a:p>
          <a:p>
            <a:pPr marL="0" indent="0">
              <a:buNone/>
            </a:pPr>
            <a:r>
              <a:rPr lang="en-US" sz="18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lang="en-US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||b.</a:t>
            </a: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uk-UA" sz="1900" b="1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uk-UA" sz="1900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Доведення</a:t>
            </a:r>
            <a:endParaRPr lang="uk-UA" sz="20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Якби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прямі </a:t>
            </a:r>
            <a:r>
              <a:rPr lang="uk-UA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</a:t>
            </a:r>
            <a:r>
              <a:rPr lang="uk-UA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перетиналися, </a:t>
            </a:r>
            <a:r>
              <a:rPr lang="uk-UA" sz="20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точка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їх перетину була б спільною для прямої </a:t>
            </a: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і площини </a:t>
            </a:r>
            <a:r>
              <a:rPr lang="uk-UA" sz="2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α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Це неможливо, оскільки </a:t>
            </a:r>
            <a:r>
              <a:rPr lang="uk-UA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|| α. </a:t>
            </a:r>
            <a:r>
              <a:rPr lang="uk-UA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Отже, прямі</a:t>
            </a:r>
            <a:r>
              <a:rPr lang="uk-UA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uk-UA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і </a:t>
            </a:r>
            <a:r>
              <a:rPr lang="uk-UA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</a:t>
            </a:r>
            <a:r>
              <a:rPr lang="uk-UA" sz="20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не перетинаються. А лежать вони в одній площині β. Тому </a:t>
            </a:r>
            <a:r>
              <a:rPr lang="uk-UA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a||b.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Якщо</a:t>
            </a:r>
            <a:r>
              <a:rPr lang="uk-UA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sz="2000" b="1" i="1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 </a:t>
            </a:r>
            <a:r>
              <a:rPr lang="uk-UA" sz="2000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⸦ α, </a:t>
            </a:r>
            <a:r>
              <a:rPr lang="uk-UA" sz="20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то теорема очевидна.</a:t>
            </a:r>
            <a:endParaRPr lang="uk-UA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48064" y="1772816"/>
            <a:ext cx="3384376" cy="2196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909561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/>
              <a:t>Микола Андрійович Чайковський.</a:t>
            </a:r>
            <a:endParaRPr lang="uk-UA" sz="4800" dirty="0"/>
          </a:p>
        </p:txBody>
      </p:sp>
      <p:grpSp>
        <p:nvGrpSpPr>
          <p:cNvPr id="4" name="Групувати 3"/>
          <p:cNvGrpSpPr/>
          <p:nvPr/>
        </p:nvGrpSpPr>
        <p:grpSpPr>
          <a:xfrm>
            <a:off x="1115616" y="1196752"/>
            <a:ext cx="4464496" cy="5072386"/>
            <a:chOff x="1115616" y="1196752"/>
            <a:chExt cx="4464496" cy="5072386"/>
          </a:xfrm>
        </p:grpSpPr>
        <p:sp>
          <p:nvSpPr>
            <p:cNvPr id="94" name="Овал 93"/>
            <p:cNvSpPr/>
            <p:nvPr/>
          </p:nvSpPr>
          <p:spPr>
            <a:xfrm>
              <a:off x="1115616" y="1196752"/>
              <a:ext cx="3456384" cy="4392488"/>
            </a:xfrm>
            <a:prstGeom prst="ellipse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uk-UA"/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691680" y="5622807"/>
              <a:ext cx="388843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uk-UA" sz="3600" b="1" dirty="0"/>
                <a:t>(1887-1970)</a:t>
              </a:r>
            </a:p>
          </p:txBody>
        </p:sp>
      </p:grpSp>
      <p:sp>
        <p:nvSpPr>
          <p:cNvPr id="95" name="TextBox 94"/>
          <p:cNvSpPr txBox="1"/>
          <p:nvPr/>
        </p:nvSpPr>
        <p:spPr>
          <a:xfrm>
            <a:off x="4860032" y="1772816"/>
            <a:ext cx="353873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/>
              <a:t>«Я можу з великою гордістю сказати, що був другим, хто викладав вищу математику українською мовою; першим був Михайло Пилипович Кравчук у Києві</a:t>
            </a:r>
            <a:r>
              <a:rPr lang="ru-RU" sz="2400" b="1" i="1" dirty="0" smtClean="0"/>
              <a:t>…»</a:t>
            </a:r>
            <a:endParaRPr lang="uk-UA" sz="2400" b="1" i="1" dirty="0"/>
          </a:p>
        </p:txBody>
      </p:sp>
    </p:spTree>
    <p:extLst>
      <p:ext uri="{BB962C8B-B14F-4D97-AF65-F5344CB8AC3E}">
        <p14:creationId xmlns:p14="http://schemas.microsoft.com/office/powerpoint/2010/main" val="3804021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/>
              <a:t>Репресовані </a:t>
            </a:r>
            <a:r>
              <a:rPr lang="uk-UA" b="1" dirty="0"/>
              <a:t>терміни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30801" y="1439311"/>
            <a:ext cx="8229600" cy="4525963"/>
          </a:xfrm>
        </p:spPr>
        <p:txBody>
          <a:bodyPr/>
          <a:lstStyle/>
          <a:p>
            <a:r>
              <a:rPr lang="ru-RU" b="1" dirty="0"/>
              <a:t>пряма - проста</a:t>
            </a:r>
            <a:endParaRPr lang="uk-UA" b="1" dirty="0"/>
          </a:p>
          <a:p>
            <a:r>
              <a:rPr lang="uk-UA" b="1" dirty="0"/>
              <a:t>паралельні прямі - рівнобіжні прості </a:t>
            </a:r>
          </a:p>
          <a:p>
            <a:r>
              <a:rPr lang="uk-UA" b="1" dirty="0"/>
              <a:t>прямі, що перетинаються - перехресні прості</a:t>
            </a:r>
          </a:p>
          <a:p>
            <a:r>
              <a:rPr lang="uk-UA" b="1" dirty="0"/>
              <a:t>перпендикулярні прямі – сторчові прямі</a:t>
            </a:r>
          </a:p>
          <a:p>
            <a:r>
              <a:rPr lang="uk-UA" b="1" dirty="0"/>
              <a:t>відрізок – відтинок</a:t>
            </a:r>
          </a:p>
        </p:txBody>
      </p:sp>
    </p:spTree>
    <p:extLst>
      <p:ext uri="{BB962C8B-B14F-4D97-AF65-F5344CB8AC3E}">
        <p14:creationId xmlns:p14="http://schemas.microsoft.com/office/powerpoint/2010/main" val="4170286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Усні вправи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934</a:t>
            </a:r>
            <a:endParaRPr lang="uk-U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Пряма</a:t>
            </a: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 </a:t>
            </a: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паралельна площині</a:t>
            </a: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α. </a:t>
            </a:r>
            <a:endParaRPr lang="uk-UA" b="1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</a:t>
            </a: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Чи кожна пряма площини паралельна прямій </a:t>
            </a: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a? </a:t>
            </a:r>
            <a:endParaRPr lang="uk-UA" b="1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</a:t>
            </a: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Скільки в площині</a:t>
            </a: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α </a:t>
            </a: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можна провести прямих, паралельних прямій </a:t>
            </a: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uk-UA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?</a:t>
            </a:r>
          </a:p>
          <a:p>
            <a:pPr marL="45720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в)</a:t>
            </a: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 існують у площині </a:t>
            </a: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α </a:t>
            </a: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прямі, мимобіжні з прямою</a:t>
            </a: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a?</a:t>
            </a:r>
            <a:endParaRPr lang="uk-U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571520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/>
              <a:t>Усні вправи</a:t>
            </a: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936</a:t>
            </a:r>
            <a:endParaRPr lang="uk-U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Кожна з прямих</a:t>
            </a: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 і b </a:t>
            </a: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паралельна площині </a:t>
            </a: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α. </a:t>
            </a: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Чи випливає з цього, що прямі</a:t>
            </a: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а і b </a:t>
            </a: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паралельні?</a:t>
            </a:r>
            <a:endParaRPr lang="uk-U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1439906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Завершити речення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1268760"/>
            <a:ext cx="46085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Основні поняття стереометрії: точка, пряма </a:t>
            </a:r>
            <a:r>
              <a:rPr lang="uk-UA" dirty="0" smtClean="0"/>
              <a:t>і</a:t>
            </a:r>
            <a:endParaRPr lang="uk-UA" dirty="0"/>
          </a:p>
        </p:txBody>
      </p:sp>
      <p:sp>
        <p:nvSpPr>
          <p:cNvPr id="5" name="TextBox 4"/>
          <p:cNvSpPr txBox="1"/>
          <p:nvPr/>
        </p:nvSpPr>
        <p:spPr>
          <a:xfrm>
            <a:off x="5018453" y="1275524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п</a:t>
            </a:r>
            <a:r>
              <a:rPr lang="uk-UA" dirty="0" smtClean="0"/>
              <a:t>лощина.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611560" y="1632234"/>
            <a:ext cx="39604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Твердження, які доводять, називають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327167" y="161870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т</a:t>
            </a:r>
            <a:r>
              <a:rPr lang="uk-UA" dirty="0" smtClean="0"/>
              <a:t>еоремами.</a:t>
            </a:r>
            <a:endParaRPr lang="uk-UA" dirty="0"/>
          </a:p>
        </p:txBody>
      </p:sp>
      <p:sp>
        <p:nvSpPr>
          <p:cNvPr id="8" name="TextBox 7"/>
          <p:cNvSpPr txBox="1"/>
          <p:nvPr/>
        </p:nvSpPr>
        <p:spPr>
          <a:xfrm>
            <a:off x="611560" y="1988038"/>
            <a:ext cx="64087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Якщо пряма і площина мають тільки одну спільну точку то вони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77477" y="1988038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п</a:t>
            </a:r>
            <a:r>
              <a:rPr lang="uk-UA" dirty="0" smtClean="0"/>
              <a:t>еретинаються.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611560" y="2370898"/>
            <a:ext cx="61926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Якщо через пряму проходять дві різні площини, то площини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569759" y="2357370"/>
            <a:ext cx="2250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перетинаються. </a:t>
            </a:r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611560" y="2753758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Якщо дві точки прямої належать площині, то і вся пряма цій площині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445754" y="2740230"/>
            <a:ext cx="11892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належить.</a:t>
            </a:r>
            <a:endParaRPr lang="uk-UA" dirty="0"/>
          </a:p>
        </p:txBody>
      </p:sp>
      <p:sp>
        <p:nvSpPr>
          <p:cNvPr id="14" name="TextBox 13"/>
          <p:cNvSpPr txBox="1"/>
          <p:nvPr/>
        </p:nvSpPr>
        <p:spPr>
          <a:xfrm>
            <a:off x="611560" y="3123090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Через </a:t>
            </a:r>
            <a:r>
              <a:rPr lang="uk-UA" dirty="0" smtClean="0"/>
              <a:t>будь-які </a:t>
            </a:r>
            <a:r>
              <a:rPr lang="uk-UA" dirty="0"/>
              <a:t>три точки, які не лежать на одній прямій, можна провести площину і до того ж тільки 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347864" y="3396562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о</a:t>
            </a:r>
            <a:r>
              <a:rPr lang="uk-UA" dirty="0" smtClean="0"/>
              <a:t>дну.</a:t>
            </a:r>
            <a:endParaRPr lang="uk-UA" dirty="0"/>
          </a:p>
        </p:txBody>
      </p:sp>
      <p:sp>
        <p:nvSpPr>
          <p:cNvPr id="17" name="TextBox 16"/>
          <p:cNvSpPr txBox="1"/>
          <p:nvPr/>
        </p:nvSpPr>
        <p:spPr>
          <a:xfrm>
            <a:off x="611560" y="3765894"/>
            <a:ext cx="53285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Дві прямі, які не лежать в одній площині, називають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803331" y="376589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м</a:t>
            </a:r>
            <a:r>
              <a:rPr lang="uk-UA" dirty="0" smtClean="0"/>
              <a:t>имобіжними.</a:t>
            </a:r>
            <a:endParaRPr lang="uk-UA" dirty="0"/>
          </a:p>
        </p:txBody>
      </p:sp>
      <p:sp>
        <p:nvSpPr>
          <p:cNvPr id="19" name="TextBox 18"/>
          <p:cNvSpPr txBox="1"/>
          <p:nvPr/>
        </p:nvSpPr>
        <p:spPr>
          <a:xfrm>
            <a:off x="611560" y="4135226"/>
            <a:ext cx="80234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Через дві прямі, що </a:t>
            </a:r>
            <a:r>
              <a:rPr lang="uk-UA" dirty="0" smtClean="0"/>
              <a:t>перетинаються можна провести </a:t>
            </a:r>
            <a:r>
              <a:rPr lang="uk-UA" dirty="0"/>
              <a:t>площину і до того ж тільки </a:t>
            </a:r>
          </a:p>
          <a:p>
            <a:r>
              <a:rPr lang="uk-UA" dirty="0" smtClean="0"/>
              <a:t> </a:t>
            </a:r>
            <a:endParaRPr lang="uk-UA" dirty="0"/>
          </a:p>
        </p:txBody>
      </p:sp>
      <p:sp>
        <p:nvSpPr>
          <p:cNvPr id="21" name="TextBox 20"/>
          <p:cNvSpPr txBox="1"/>
          <p:nvPr/>
        </p:nvSpPr>
        <p:spPr>
          <a:xfrm>
            <a:off x="611560" y="4458391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о</a:t>
            </a:r>
            <a:r>
              <a:rPr lang="uk-UA" dirty="0" smtClean="0"/>
              <a:t>дну.</a:t>
            </a:r>
            <a:endParaRPr lang="uk-UA" dirty="0"/>
          </a:p>
        </p:txBody>
      </p:sp>
      <p:sp>
        <p:nvSpPr>
          <p:cNvPr id="22" name="TextBox 21"/>
          <p:cNvSpPr txBox="1"/>
          <p:nvPr/>
        </p:nvSpPr>
        <p:spPr>
          <a:xfrm>
            <a:off x="611560" y="4827723"/>
            <a:ext cx="65527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Дві прямі лежать в одній площині і не перетинаються називають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990781" y="4827723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паралельними.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925781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7" grpId="0"/>
      <p:bldP spid="18" grpId="0"/>
      <p:bldP spid="19" grpId="0"/>
      <p:bldP spid="21" grpId="0"/>
      <p:bldP spid="22" grpId="0"/>
      <p:bldP spid="2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Письмова вправа</a:t>
            </a:r>
            <a:r>
              <a:rPr lang="uk-UA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uk-UA" sz="36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uk-UA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</a:t>
            </a: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941</a:t>
            </a:r>
            <a:endParaRPr lang="uk-U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АВСD </a:t>
            </a: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 паралелограм. Площина ω проходить через його вершини A, B і не проходить через вершину C. Доведіть, що CD || </a:t>
            </a: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ω.</a:t>
            </a:r>
            <a:endParaRPr lang="uk-U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182105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457200" lvl="0" indent="450850">
              <a:lnSpc>
                <a:spcPct val="107000"/>
              </a:lnSpc>
              <a:spcBef>
                <a:spcPct val="20000"/>
              </a:spcBef>
            </a:pPr>
            <a:r>
              <a:rPr lang="uk-UA" sz="3200" b="1" i="1" dirty="0" smtClean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Письмова вправа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196752"/>
            <a:ext cx="8229600" cy="4929411"/>
          </a:xfrm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b="1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№ </a:t>
            </a:r>
            <a:r>
              <a:rPr lang="uk-UA" b="1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941</a:t>
            </a:r>
            <a:endParaRPr lang="uk-UA" i="1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457200" indent="0">
              <a:lnSpc>
                <a:spcPct val="107000"/>
              </a:lnSpc>
              <a:spcAft>
                <a:spcPts val="800"/>
              </a:spcAft>
              <a:buNone/>
            </a:pPr>
            <a:r>
              <a:rPr lang="uk-UA" i="1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Розв’яжіть </a:t>
            </a:r>
            <a:r>
              <a:rPr lang="uk-UA" i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задачі за готовими малюнками 234 (А).</a:t>
            </a:r>
            <a:endParaRPr lang="uk-U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3808" y="2492896"/>
            <a:ext cx="4104456" cy="4032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3984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i="1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Письмова вправа</a:t>
            </a:r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949. </a:t>
            </a:r>
          </a:p>
          <a:p>
            <a:pPr marL="0" indent="0">
              <a:buNone/>
            </a:pPr>
            <a:r>
              <a:rPr lang="ru-RU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Яким 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граням прямокутного паралелепіпеда ABCDA</a:t>
            </a:r>
            <a:r>
              <a:rPr lang="ru-RU" sz="18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паралельна пряма</a:t>
            </a:r>
            <a:r>
              <a:rPr lang="ru-RU" i="1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i="1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AB; б) B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в) DD</a:t>
            </a:r>
            <a:r>
              <a:rPr lang="ru-RU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37632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76" b="16049"/>
          <a:stretch/>
        </p:blipFill>
        <p:spPr>
          <a:xfrm>
            <a:off x="251521" y="764703"/>
            <a:ext cx="8712968" cy="4536505"/>
          </a:xfrm>
        </p:spPr>
      </p:pic>
      <p:sp>
        <p:nvSpPr>
          <p:cNvPr id="5" name="TextBox 4"/>
          <p:cNvSpPr txBox="1"/>
          <p:nvPr/>
        </p:nvSpPr>
        <p:spPr>
          <a:xfrm>
            <a:off x="395536" y="5661248"/>
            <a:ext cx="669674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/>
              <a:t>https://learningapps.org/6010988</a:t>
            </a:r>
            <a:endParaRPr lang="uk-UA" sz="3200" b="1" dirty="0"/>
          </a:p>
        </p:txBody>
      </p:sp>
    </p:spTree>
    <p:extLst>
      <p:ext uri="{BB962C8B-B14F-4D97-AF65-F5344CB8AC3E}">
        <p14:creationId xmlns:p14="http://schemas.microsoft.com/office/powerpoint/2010/main" val="99452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lnSpc>
                <a:spcPct val="150000"/>
              </a:lnSpc>
              <a:spcAft>
                <a:spcPts val="800"/>
              </a:spcAft>
              <a:tabLst>
                <a:tab pos="1724025" algn="l"/>
              </a:tabLst>
            </a:pPr>
            <a:r>
              <a:rPr lang="uk-UA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Домашнє завдання. </a:t>
            </a:r>
            <a:endParaRPr lang="uk-UA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628800"/>
            <a:ext cx="8229600" cy="4525963"/>
          </a:xfrm>
        </p:spPr>
        <p:txBody>
          <a:bodyPr/>
          <a:lstStyle/>
          <a:p>
            <a:pPr marL="228600">
              <a:spcAft>
                <a:spcPts val="0"/>
              </a:spcAft>
            </a:pPr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Вивчити §26  розділ 4 (підручник Г. П. Бевз «Математика» 2018р.)</a:t>
            </a:r>
            <a:endParaRPr lang="uk-UA" dirty="0"/>
          </a:p>
          <a:p>
            <a:pPr marL="228600">
              <a:spcAft>
                <a:spcPts val="0"/>
              </a:spcAft>
            </a:pPr>
            <a:r>
              <a:rPr lang="uk-UA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Вправи: № 944, 947 (Б), 952 додатково (954).</a:t>
            </a:r>
            <a:endParaRPr lang="uk-UA" dirty="0"/>
          </a:p>
          <a:p>
            <a:pPr marL="180340">
              <a:lnSpc>
                <a:spcPct val="107000"/>
              </a:lnSpc>
              <a:spcAft>
                <a:spcPts val="800"/>
              </a:spcAft>
            </a:pPr>
            <a:r>
              <a:rPr lang="uk-UA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Створити презентацію «Взаємне розміщення прямої і площини навколо нас»</a:t>
            </a:r>
            <a:endParaRPr lang="uk-UA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200"/>
              </a:spcBef>
              <a:spcAft>
                <a:spcPts val="0"/>
              </a:spcAft>
            </a:pPr>
            <a:r>
              <a:rPr lang="uk-UA" b="1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https://learningapps.org/6010988</a:t>
            </a:r>
            <a:endParaRPr lang="uk-UA" sz="2800" b="1" dirty="0">
              <a:solidFill>
                <a:srgbClr val="1F4D78"/>
              </a:solidFill>
              <a:latin typeface="Calibri Light" panose="020F03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002218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052736"/>
            <a:ext cx="698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Площину однозначно визначають пряма і точка, що не лежить на цій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80312" y="1052736"/>
            <a:ext cx="11521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п</a:t>
            </a:r>
            <a:r>
              <a:rPr lang="uk-UA" dirty="0" smtClean="0"/>
              <a:t>рямій.</a:t>
            </a:r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540799" y="1417118"/>
            <a:ext cx="792088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Якщо одна пряма лежить у деякій площині , а друга перетинає цю площину в точці, що не належить першій прямій, то такі дві прямі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944732" y="1694117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мимобіжні.</a:t>
            </a: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539551" y="2058499"/>
            <a:ext cx="792212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Через будь-яку точку простору, яка не лежить на даній прямій, можна провести пряму, паралельну даній і до того ж тільки 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724128" y="2330548"/>
            <a:ext cx="12195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одну.</a:t>
            </a:r>
            <a:endParaRPr lang="uk-UA" dirty="0"/>
          </a:p>
        </p:txBody>
      </p:sp>
      <p:sp>
        <p:nvSpPr>
          <p:cNvPr id="12" name="TextBox 11"/>
          <p:cNvSpPr txBox="1"/>
          <p:nvPr/>
        </p:nvSpPr>
        <p:spPr>
          <a:xfrm>
            <a:off x="535149" y="2699880"/>
            <a:ext cx="41764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Дві прямі, паралельні третій паралельні 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00614" y="2699880"/>
            <a:ext cx="15854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між собою.</a:t>
            </a:r>
            <a:endParaRPr lang="uk-UA" dirty="0"/>
          </a:p>
        </p:txBody>
      </p:sp>
      <p:sp>
        <p:nvSpPr>
          <p:cNvPr id="14" name="TextBox 13"/>
          <p:cNvSpPr txBox="1"/>
          <p:nvPr/>
        </p:nvSpPr>
        <p:spPr>
          <a:xfrm>
            <a:off x="540798" y="3069212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Через </a:t>
            </a:r>
            <a:r>
              <a:rPr lang="uk-UA" dirty="0"/>
              <a:t>три точки, що лежать на одній </a:t>
            </a:r>
            <a:r>
              <a:rPr lang="uk-UA" dirty="0" smtClean="0"/>
              <a:t>прямій можна провести площин</a:t>
            </a:r>
            <a:endParaRPr lang="uk-UA" dirty="0"/>
          </a:p>
        </p:txBody>
      </p:sp>
      <p:sp>
        <p:nvSpPr>
          <p:cNvPr id="16" name="TextBox 15"/>
          <p:cNvSpPr txBox="1"/>
          <p:nvPr/>
        </p:nvSpPr>
        <p:spPr>
          <a:xfrm>
            <a:off x="7384651" y="3069212"/>
            <a:ext cx="12285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безліч.</a:t>
            </a:r>
            <a:endParaRPr lang="uk-UA" dirty="0"/>
          </a:p>
        </p:txBody>
      </p:sp>
      <p:sp>
        <p:nvSpPr>
          <p:cNvPr id="17" name="TextBox 16"/>
          <p:cNvSpPr txBox="1"/>
          <p:nvPr/>
        </p:nvSpPr>
        <p:spPr>
          <a:xfrm>
            <a:off x="535149" y="3431261"/>
            <a:ext cx="324476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Рельси </a:t>
            </a:r>
            <a:r>
              <a:rPr lang="uk-UA" dirty="0"/>
              <a:t>залізничної дороги між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663137" y="3431261"/>
            <a:ext cx="14153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п</a:t>
            </a:r>
            <a:r>
              <a:rPr lang="uk-UA" dirty="0" smtClean="0"/>
              <a:t>аралельні.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424771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  <p:bldP spid="11" grpId="0"/>
      <p:bldP spid="12" grpId="0"/>
      <p:bldP spid="13" grpId="0"/>
      <p:bldP spid="14" grpId="0"/>
      <p:bldP spid="16" grpId="0"/>
      <p:bldP spid="17" grpId="0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8" t="-1449" r="3938" b="12200"/>
          <a:stretch/>
        </p:blipFill>
        <p:spPr>
          <a:xfrm>
            <a:off x="179512" y="404664"/>
            <a:ext cx="8748464" cy="6120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1787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900" b="-15275"/>
          <a:stretch/>
        </p:blipFill>
        <p:spPr>
          <a:xfrm>
            <a:off x="179512" y="188640"/>
            <a:ext cx="8784976" cy="7362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380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4" r="3226"/>
          <a:stretch/>
        </p:blipFill>
        <p:spPr>
          <a:xfrm>
            <a:off x="179512" y="188640"/>
            <a:ext cx="8784976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cxnSp>
        <p:nvCxnSpPr>
          <p:cNvPr id="6" name="Пряма сполучна лінія 5"/>
          <p:cNvCxnSpPr/>
          <p:nvPr/>
        </p:nvCxnSpPr>
        <p:spPr>
          <a:xfrm>
            <a:off x="6300192" y="2348880"/>
            <a:ext cx="72008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Блок-схема: дані 8"/>
          <p:cNvSpPr/>
          <p:nvPr/>
        </p:nvSpPr>
        <p:spPr>
          <a:xfrm>
            <a:off x="4211607" y="5065389"/>
            <a:ext cx="3457090" cy="183605"/>
          </a:xfrm>
          <a:prstGeom prst="flowChartInputOutp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8" name="Пряма сполучна лінія 7"/>
          <p:cNvCxnSpPr>
            <a:endCxn id="9" idx="1"/>
          </p:cNvCxnSpPr>
          <p:nvPr/>
        </p:nvCxnSpPr>
        <p:spPr>
          <a:xfrm>
            <a:off x="5940152" y="2348880"/>
            <a:ext cx="0" cy="2716509"/>
          </a:xfrm>
          <a:prstGeom prst="line">
            <a:avLst/>
          </a:prstGeom>
          <a:ln w="762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 сполучна лінія 13"/>
          <p:cNvCxnSpPr>
            <a:stCxn id="9" idx="1"/>
          </p:cNvCxnSpPr>
          <p:nvPr/>
        </p:nvCxnSpPr>
        <p:spPr>
          <a:xfrm>
            <a:off x="5940152" y="5065389"/>
            <a:ext cx="0" cy="667867"/>
          </a:xfrm>
          <a:prstGeom prst="line">
            <a:avLst/>
          </a:prstGeom>
          <a:ln w="7620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8192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4" r="3226"/>
          <a:stretch/>
        </p:blipFill>
        <p:spPr>
          <a:xfrm>
            <a:off x="179512" y="188640"/>
            <a:ext cx="8784976" cy="6552728"/>
          </a:xfrm>
          <a:prstGeom prst="rect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  <a:effectLst>
            <a:softEdge rad="112500"/>
          </a:effectLst>
        </p:spPr>
      </p:pic>
      <p:cxnSp>
        <p:nvCxnSpPr>
          <p:cNvPr id="6" name="Пряма сполучна лінія 5"/>
          <p:cNvCxnSpPr/>
          <p:nvPr/>
        </p:nvCxnSpPr>
        <p:spPr>
          <a:xfrm>
            <a:off x="6300192" y="2348880"/>
            <a:ext cx="72008" cy="4320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Пряма сполучна лінія 2"/>
          <p:cNvCxnSpPr/>
          <p:nvPr/>
        </p:nvCxnSpPr>
        <p:spPr>
          <a:xfrm>
            <a:off x="5796136" y="2348880"/>
            <a:ext cx="144016" cy="3096344"/>
          </a:xfrm>
          <a:prstGeom prst="line">
            <a:avLst/>
          </a:prstGeom>
          <a:ln w="571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Блок-схема: дані 9"/>
          <p:cNvSpPr/>
          <p:nvPr/>
        </p:nvSpPr>
        <p:spPr>
          <a:xfrm rot="21221998">
            <a:off x="3873567" y="977328"/>
            <a:ext cx="1661614" cy="2743105"/>
          </a:xfrm>
          <a:prstGeom prst="flowChartInputOutput">
            <a:avLst/>
          </a:prstGeom>
          <a:solidFill>
            <a:schemeClr val="bg1">
              <a:lumMod val="85000"/>
            </a:schemeClr>
          </a:solidFill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64957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77" b="20906"/>
          <a:stretch/>
        </p:blipFill>
        <p:spPr>
          <a:xfrm>
            <a:off x="179512" y="188640"/>
            <a:ext cx="8841159" cy="64807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Блок-схема: дані 4"/>
          <p:cNvSpPr/>
          <p:nvPr/>
        </p:nvSpPr>
        <p:spPr>
          <a:xfrm rot="19821517">
            <a:off x="2027069" y="3781577"/>
            <a:ext cx="6476994" cy="1614119"/>
          </a:xfrm>
          <a:prstGeom prst="flowChartInputOutput">
            <a:avLst/>
          </a:prstGeom>
          <a:noFill/>
          <a:ln w="7620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cxnSp>
        <p:nvCxnSpPr>
          <p:cNvPr id="10" name="Пряма сполучна лінія 9"/>
          <p:cNvCxnSpPr>
            <a:stCxn id="5" idx="5"/>
            <a:endCxn id="5" idx="2"/>
          </p:cNvCxnSpPr>
          <p:nvPr/>
        </p:nvCxnSpPr>
        <p:spPr>
          <a:xfrm flipH="1">
            <a:off x="3013805" y="3307307"/>
            <a:ext cx="4503522" cy="2562660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1007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600" b="1" i="1" dirty="0" smtClean="0"/>
              <a:t/>
            </a:r>
            <a:br>
              <a:rPr lang="uk-UA" sz="3600" b="1" i="1" dirty="0" smtClean="0"/>
            </a:br>
            <a:r>
              <a:rPr lang="uk-UA" sz="3600" b="1" i="1" dirty="0" smtClean="0"/>
              <a:t>Тема</a:t>
            </a:r>
            <a:r>
              <a:rPr lang="uk-UA" sz="3600" b="1" i="1" dirty="0"/>
              <a:t>. Паралельність прямої та площини.</a:t>
            </a:r>
            <a:r>
              <a:rPr lang="uk-UA" sz="3600" dirty="0"/>
              <a:t/>
            </a:r>
            <a:br>
              <a:rPr lang="uk-UA" sz="3600" dirty="0"/>
            </a:br>
            <a:endParaRPr lang="uk-UA" sz="3600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/>
          <a:p>
            <a:pPr lvl="0"/>
            <a:r>
              <a:rPr lang="uk-UA" i="1" dirty="0"/>
              <a:t>Взаємне розміщення прямої і площини в просторі.</a:t>
            </a:r>
            <a:endParaRPr lang="uk-UA" dirty="0"/>
          </a:p>
          <a:p>
            <a:pPr lvl="0"/>
            <a:r>
              <a:rPr lang="uk-UA" i="1" dirty="0"/>
              <a:t>Означення паралельних прямої та площини.</a:t>
            </a:r>
            <a:endParaRPr lang="uk-UA" dirty="0"/>
          </a:p>
          <a:p>
            <a:pPr lvl="0"/>
            <a:r>
              <a:rPr lang="uk-UA" i="1" dirty="0"/>
              <a:t>Ознака паралельності прямої та площини.</a:t>
            </a:r>
            <a:endParaRPr lang="uk-UA" dirty="0"/>
          </a:p>
          <a:p>
            <a:pPr lvl="0"/>
            <a:r>
              <a:rPr lang="uk-UA" i="1" dirty="0"/>
              <a:t>Розв’язування задач.</a:t>
            </a:r>
            <a:endParaRPr lang="uk-UA" dirty="0"/>
          </a:p>
          <a:p>
            <a:endParaRPr lang="uk-UA" dirty="0"/>
          </a:p>
        </p:txBody>
      </p:sp>
      <p:sp>
        <p:nvSpPr>
          <p:cNvPr id="4" name="TextBox 3"/>
          <p:cNvSpPr txBox="1"/>
          <p:nvPr/>
        </p:nvSpPr>
        <p:spPr>
          <a:xfrm>
            <a:off x="719572" y="1417638"/>
            <a:ext cx="77048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</a:t>
            </a:r>
            <a:endParaRPr lang="uk-UA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863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Офіс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Офіс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Офіс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996</TotalTime>
  <Words>771</Words>
  <Application>Microsoft Office PowerPoint</Application>
  <PresentationFormat>Екран (4:3)</PresentationFormat>
  <Paragraphs>122</Paragraphs>
  <Slides>24</Slides>
  <Notes>1</Notes>
  <HiddenSlides>0</HiddenSlides>
  <MMClips>0</MMClips>
  <ScaleCrop>false</ScaleCrop>
  <HeadingPairs>
    <vt:vector size="6" baseType="variant">
      <vt:variant>
        <vt:lpstr>Використані шрифти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Tw Cen MT</vt:lpstr>
      <vt:lpstr>Тема Office</vt:lpstr>
      <vt:lpstr>МІНІСТЕРСТВО ОСВІТИ І НАУКИ УКРАЇНИ Тернопільське Вище професійне училище № 4 ім. Михайла Паращука</vt:lpstr>
      <vt:lpstr>Завершити речення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Презентація PowerPoint</vt:lpstr>
      <vt:lpstr> Тема. Паралельність прямої та площини. </vt:lpstr>
      <vt:lpstr>Взаємне розміщення прямої і площини в просторі.</vt:lpstr>
      <vt:lpstr>Пряма лежить у площині</vt:lpstr>
      <vt:lpstr>Пряма перетинає площину </vt:lpstr>
      <vt:lpstr>Пряма паралельна площині</vt:lpstr>
      <vt:lpstr> Теорема(Ознака паралельності прямої і площини) </vt:lpstr>
      <vt:lpstr>Теорема           Якщо площина проходить через пряму, паралельну другій площині, і перетинається з цією площиною, то пряма їх перетину паралельна даній прямій. </vt:lpstr>
      <vt:lpstr>Микола Андрійович Чайковський.</vt:lpstr>
      <vt:lpstr>Репресовані терміни</vt:lpstr>
      <vt:lpstr>Усні вправи</vt:lpstr>
      <vt:lpstr>Усні вправи</vt:lpstr>
      <vt:lpstr>Письмова вправа </vt:lpstr>
      <vt:lpstr>Письмова вправа</vt:lpstr>
      <vt:lpstr>Письмова вправа</vt:lpstr>
      <vt:lpstr>Презентація PowerPoint</vt:lpstr>
      <vt:lpstr>Домашнє завдання.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Шаблон «Математика 1»</dc:title>
  <dc:creator>Ольга</dc:creator>
  <cp:lastModifiedBy>oleks63.pl@gmail.com</cp:lastModifiedBy>
  <cp:revision>44</cp:revision>
  <dcterms:created xsi:type="dcterms:W3CDTF">2016-03-12T21:35:53Z</dcterms:created>
  <dcterms:modified xsi:type="dcterms:W3CDTF">2018-12-19T16:23:43Z</dcterms:modified>
</cp:coreProperties>
</file>