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9" r:id="rId1"/>
  </p:sldMasterIdLst>
  <p:notesMasterIdLst>
    <p:notesMasterId r:id="rId29"/>
  </p:notesMasterIdLst>
  <p:sldIdLst>
    <p:sldId id="256" r:id="rId2"/>
    <p:sldId id="295" r:id="rId3"/>
    <p:sldId id="29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7" r:id="rId14"/>
    <p:sldId id="275" r:id="rId15"/>
    <p:sldId id="289" r:id="rId16"/>
    <p:sldId id="280" r:id="rId17"/>
    <p:sldId id="290" r:id="rId18"/>
    <p:sldId id="276" r:id="rId19"/>
    <p:sldId id="277" r:id="rId20"/>
    <p:sldId id="291" r:id="rId21"/>
    <p:sldId id="281" r:id="rId22"/>
    <p:sldId id="292" r:id="rId23"/>
    <p:sldId id="285" r:id="rId24"/>
    <p:sldId id="293" r:id="rId25"/>
    <p:sldId id="286" r:id="rId26"/>
    <p:sldId id="288" r:id="rId27"/>
    <p:sldId id="297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4DF4AE8-6790-4917-A889-3A4C00856B52}" type="datetimeFigureOut">
              <a:rPr lang="ru-RU" smtClean="0"/>
              <a:pPr/>
              <a:t>23.01.2019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559463A-B97B-4031-9142-A006ECDF5F8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70085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59463A-B97B-4031-9142-A006ECDF5F84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59463A-B97B-4031-9142-A006ECDF5F84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3552960-11E0-4803-BD24-881B83392496}" type="datetimeFigureOut">
              <a:rPr lang="ru-RU" smtClean="0"/>
              <a:pPr/>
              <a:t>23.01.2019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5588555-9982-472C-99B8-7D5A4EE9AB1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3552960-11E0-4803-BD24-881B83392496}" type="datetimeFigureOut">
              <a:rPr lang="ru-RU" smtClean="0"/>
              <a:pPr/>
              <a:t>23.01.2019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5588555-9982-472C-99B8-7D5A4EE9AB1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3552960-11E0-4803-BD24-881B83392496}" type="datetimeFigureOut">
              <a:rPr lang="ru-RU" smtClean="0"/>
              <a:pPr/>
              <a:t>23.01.2019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5588555-9982-472C-99B8-7D5A4EE9AB1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100" y="274638"/>
            <a:ext cx="749935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1435100" y="1447800"/>
            <a:ext cx="3673475" cy="48006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260975" y="1447800"/>
            <a:ext cx="3673475" cy="48006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69B0C6-9F99-4868-9AA3-9D5E339B8A3F}" type="datetimeFigureOut">
              <a:rPr lang="ru-RU"/>
              <a:pPr>
                <a:defRPr/>
              </a:pPr>
              <a:t>23.01.2019</a:t>
            </a:fld>
            <a:endParaRPr lang="ru-RU" dirty="0"/>
          </a:p>
        </p:txBody>
      </p:sp>
      <p:sp>
        <p:nvSpPr>
          <p:cNvPr id="6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46D4D2-282D-475F-971C-73DAAF009C6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3552960-11E0-4803-BD24-881B83392496}" type="datetimeFigureOut">
              <a:rPr lang="ru-RU" smtClean="0"/>
              <a:pPr/>
              <a:t>23.01.2019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5588555-9982-472C-99B8-7D5A4EE9AB1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3552960-11E0-4803-BD24-881B83392496}" type="datetimeFigureOut">
              <a:rPr lang="ru-RU" smtClean="0"/>
              <a:pPr/>
              <a:t>23.01.2019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5588555-9982-472C-99B8-7D5A4EE9AB1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3552960-11E0-4803-BD24-881B83392496}" type="datetimeFigureOut">
              <a:rPr lang="ru-RU" smtClean="0"/>
              <a:pPr/>
              <a:t>23.01.2019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5588555-9982-472C-99B8-7D5A4EE9AB1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3552960-11E0-4803-BD24-881B83392496}" type="datetimeFigureOut">
              <a:rPr lang="ru-RU" smtClean="0"/>
              <a:pPr/>
              <a:t>23.01.2019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5588555-9982-472C-99B8-7D5A4EE9AB1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3552960-11E0-4803-BD24-881B83392496}" type="datetimeFigureOut">
              <a:rPr lang="ru-RU" smtClean="0"/>
              <a:pPr/>
              <a:t>23.01.2019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5588555-9982-472C-99B8-7D5A4EE9AB1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3552960-11E0-4803-BD24-881B83392496}" type="datetimeFigureOut">
              <a:rPr lang="ru-RU" smtClean="0"/>
              <a:pPr/>
              <a:t>23.01.2019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5588555-9982-472C-99B8-7D5A4EE9AB1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3552960-11E0-4803-BD24-881B83392496}" type="datetimeFigureOut">
              <a:rPr lang="ru-RU" smtClean="0"/>
              <a:pPr/>
              <a:t>23.01.2019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5588555-9982-472C-99B8-7D5A4EE9AB1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3552960-11E0-4803-BD24-881B83392496}" type="datetimeFigureOut">
              <a:rPr lang="ru-RU" smtClean="0"/>
              <a:pPr/>
              <a:t>23.01.2019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5588555-9982-472C-99B8-7D5A4EE9AB1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F3552960-11E0-4803-BD24-881B83392496}" type="datetimeFigureOut">
              <a:rPr lang="ru-RU" smtClean="0"/>
              <a:pPr/>
              <a:t>23.01.2019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25588555-9982-472C-99B8-7D5A4EE9AB1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  <p:sldLayoutId id="2147483741" r:id="rId2"/>
    <p:sldLayoutId id="2147483742" r:id="rId3"/>
    <p:sldLayoutId id="2147483743" r:id="rId4"/>
    <p:sldLayoutId id="2147483744" r:id="rId5"/>
    <p:sldLayoutId id="2147483745" r:id="rId6"/>
    <p:sldLayoutId id="2147483746" r:id="rId7"/>
    <p:sldLayoutId id="2147483747" r:id="rId8"/>
    <p:sldLayoutId id="2147483748" r:id="rId9"/>
    <p:sldLayoutId id="2147483749" r:id="rId10"/>
    <p:sldLayoutId id="2147483750" r:id="rId11"/>
    <p:sldLayoutId id="2147483751" r:id="rId12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14414" y="1671064"/>
            <a:ext cx="7406640" cy="2472316"/>
          </a:xfrm>
        </p:spPr>
        <p:txBody>
          <a:bodyPr>
            <a:normAutofit fontScale="90000"/>
          </a:bodyPr>
          <a:lstStyle/>
          <a:p>
            <a:pPr algn="ctr"/>
            <a:r>
              <a:rPr lang="uk-UA" b="1" dirty="0" smtClean="0"/>
              <a:t>Тема уроку </a:t>
            </a:r>
            <a:br>
              <a:rPr lang="uk-UA" b="1" dirty="0" smtClean="0"/>
            </a:br>
            <a:r>
              <a:rPr lang="uk-UA" b="1" dirty="0" smtClean="0"/>
              <a:t/>
            </a:r>
            <a:br>
              <a:rPr lang="uk-UA" b="1" dirty="0" smtClean="0"/>
            </a:br>
            <a:r>
              <a:rPr lang="uk-UA" b="1" dirty="0" smtClean="0"/>
              <a:t>«Довжина кола та його частин.  Площа круга та його частин.  </a:t>
            </a:r>
            <a:r>
              <a:rPr lang="uk-UA" b="1" dirty="0" err="1" smtClean="0"/>
              <a:t>Розв</a:t>
            </a:r>
            <a:r>
              <a:rPr lang="ru-RU" b="1" dirty="0" smtClean="0"/>
              <a:t>’</a:t>
            </a:r>
            <a:r>
              <a:rPr lang="uk-UA" b="1" dirty="0" err="1" smtClean="0"/>
              <a:t>язування</a:t>
            </a:r>
            <a:r>
              <a:rPr lang="uk-UA" b="1" dirty="0" smtClean="0"/>
              <a:t> задач»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57308" y="285728"/>
            <a:ext cx="7800972" cy="1428760"/>
          </a:xfrm>
        </p:spPr>
        <p:txBody>
          <a:bodyPr>
            <a:normAutofit fontScale="90000"/>
          </a:bodyPr>
          <a:lstStyle/>
          <a:p>
            <a:pPr lvl="0" algn="ctr"/>
            <a:r>
              <a:rPr lang="uk-UA" dirty="0" smtClean="0"/>
              <a:t>Гра  “ Вірю  -   не   </a:t>
            </a:r>
            <a:r>
              <a:rPr lang="uk-UA" dirty="0" err="1" smtClean="0"/>
              <a:t>вірю”</a:t>
            </a:r>
            <a:r>
              <a:rPr lang="uk-UA" dirty="0" smtClean="0"/>
              <a:t> </a:t>
            </a:r>
            <a:br>
              <a:rPr lang="uk-UA" dirty="0" smtClean="0"/>
            </a:br>
            <a:r>
              <a:rPr lang="uk-UA" sz="2200" dirty="0" smtClean="0"/>
              <a:t>(Вчитель зачитує твердження, а учні  ставлять «+» (вірю), якщо воно істинне, або «-» (не вірю), якщо воно хибне)</a:t>
            </a:r>
            <a:r>
              <a:rPr lang="uk-UA" sz="2000" dirty="0" smtClean="0"/>
              <a:t/>
            </a:r>
            <a:br>
              <a:rPr lang="uk-UA" sz="2000" dirty="0" smtClean="0"/>
            </a:br>
            <a:endParaRPr lang="ru-RU" sz="2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85870" y="1643050"/>
            <a:ext cx="8229600" cy="4929222"/>
          </a:xfrm>
        </p:spPr>
        <p:txBody>
          <a:bodyPr>
            <a:normAutofit fontScale="70000" lnSpcReduction="20000"/>
          </a:bodyPr>
          <a:lstStyle/>
          <a:p>
            <a:pPr lvl="0"/>
            <a:endParaRPr lang="uk-UA" b="1" dirty="0" smtClean="0"/>
          </a:p>
          <a:p>
            <a:pPr lvl="0">
              <a:buNone/>
            </a:pPr>
            <a:r>
              <a:rPr lang="uk-UA" sz="2900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1.  Коло – це фігура, що складається з усіх точок площини, рівновіддалених від даної точки.</a:t>
            </a:r>
            <a:endParaRPr lang="ru-RU" sz="2900" b="1" dirty="0" smtClean="0">
              <a:solidFill>
                <a:schemeClr val="tx2">
                  <a:satMod val="130000"/>
                </a:schemeClr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 lvl="0">
              <a:buNone/>
            </a:pPr>
            <a:r>
              <a:rPr lang="uk-UA" sz="2900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2.  Відстань від центра кола до будь-якої з точок на ньому називають діаметром.</a:t>
            </a:r>
            <a:endParaRPr lang="ru-RU" sz="2900" b="1" dirty="0" smtClean="0">
              <a:solidFill>
                <a:schemeClr val="tx2">
                  <a:satMod val="130000"/>
                </a:schemeClr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 lvl="0">
              <a:buNone/>
            </a:pPr>
            <a:r>
              <a:rPr lang="uk-UA" sz="2900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3.  Навколо будь-якого трикутника можна описати і в будь-який трикутник можна вписати коло.</a:t>
            </a:r>
            <a:endParaRPr lang="ru-RU" sz="2900" b="1" dirty="0" smtClean="0">
              <a:solidFill>
                <a:schemeClr val="tx2">
                  <a:satMod val="130000"/>
                </a:schemeClr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 lvl="0">
              <a:buNone/>
            </a:pPr>
            <a:r>
              <a:rPr lang="uk-UA" sz="2900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4.  Вписане коло дотикається до усіх сторін правильного многокутника.</a:t>
            </a:r>
            <a:endParaRPr lang="ru-RU" sz="2900" b="1" dirty="0" smtClean="0">
              <a:solidFill>
                <a:schemeClr val="tx2">
                  <a:satMod val="130000"/>
                </a:schemeClr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 lvl="0">
              <a:buNone/>
            </a:pPr>
            <a:r>
              <a:rPr lang="uk-UA" sz="2900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5.  Коло можна описати навколо правильного п-кутника.</a:t>
            </a:r>
            <a:endParaRPr lang="ru-RU" sz="2900" b="1" dirty="0" smtClean="0">
              <a:solidFill>
                <a:schemeClr val="tx2">
                  <a:satMod val="130000"/>
                </a:schemeClr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 lvl="0">
              <a:buNone/>
            </a:pPr>
            <a:r>
              <a:rPr lang="uk-UA" sz="2900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6.  Центри описаного та вписаного кола правильних многокутників  не збігаються</a:t>
            </a:r>
            <a:endParaRPr lang="ru-RU" sz="2900" b="1" dirty="0" smtClean="0">
              <a:solidFill>
                <a:schemeClr val="tx2">
                  <a:satMod val="130000"/>
                </a:schemeClr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 lvl="0">
              <a:buNone/>
            </a:pPr>
            <a:r>
              <a:rPr lang="uk-UA" sz="2900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7.  Центральний кут – це той, який лежить між сторонами многокутника.</a:t>
            </a:r>
            <a:endParaRPr lang="ru-RU" sz="2900" b="1" dirty="0" smtClean="0">
              <a:solidFill>
                <a:schemeClr val="tx2">
                  <a:satMod val="130000"/>
                </a:schemeClr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 lvl="0">
              <a:buNone/>
            </a:pPr>
            <a:r>
              <a:rPr lang="uk-UA" sz="2900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8. Довжина кола завжди залежить від його радіуса.</a:t>
            </a:r>
            <a:endParaRPr lang="ru-RU" sz="2900" b="1" dirty="0" smtClean="0">
              <a:solidFill>
                <a:schemeClr val="tx2">
                  <a:satMod val="130000"/>
                </a:schemeClr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 lvl="0">
              <a:buNone/>
            </a:pPr>
            <a:r>
              <a:rPr lang="uk-UA" sz="2900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9. Діаметр удвічі більше  за  радіус.</a:t>
            </a:r>
            <a:endParaRPr lang="ru-RU" sz="2900" b="1" dirty="0">
              <a:solidFill>
                <a:schemeClr val="tx2">
                  <a:satMod val="130000"/>
                </a:schemeClr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57308" y="214290"/>
            <a:ext cx="4872014" cy="607223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uk-UA" sz="2800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Відповіді:</a:t>
            </a:r>
          </a:p>
          <a:p>
            <a:pPr>
              <a:buNone/>
            </a:pPr>
            <a:r>
              <a:rPr lang="uk-UA" sz="2800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1. “+”; </a:t>
            </a:r>
          </a:p>
          <a:p>
            <a:pPr>
              <a:buNone/>
            </a:pPr>
            <a:r>
              <a:rPr lang="uk-UA" sz="2800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2. “</a:t>
            </a:r>
            <a:r>
              <a:rPr lang="uk-UA" sz="2800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</a:rPr>
              <a:t>–”</a:t>
            </a:r>
            <a:r>
              <a:rPr lang="uk-UA" sz="2800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</a:rPr>
              <a:t>;</a:t>
            </a:r>
            <a:r>
              <a:rPr lang="uk-UA" sz="2800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 </a:t>
            </a:r>
          </a:p>
          <a:p>
            <a:pPr>
              <a:buNone/>
            </a:pPr>
            <a:r>
              <a:rPr lang="uk-UA" sz="2800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3. </a:t>
            </a:r>
            <a:r>
              <a:rPr lang="uk-UA" sz="2800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</a:rPr>
              <a:t>“+”; </a:t>
            </a:r>
            <a:r>
              <a:rPr lang="uk-UA" sz="2800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 </a:t>
            </a:r>
          </a:p>
          <a:p>
            <a:pPr>
              <a:buNone/>
            </a:pPr>
            <a:r>
              <a:rPr lang="uk-UA" sz="2800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4. </a:t>
            </a:r>
            <a:r>
              <a:rPr lang="uk-UA" sz="2800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</a:rPr>
              <a:t>“+”; </a:t>
            </a:r>
            <a:endParaRPr lang="uk-UA" sz="2800" b="1" dirty="0" smtClean="0">
              <a:solidFill>
                <a:schemeClr val="tx2">
                  <a:satMod val="130000"/>
                </a:schemeClr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>
              <a:buNone/>
            </a:pPr>
            <a:r>
              <a:rPr lang="uk-UA" sz="2800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5. </a:t>
            </a:r>
            <a:r>
              <a:rPr lang="uk-UA" sz="2800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</a:rPr>
              <a:t>“+”; </a:t>
            </a:r>
            <a:endParaRPr lang="uk-UA" sz="2800" b="1" dirty="0" smtClean="0">
              <a:solidFill>
                <a:schemeClr val="tx2">
                  <a:satMod val="130000"/>
                </a:schemeClr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>
              <a:buNone/>
            </a:pPr>
            <a:r>
              <a:rPr lang="uk-UA" sz="2800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6.</a:t>
            </a:r>
            <a:r>
              <a:rPr lang="uk-UA" sz="2800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</a:rPr>
              <a:t> “–”; </a:t>
            </a:r>
            <a:endParaRPr lang="uk-UA" sz="2800" b="1" dirty="0" smtClean="0">
              <a:solidFill>
                <a:schemeClr val="tx2">
                  <a:satMod val="130000"/>
                </a:schemeClr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>
              <a:buNone/>
            </a:pPr>
            <a:r>
              <a:rPr lang="uk-UA" sz="2800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7. </a:t>
            </a:r>
            <a:r>
              <a:rPr lang="uk-UA" sz="2800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</a:rPr>
              <a:t>“–”; </a:t>
            </a:r>
            <a:endParaRPr lang="uk-UA" sz="2800" b="1" dirty="0" smtClean="0">
              <a:solidFill>
                <a:schemeClr val="tx2">
                  <a:satMod val="130000"/>
                </a:schemeClr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>
              <a:buNone/>
            </a:pPr>
            <a:r>
              <a:rPr lang="uk-UA" sz="2800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8. </a:t>
            </a:r>
            <a:r>
              <a:rPr lang="uk-UA" sz="2800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</a:rPr>
              <a:t>“+”; </a:t>
            </a:r>
            <a:endParaRPr lang="uk-UA" sz="2800" b="1" dirty="0" smtClean="0">
              <a:solidFill>
                <a:schemeClr val="tx2">
                  <a:satMod val="130000"/>
                </a:schemeClr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>
              <a:buNone/>
            </a:pPr>
            <a:r>
              <a:rPr lang="uk-UA" sz="2800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9. </a:t>
            </a:r>
            <a:r>
              <a:rPr lang="uk-UA" sz="2800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</a:rPr>
              <a:t>“+”; </a:t>
            </a:r>
            <a:r>
              <a:rPr lang="uk-UA" sz="2800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           </a:t>
            </a:r>
          </a:p>
          <a:p>
            <a:r>
              <a:rPr lang="uk-UA" sz="2800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( Взаємоперевірка)</a:t>
            </a:r>
            <a:endParaRPr lang="ru-RU" sz="2800" b="1" dirty="0">
              <a:solidFill>
                <a:schemeClr val="tx2">
                  <a:satMod val="130000"/>
                </a:schemeClr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357166"/>
            <a:ext cx="7572428" cy="928694"/>
          </a:xfrm>
        </p:spPr>
        <p:txBody>
          <a:bodyPr>
            <a:normAutofit fontScale="90000"/>
          </a:bodyPr>
          <a:lstStyle/>
          <a:p>
            <a:pPr algn="l"/>
            <a:r>
              <a:rPr lang="uk-UA" sz="2700" b="1" dirty="0" smtClean="0"/>
              <a:t>ТРЕНІГ ЗНАНЬ ФОРМУЛ</a:t>
            </a:r>
            <a:r>
              <a:rPr lang="uk-UA" sz="2700" dirty="0" smtClean="0"/>
              <a:t> </a:t>
            </a: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uk-UA" sz="2000" dirty="0" smtClean="0"/>
              <a:t>(Учитель показує формули, учні коментують їх )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400" b="1" dirty="0" err="1" smtClean="0"/>
              <a:t>Які</a:t>
            </a:r>
            <a:r>
              <a:rPr lang="ru-RU" sz="2400" b="1" dirty="0" smtClean="0"/>
              <a:t>  </a:t>
            </a:r>
            <a:r>
              <a:rPr lang="ru-RU" sz="2400" b="1" dirty="0" err="1" smtClean="0"/>
              <a:t>величини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можна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обчислити</a:t>
            </a:r>
            <a:r>
              <a:rPr lang="ru-RU" sz="2400" b="1" dirty="0" smtClean="0"/>
              <a:t> за </a:t>
            </a:r>
            <a:r>
              <a:rPr lang="uk-UA" sz="2400" b="1" dirty="0" smtClean="0"/>
              <a:t>наступними</a:t>
            </a:r>
            <a:r>
              <a:rPr lang="ru-RU" sz="2400" b="1" dirty="0" smtClean="0"/>
              <a:t> формулами</a:t>
            </a:r>
            <a:r>
              <a:rPr lang="en-US" sz="2400" b="1" dirty="0" smtClean="0"/>
              <a:t/>
            </a:r>
            <a:br>
              <a:rPr lang="en-US" sz="2400" b="1" dirty="0" smtClean="0"/>
            </a:br>
            <a:endParaRPr lang="ru-RU" sz="2400" dirty="0"/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1285852" y="4929198"/>
            <a:ext cx="7715304" cy="1643074"/>
          </a:xfrm>
          <a:prstGeom prst="rect">
            <a:avLst/>
          </a:prstGeom>
        </p:spPr>
        <p:txBody>
          <a:bodyPr anchor="ctr">
            <a:normAutofit fontScale="25000" lnSpcReduction="20000"/>
          </a:bodyPr>
          <a:lstStyle/>
          <a:p>
            <a:r>
              <a:rPr lang="uk-UA" sz="7200" b="1" i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      Де:</a:t>
            </a:r>
            <a:endParaRPr lang="en-US" sz="7200" b="1" i="1" dirty="0" smtClean="0">
              <a:solidFill>
                <a:schemeClr val="tx2">
                  <a:satMod val="130000"/>
                </a:schemeClr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r>
              <a:rPr lang="en-US" sz="7200" b="1" i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n</a:t>
            </a:r>
            <a:r>
              <a:rPr lang="uk-UA" sz="7200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- градусна міра дуги, що обмежує  даний сегмент;</a:t>
            </a:r>
          </a:p>
          <a:p>
            <a:r>
              <a:rPr lang="uk-UA" sz="7200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SΔ- площа  трикутника з вершинами в центрі круга і на кінцях цієї дуги.</a:t>
            </a:r>
          </a:p>
          <a:p>
            <a:r>
              <a:rPr lang="uk-UA" sz="7200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        При цьому знак «+» треба  обирати,  коли </a:t>
            </a:r>
            <a:r>
              <a:rPr lang="en-US" sz="7200" b="1" i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</a:rPr>
              <a:t>n </a:t>
            </a:r>
            <a:r>
              <a:rPr lang="uk-UA" sz="7200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&gt; 180°  та  знак  «-» - коли</a:t>
            </a:r>
          </a:p>
          <a:p>
            <a:r>
              <a:rPr lang="uk-UA" sz="7200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        </a:t>
            </a:r>
            <a:r>
              <a:rPr lang="en-US" sz="7200" b="1" i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</a:rPr>
              <a:t>n </a:t>
            </a:r>
            <a:r>
              <a:rPr lang="uk-UA" sz="7200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&lt; 180°. У випадку </a:t>
            </a:r>
            <a:r>
              <a:rPr lang="en-US" sz="7200" b="1" i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</a:rPr>
              <a:t>n</a:t>
            </a:r>
            <a:r>
              <a:rPr lang="uk-UA" sz="7200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 =180° сегмент є півкругом  площа якого</a:t>
            </a:r>
          </a:p>
          <a:p>
            <a:r>
              <a:rPr lang="uk-UA" sz="7200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       дорівнює  </a:t>
            </a: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tx2">
                  <a:satMod val="130000"/>
                </a:schemeClr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86050" y="6093485"/>
            <a:ext cx="500066" cy="47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357290" y="1228725"/>
            <a:ext cx="7572428" cy="37004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357290" y="1285860"/>
            <a:ext cx="7572428" cy="37004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71538" y="1357298"/>
            <a:ext cx="8072462" cy="37004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14414" y="571480"/>
            <a:ext cx="7786742" cy="48006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3000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IV  </a:t>
            </a:r>
            <a:r>
              <a:rPr lang="uk-UA" sz="3000" b="1" dirty="0" err="1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Розв</a:t>
            </a:r>
            <a:r>
              <a:rPr lang="en-US" sz="3000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’</a:t>
            </a:r>
            <a:r>
              <a:rPr lang="uk-UA" sz="3000" b="1" dirty="0" err="1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язування</a:t>
            </a:r>
            <a:r>
              <a:rPr lang="uk-UA" sz="3000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  задач:</a:t>
            </a:r>
          </a:p>
          <a:p>
            <a:pPr>
              <a:buNone/>
            </a:pPr>
            <a:endParaRPr lang="uk-UA" sz="4000" dirty="0" smtClean="0"/>
          </a:p>
          <a:p>
            <a:pPr marL="0" indent="269875">
              <a:buNone/>
            </a:pPr>
            <a:r>
              <a:rPr lang="uk-UA" sz="2800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Сьогодні на уроці ми будемо користуватися  цими  формулами при </a:t>
            </a:r>
            <a:r>
              <a:rPr lang="uk-UA" sz="2800" b="1" dirty="0" err="1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розв</a:t>
            </a:r>
            <a:r>
              <a:rPr lang="ru-RU" sz="2800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’</a:t>
            </a:r>
            <a:r>
              <a:rPr lang="uk-UA" sz="2800" b="1" dirty="0" err="1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язуванні</a:t>
            </a:r>
            <a:r>
              <a:rPr lang="uk-UA" sz="2800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  задач.</a:t>
            </a:r>
            <a:r>
              <a:rPr lang="ru-RU" sz="2800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/>
            </a:r>
            <a:br>
              <a:rPr lang="ru-RU" sz="2800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</a:br>
            <a:r>
              <a:rPr lang="uk-UA" sz="2800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Вважайте, що π = 3, щоб швидше  виконувати  обчислення</a:t>
            </a:r>
            <a:endParaRPr lang="ru-RU" sz="2800" b="1" dirty="0">
              <a:solidFill>
                <a:schemeClr val="tx2">
                  <a:satMod val="130000"/>
                </a:schemeClr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Rectangle 3"/>
          <p:cNvSpPr>
            <a:spLocks noGrp="1"/>
          </p:cNvSpPr>
          <p:nvPr>
            <p:ph type="body" sz="half" idx="1"/>
          </p:nvPr>
        </p:nvSpPr>
        <p:spPr>
          <a:xfrm>
            <a:off x="1435100" y="571480"/>
            <a:ext cx="7458075" cy="5715040"/>
          </a:xfrm>
        </p:spPr>
        <p:txBody>
          <a:bodyPr/>
          <a:lstStyle/>
          <a:p>
            <a:pPr>
              <a:buNone/>
            </a:pPr>
            <a:r>
              <a:rPr lang="uk-UA" altLang="ru-RU" sz="3000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Задача  № 1:</a:t>
            </a:r>
          </a:p>
          <a:p>
            <a:pPr>
              <a:buNone/>
            </a:pPr>
            <a:endParaRPr lang="uk-UA" altLang="ru-RU" sz="3000" b="1" dirty="0" smtClean="0">
              <a:solidFill>
                <a:schemeClr val="tx2">
                  <a:satMod val="130000"/>
                </a:schemeClr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>
              <a:buNone/>
            </a:pPr>
            <a:r>
              <a:rPr lang="uk-UA" altLang="ru-RU" sz="2800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Довжина кола циркової арени дорівнює 42м. Знайдіть діаметр і площу арени.</a:t>
            </a:r>
          </a:p>
          <a:p>
            <a:pPr>
              <a:buNone/>
            </a:pPr>
            <a:r>
              <a:rPr lang="uk-UA" altLang="ru-RU" sz="2800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 </a:t>
            </a:r>
            <a:endParaRPr lang="ru-RU" altLang="ru-RU" sz="2800" b="1" dirty="0" smtClean="0">
              <a:solidFill>
                <a:schemeClr val="tx2">
                  <a:satMod val="130000"/>
                </a:schemeClr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pic>
        <p:nvPicPr>
          <p:cNvPr id="6" name="Picture 5" descr="111-40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28" y="3071810"/>
            <a:ext cx="7143800" cy="3148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3"/>
          <p:cNvSpPr>
            <a:spLocks noGrp="1"/>
          </p:cNvSpPr>
          <p:nvPr>
            <p:ph type="body" sz="half" idx="1"/>
          </p:nvPr>
        </p:nvSpPr>
        <p:spPr>
          <a:xfrm>
            <a:off x="1435100" y="571480"/>
            <a:ext cx="7458075" cy="5715040"/>
          </a:xfrm>
        </p:spPr>
        <p:txBody>
          <a:bodyPr/>
          <a:lstStyle/>
          <a:p>
            <a:pPr>
              <a:buNone/>
            </a:pPr>
            <a:r>
              <a:rPr lang="uk-UA" altLang="ru-RU" sz="3000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Задача  № 1:</a:t>
            </a:r>
          </a:p>
          <a:p>
            <a:pPr>
              <a:buNone/>
            </a:pPr>
            <a:endParaRPr lang="uk-UA" altLang="ru-RU" sz="3000" b="1" dirty="0" smtClean="0">
              <a:solidFill>
                <a:schemeClr val="tx2">
                  <a:satMod val="130000"/>
                </a:schemeClr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>
              <a:buNone/>
            </a:pPr>
            <a:r>
              <a:rPr lang="uk-UA" altLang="ru-RU" sz="2800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Довжина кола циркової арени дорівнює 42м. Знайдіть діаметр і площу арени.</a:t>
            </a:r>
          </a:p>
          <a:p>
            <a:pPr>
              <a:buNone/>
            </a:pPr>
            <a:r>
              <a:rPr lang="uk-UA" altLang="ru-RU" sz="2800" b="1" dirty="0" smtClean="0">
                <a:solidFill>
                  <a:srgbClr val="FF0000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Відповідь: </a:t>
            </a:r>
            <a:r>
              <a:rPr lang="en-US" altLang="ru-RU" sz="2800" b="1" dirty="0" smtClean="0">
                <a:solidFill>
                  <a:srgbClr val="FF0000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d=14</a:t>
            </a:r>
            <a:r>
              <a:rPr lang="uk-UA" altLang="ru-RU" sz="2800" b="1" dirty="0" smtClean="0">
                <a:solidFill>
                  <a:srgbClr val="FF0000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м, </a:t>
            </a:r>
            <a:r>
              <a:rPr lang="en-US" altLang="ru-RU" sz="2800" b="1" dirty="0" smtClean="0">
                <a:solidFill>
                  <a:srgbClr val="FF0000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S =147</a:t>
            </a:r>
            <a:r>
              <a:rPr lang="uk-UA" altLang="ru-RU" sz="2800" b="1" dirty="0" smtClean="0">
                <a:solidFill>
                  <a:srgbClr val="FF0000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 кв.</a:t>
            </a:r>
            <a:r>
              <a:rPr lang="en-US" altLang="ru-RU" sz="2800" b="1" dirty="0" smtClean="0">
                <a:solidFill>
                  <a:srgbClr val="FF0000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 </a:t>
            </a:r>
            <a:r>
              <a:rPr lang="uk-UA" altLang="ru-RU" sz="2800" b="1" dirty="0" smtClean="0">
                <a:solidFill>
                  <a:srgbClr val="FF0000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м</a:t>
            </a:r>
          </a:p>
          <a:p>
            <a:pPr>
              <a:buNone/>
            </a:pPr>
            <a:r>
              <a:rPr lang="uk-UA" altLang="ru-RU" sz="2800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 </a:t>
            </a:r>
            <a:endParaRPr lang="ru-RU" altLang="ru-RU" sz="2800" b="1" dirty="0" smtClean="0">
              <a:solidFill>
                <a:schemeClr val="tx2">
                  <a:satMod val="130000"/>
                </a:schemeClr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pic>
        <p:nvPicPr>
          <p:cNvPr id="8" name="Picture 5" descr="111-40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28" y="3071810"/>
            <a:ext cx="7143800" cy="3148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3" name="Rectangle 3"/>
          <p:cNvSpPr>
            <a:spLocks noGrp="1"/>
          </p:cNvSpPr>
          <p:nvPr>
            <p:ph idx="1"/>
          </p:nvPr>
        </p:nvSpPr>
        <p:spPr>
          <a:xfrm>
            <a:off x="1258888" y="357167"/>
            <a:ext cx="7599392" cy="3143272"/>
          </a:xfrm>
        </p:spPr>
        <p:txBody>
          <a:bodyPr>
            <a:normAutofit/>
          </a:bodyPr>
          <a:lstStyle/>
          <a:p>
            <a:pPr>
              <a:spcBef>
                <a:spcPct val="0"/>
              </a:spcBef>
              <a:buNone/>
            </a:pPr>
            <a:r>
              <a:rPr lang="uk-UA" altLang="ru-RU" sz="3900" b="1" dirty="0" smtClean="0">
                <a:solidFill>
                  <a:schemeClr val="tx2">
                    <a:satMod val="130000"/>
                  </a:schemeClr>
                </a:solidFill>
                <a:latin typeface="+mj-lt"/>
                <a:ea typeface="+mj-ea"/>
                <a:cs typeface="+mj-cs"/>
              </a:rPr>
              <a:t>Задача № 2:</a:t>
            </a:r>
          </a:p>
          <a:p>
            <a:pPr>
              <a:buNone/>
            </a:pPr>
            <a:r>
              <a:rPr lang="uk-UA" altLang="ru-RU" sz="2800" b="1" dirty="0" smtClean="0">
                <a:solidFill>
                  <a:schemeClr val="tx2">
                    <a:satMod val="130000"/>
                  </a:schemeClr>
                </a:solidFill>
                <a:latin typeface="+mj-lt"/>
                <a:ea typeface="+mj-ea"/>
                <a:cs typeface="+mj-cs"/>
              </a:rPr>
              <a:t>Клумбу, діаметром 8м потрібно розбити на 8 рівних секторів для квітів різних видів. Скільки квітів одного виду можна посадити, якщо для кожної квітки необхідно 1 </a:t>
            </a:r>
            <a:r>
              <a:rPr lang="uk-UA" altLang="ru-RU" sz="2800" b="1" dirty="0" err="1" smtClean="0">
                <a:solidFill>
                  <a:schemeClr val="tx2">
                    <a:satMod val="130000"/>
                  </a:schemeClr>
                </a:solidFill>
                <a:latin typeface="+mj-lt"/>
                <a:ea typeface="+mj-ea"/>
                <a:cs typeface="+mj-cs"/>
              </a:rPr>
              <a:t>кв.дм</a:t>
            </a:r>
            <a:r>
              <a:rPr lang="uk-UA" altLang="ru-RU" sz="2800" b="1" dirty="0" smtClean="0">
                <a:solidFill>
                  <a:schemeClr val="tx2">
                    <a:satMod val="130000"/>
                  </a:schemeClr>
                </a:solidFill>
                <a:latin typeface="+mj-lt"/>
                <a:ea typeface="+mj-ea"/>
                <a:cs typeface="+mj-cs"/>
              </a:rPr>
              <a:t>. </a:t>
            </a:r>
            <a:endParaRPr lang="ru-RU" altLang="ru-RU" sz="2800" b="1" dirty="0" smtClean="0">
              <a:solidFill>
                <a:schemeClr val="tx2">
                  <a:satMod val="130000"/>
                </a:schemeClr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3012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uk-UA" altLang="ru-RU"/>
          </a:p>
        </p:txBody>
      </p:sp>
      <p:sp>
        <p:nvSpPr>
          <p:cNvPr id="71686" name="Oval 6"/>
          <p:cNvSpPr>
            <a:spLocks noChangeArrowheads="1"/>
          </p:cNvSpPr>
          <p:nvPr/>
        </p:nvSpPr>
        <p:spPr bwMode="auto">
          <a:xfrm>
            <a:off x="3571868" y="3405208"/>
            <a:ext cx="3095625" cy="2952750"/>
          </a:xfrm>
          <a:prstGeom prst="ellips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eaLnBrk="1" hangingPunct="1"/>
            <a:endParaRPr lang="uk-UA" altLang="ru-RU"/>
          </a:p>
        </p:txBody>
      </p:sp>
      <p:cxnSp>
        <p:nvCxnSpPr>
          <p:cNvPr id="71687" name="AutoShape 7"/>
          <p:cNvCxnSpPr>
            <a:cxnSpLocks noChangeShapeType="1"/>
            <a:stCxn id="71686" idx="2"/>
            <a:endCxn id="71686" idx="6"/>
          </p:cNvCxnSpPr>
          <p:nvPr/>
        </p:nvCxnSpPr>
        <p:spPr bwMode="auto">
          <a:xfrm rot="10800000" flipH="1">
            <a:off x="3571867" y="4881583"/>
            <a:ext cx="3095625" cy="1588"/>
          </a:xfrm>
          <a:prstGeom prst="straightConnector1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</p:spPr>
      </p:cxnSp>
      <p:cxnSp>
        <p:nvCxnSpPr>
          <p:cNvPr id="71688" name="AutoShape 8"/>
          <p:cNvCxnSpPr>
            <a:cxnSpLocks noChangeShapeType="1"/>
            <a:stCxn id="71686" idx="0"/>
            <a:endCxn id="71686" idx="4"/>
          </p:cNvCxnSpPr>
          <p:nvPr/>
        </p:nvCxnSpPr>
        <p:spPr bwMode="auto">
          <a:xfrm rot="16200000" flipH="1">
            <a:off x="3643306" y="4881583"/>
            <a:ext cx="2952750" cy="1588"/>
          </a:xfrm>
          <a:prstGeom prst="straightConnector1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</p:spPr>
      </p:cxnSp>
      <p:cxnSp>
        <p:nvCxnSpPr>
          <p:cNvPr id="71689" name="AutoShape 9"/>
          <p:cNvCxnSpPr>
            <a:cxnSpLocks noChangeShapeType="1"/>
          </p:cNvCxnSpPr>
          <p:nvPr/>
        </p:nvCxnSpPr>
        <p:spPr bwMode="auto">
          <a:xfrm flipH="1">
            <a:off x="4000496" y="3811605"/>
            <a:ext cx="2187575" cy="2117725"/>
          </a:xfrm>
          <a:prstGeom prst="straightConnector1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</p:spPr>
      </p:cxnSp>
      <p:cxnSp>
        <p:nvCxnSpPr>
          <p:cNvPr id="71690" name="AutoShape 10"/>
          <p:cNvCxnSpPr>
            <a:cxnSpLocks noChangeShapeType="1"/>
            <a:stCxn id="71686" idx="1"/>
            <a:endCxn id="71686" idx="5"/>
          </p:cNvCxnSpPr>
          <p:nvPr/>
        </p:nvCxnSpPr>
        <p:spPr bwMode="auto">
          <a:xfrm rot="16200000" flipH="1">
            <a:off x="4075725" y="3787115"/>
            <a:ext cx="2087910" cy="2188937"/>
          </a:xfrm>
          <a:prstGeom prst="straightConnector1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716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716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16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16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0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16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16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16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16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30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16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16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716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83" grpId="0" build="p"/>
      <p:bldP spid="7168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Grp="1"/>
          </p:cNvSpPr>
          <p:nvPr>
            <p:ph idx="1"/>
          </p:nvPr>
        </p:nvSpPr>
        <p:spPr>
          <a:xfrm>
            <a:off x="1258888" y="357167"/>
            <a:ext cx="7599392" cy="3143272"/>
          </a:xfrm>
        </p:spPr>
        <p:txBody>
          <a:bodyPr>
            <a:normAutofit/>
          </a:bodyPr>
          <a:lstStyle/>
          <a:p>
            <a:pPr>
              <a:spcBef>
                <a:spcPct val="0"/>
              </a:spcBef>
              <a:buNone/>
            </a:pPr>
            <a:r>
              <a:rPr lang="uk-UA" altLang="ru-RU" sz="3900" b="1" dirty="0" smtClean="0">
                <a:solidFill>
                  <a:schemeClr val="tx2">
                    <a:satMod val="130000"/>
                  </a:schemeClr>
                </a:solidFill>
                <a:latin typeface="+mj-lt"/>
                <a:ea typeface="+mj-ea"/>
                <a:cs typeface="+mj-cs"/>
              </a:rPr>
              <a:t>Задача № 2:</a:t>
            </a:r>
          </a:p>
          <a:p>
            <a:pPr>
              <a:buNone/>
            </a:pPr>
            <a:r>
              <a:rPr lang="uk-UA" altLang="ru-RU" sz="2800" b="1" dirty="0" smtClean="0">
                <a:solidFill>
                  <a:schemeClr val="tx2">
                    <a:satMod val="130000"/>
                  </a:schemeClr>
                </a:solidFill>
                <a:latin typeface="+mj-lt"/>
                <a:ea typeface="+mj-ea"/>
                <a:cs typeface="+mj-cs"/>
              </a:rPr>
              <a:t>Клумбу, діаметром 8м потрібно розбити на 8 рівних секторів для квітів різних видів. Скільки квітів одного виду можна посадити, якщо для кожної квітки необхідно 1 </a:t>
            </a:r>
            <a:r>
              <a:rPr lang="uk-UA" altLang="ru-RU" sz="2800" b="1" dirty="0" err="1" smtClean="0">
                <a:solidFill>
                  <a:schemeClr val="tx2">
                    <a:satMod val="130000"/>
                  </a:schemeClr>
                </a:solidFill>
                <a:latin typeface="+mj-lt"/>
                <a:ea typeface="+mj-ea"/>
                <a:cs typeface="+mj-cs"/>
              </a:rPr>
              <a:t>кв.дм</a:t>
            </a:r>
            <a:r>
              <a:rPr lang="uk-UA" altLang="ru-RU" sz="2800" b="1" dirty="0" smtClean="0">
                <a:solidFill>
                  <a:schemeClr val="tx2">
                    <a:satMod val="130000"/>
                  </a:schemeClr>
                </a:solidFill>
                <a:latin typeface="+mj-lt"/>
                <a:ea typeface="+mj-ea"/>
                <a:cs typeface="+mj-cs"/>
              </a:rPr>
              <a:t>.</a:t>
            </a:r>
          </a:p>
          <a:p>
            <a:pPr algn="ctr">
              <a:buNone/>
            </a:pPr>
            <a:r>
              <a:rPr lang="uk-UA" altLang="ru-RU" sz="2800" b="1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Відповідь: 600 </a:t>
            </a:r>
            <a:endParaRPr lang="ru-RU" altLang="ru-RU" sz="2800" b="1" dirty="0" smtClean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uk-UA" altLang="ru-RU"/>
          </a:p>
        </p:txBody>
      </p:sp>
      <p:sp>
        <p:nvSpPr>
          <p:cNvPr id="6" name="Oval 6"/>
          <p:cNvSpPr>
            <a:spLocks noChangeArrowheads="1"/>
          </p:cNvSpPr>
          <p:nvPr/>
        </p:nvSpPr>
        <p:spPr bwMode="auto">
          <a:xfrm>
            <a:off x="3571868" y="3405208"/>
            <a:ext cx="3095625" cy="2952750"/>
          </a:xfrm>
          <a:prstGeom prst="ellips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eaLnBrk="1" hangingPunct="1"/>
            <a:endParaRPr lang="uk-UA" altLang="ru-RU"/>
          </a:p>
        </p:txBody>
      </p:sp>
      <p:cxnSp>
        <p:nvCxnSpPr>
          <p:cNvPr id="7" name="AutoShape 7"/>
          <p:cNvCxnSpPr>
            <a:cxnSpLocks noChangeShapeType="1"/>
            <a:stCxn id="6" idx="2"/>
            <a:endCxn id="6" idx="6"/>
          </p:cNvCxnSpPr>
          <p:nvPr/>
        </p:nvCxnSpPr>
        <p:spPr bwMode="auto">
          <a:xfrm rot="10800000" flipH="1">
            <a:off x="3571867" y="4881583"/>
            <a:ext cx="3095625" cy="1588"/>
          </a:xfrm>
          <a:prstGeom prst="straightConnector1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</p:spPr>
      </p:cxnSp>
      <p:cxnSp>
        <p:nvCxnSpPr>
          <p:cNvPr id="8" name="AutoShape 8"/>
          <p:cNvCxnSpPr>
            <a:cxnSpLocks noChangeShapeType="1"/>
            <a:stCxn id="6" idx="0"/>
            <a:endCxn id="6" idx="4"/>
          </p:cNvCxnSpPr>
          <p:nvPr/>
        </p:nvCxnSpPr>
        <p:spPr bwMode="auto">
          <a:xfrm rot="16200000" flipH="1">
            <a:off x="3643306" y="4881583"/>
            <a:ext cx="2952750" cy="1588"/>
          </a:xfrm>
          <a:prstGeom prst="straightConnector1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</p:spPr>
      </p:cxnSp>
      <p:cxnSp>
        <p:nvCxnSpPr>
          <p:cNvPr id="9" name="AutoShape 9"/>
          <p:cNvCxnSpPr>
            <a:cxnSpLocks noChangeShapeType="1"/>
          </p:cNvCxnSpPr>
          <p:nvPr/>
        </p:nvCxnSpPr>
        <p:spPr bwMode="auto">
          <a:xfrm flipH="1">
            <a:off x="4000496" y="3811605"/>
            <a:ext cx="2187575" cy="2117725"/>
          </a:xfrm>
          <a:prstGeom prst="straightConnector1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</p:spPr>
      </p:cxnSp>
      <p:cxnSp>
        <p:nvCxnSpPr>
          <p:cNvPr id="10" name="AutoShape 10"/>
          <p:cNvCxnSpPr>
            <a:cxnSpLocks noChangeShapeType="1"/>
            <a:stCxn id="6" idx="1"/>
            <a:endCxn id="6" idx="5"/>
          </p:cNvCxnSpPr>
          <p:nvPr/>
        </p:nvCxnSpPr>
        <p:spPr bwMode="auto">
          <a:xfrm rot="16200000" flipH="1">
            <a:off x="4075725" y="3787115"/>
            <a:ext cx="2087910" cy="2188937"/>
          </a:xfrm>
          <a:prstGeom prst="straightConnector1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1116013" y="558804"/>
            <a:ext cx="7570787" cy="3370262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uk-UA" altLang="ru-RU" sz="3900" b="1" dirty="0" smtClean="0"/>
              <a:t>Задача № 3:</a:t>
            </a:r>
            <a:br>
              <a:rPr lang="uk-UA" altLang="ru-RU" sz="3900" b="1" dirty="0" smtClean="0"/>
            </a:br>
            <a:r>
              <a:rPr lang="uk-UA" altLang="ru-RU" sz="3900" b="1" dirty="0" smtClean="0"/>
              <a:t> </a:t>
            </a:r>
            <a:r>
              <a:rPr lang="uk-UA" dirty="0" smtClean="0"/>
              <a:t/>
            </a:r>
            <a:br>
              <a:rPr lang="uk-UA" dirty="0" smtClean="0"/>
            </a:br>
            <a:r>
              <a:rPr lang="uk-UA" altLang="ru-RU" sz="3100" b="1" dirty="0" smtClean="0"/>
              <a:t>Петрик</a:t>
            </a:r>
            <a:r>
              <a:rPr lang="uk-UA" altLang="ru-RU" sz="3100" b="1" dirty="0"/>
              <a:t>, допомагаючи бабусі, набирав воду з колодязя. Хлопчик підрахував, що підняти відро можна за 20 обертів валу. Яка глибина колодязя (у м), якщо діаметр валу дорівнює 0,2 м? </a:t>
            </a:r>
            <a:r>
              <a:rPr lang="uk-UA" altLang="ru-RU" sz="3100" b="1" dirty="0" smtClean="0"/>
              <a:t>Вважайте</a:t>
            </a:r>
            <a:r>
              <a:rPr lang="uk-UA" altLang="ru-RU" sz="3100" b="1" dirty="0"/>
              <a:t>, що </a:t>
            </a:r>
            <a:r>
              <a:rPr lang="uk-UA" altLang="ru-RU" sz="3100" b="1" dirty="0" smtClean="0"/>
              <a:t>π = </a:t>
            </a:r>
            <a:r>
              <a:rPr lang="uk-UA" altLang="ru-RU" sz="3100" b="1" dirty="0"/>
              <a:t>3.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39939" name="Picture 2" descr="ÐÐ°ÑÑÐ¸Ð½ÐºÐ¸ Ð¿Ð¾ Ð·Ð°Ð¿ÑÐ¾ÑÑ ÑÐ»Ð¾Ð¿ÑÐ¸Ðº ÑÐ° ÐºÐ¾Ð»Ð¾Ð´ÑÐ·Ñ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97000" y="3214686"/>
            <a:ext cx="2646966" cy="3429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Прямая соединительная линия 4"/>
          <p:cNvCxnSpPr/>
          <p:nvPr/>
        </p:nvCxnSpPr>
        <p:spPr>
          <a:xfrm rot="10800000" flipV="1">
            <a:off x="3428993" y="1238245"/>
            <a:ext cx="1588" cy="5214942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Овал 2"/>
          <p:cNvSpPr/>
          <p:nvPr/>
        </p:nvSpPr>
        <p:spPr>
          <a:xfrm>
            <a:off x="3428992" y="476250"/>
            <a:ext cx="1508128" cy="1523990"/>
          </a:xfrm>
          <a:prstGeom prst="ellipse">
            <a:avLst/>
          </a:prstGeom>
          <a:noFill/>
          <a:ln w="57150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pic>
        <p:nvPicPr>
          <p:cNvPr id="40964" name="Picture 2" descr="ÐÐ°ÑÑÐ¸Ð½ÐºÐ¸ Ð¿Ð¾ Ð·Ð°Ð¿ÑÐ¾ÑÑ ÑÐ»Ð¾Ð¿ÑÐ¸Ðº ÑÐ° ÐºÐ¾Ð»Ð¾Ð´ÑÐ·Ñ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2977" y="404812"/>
            <a:ext cx="2214578" cy="24526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7" name="Прямая со стрелкой 6"/>
          <p:cNvCxnSpPr/>
          <p:nvPr/>
        </p:nvCxnSpPr>
        <p:spPr>
          <a:xfrm rot="5400000" flipH="1" flipV="1">
            <a:off x="4214810" y="714356"/>
            <a:ext cx="500066" cy="500066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4498977" y="857232"/>
            <a:ext cx="287337" cy="368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prstClr val="black"/>
                </a:solidFill>
                <a:latin typeface="Calibri"/>
                <a:cs typeface="+mn-cs"/>
              </a:rPr>
              <a:t>R</a:t>
            </a:r>
            <a:endParaRPr lang="ru-RU" dirty="0">
              <a:solidFill>
                <a:prstClr val="black"/>
              </a:solidFill>
              <a:latin typeface="Calibri"/>
              <a:cs typeface="+mn-cs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857620" y="2060575"/>
            <a:ext cx="5143504" cy="42473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uk-UA" altLang="ru-RU" sz="2700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  Нехай  на малюнку:</a:t>
            </a:r>
            <a:endParaRPr lang="uk-UA" altLang="ru-RU" sz="2700" b="1" dirty="0">
              <a:solidFill>
                <a:schemeClr val="tx2">
                  <a:satMod val="130000"/>
                </a:schemeClr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uk-UA" altLang="ru-RU" sz="2700" b="1" dirty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 </a:t>
            </a:r>
            <a:r>
              <a:rPr lang="uk-UA" altLang="ru-RU" sz="2700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      </a:t>
            </a:r>
            <a:r>
              <a:rPr lang="en-US" altLang="ru-RU" sz="2700" b="1" i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R</a:t>
            </a:r>
            <a:r>
              <a:rPr lang="en-US" altLang="ru-RU" sz="2700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 </a:t>
            </a:r>
            <a:r>
              <a:rPr lang="en-US" altLang="ru-RU" sz="2700" b="1" dirty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– </a:t>
            </a:r>
            <a:r>
              <a:rPr lang="uk-UA" altLang="ru-RU" sz="2700" b="1" dirty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радіус </a:t>
            </a:r>
            <a:r>
              <a:rPr lang="uk-UA" altLang="ru-RU" sz="2700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вала; </a:t>
            </a:r>
            <a:endParaRPr lang="uk-UA" altLang="ru-RU" sz="2700" b="1" dirty="0">
              <a:solidFill>
                <a:schemeClr val="tx2">
                  <a:satMod val="130000"/>
                </a:schemeClr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uk-UA" altLang="ru-RU" sz="2700" b="1" dirty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 </a:t>
            </a:r>
            <a:r>
              <a:rPr lang="uk-UA" altLang="ru-RU" sz="2700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      </a:t>
            </a:r>
            <a:r>
              <a:rPr lang="en-US" altLang="ru-RU" sz="2700" b="1" i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D</a:t>
            </a:r>
            <a:r>
              <a:rPr lang="en-US" altLang="ru-RU" sz="2700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 </a:t>
            </a:r>
            <a:r>
              <a:rPr lang="en-US" altLang="ru-RU" sz="2700" b="1" dirty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– </a:t>
            </a:r>
            <a:r>
              <a:rPr lang="uk-UA" altLang="ru-RU" sz="2700" b="1" dirty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діаметр вала, що за умовою дорівнює </a:t>
            </a:r>
            <a:r>
              <a:rPr lang="uk-UA" altLang="ru-RU" sz="2700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0,2 м.</a:t>
            </a:r>
            <a:endParaRPr lang="uk-UA" altLang="ru-RU" sz="2700" b="1" dirty="0">
              <a:solidFill>
                <a:schemeClr val="tx2">
                  <a:satMod val="130000"/>
                </a:schemeClr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uk-UA" altLang="ru-RU" sz="2700" b="1" dirty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Тоді   </a:t>
            </a:r>
            <a:r>
              <a:rPr lang="en-US" altLang="ru-RU" sz="2700" b="1" dirty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R</a:t>
            </a:r>
            <a:r>
              <a:rPr lang="uk-UA" altLang="ru-RU" sz="2700" b="1" dirty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 = 0,1 </a:t>
            </a:r>
            <a:r>
              <a:rPr lang="uk-UA" altLang="ru-RU" sz="2700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м;</a:t>
            </a:r>
            <a:endParaRPr lang="uk-UA" altLang="ru-RU" sz="2700" b="1" dirty="0">
              <a:solidFill>
                <a:schemeClr val="tx2">
                  <a:satMod val="130000"/>
                </a:schemeClr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uk-UA" altLang="ru-RU" sz="2700" b="1" i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      С</a:t>
            </a:r>
            <a:r>
              <a:rPr lang="uk-UA" altLang="ru-RU" sz="2700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 </a:t>
            </a:r>
            <a:r>
              <a:rPr lang="uk-UA" altLang="ru-RU" sz="2700" b="1" dirty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– довжина кола цього </a:t>
            </a:r>
            <a:r>
              <a:rPr lang="uk-UA" altLang="ru-RU" sz="2700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валу;</a:t>
            </a:r>
            <a:endParaRPr lang="uk-UA" altLang="ru-RU" sz="2700" b="1" dirty="0">
              <a:solidFill>
                <a:schemeClr val="tx2">
                  <a:satMod val="130000"/>
                </a:schemeClr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uk-UA" altLang="ru-RU" sz="2700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Довжина </a:t>
            </a:r>
            <a:r>
              <a:rPr lang="uk-UA" altLang="ru-RU" sz="2700" b="1" dirty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мотузки  </a:t>
            </a:r>
            <a:r>
              <a:rPr lang="en-US" altLang="ru-RU" sz="2700" b="1" i="1" dirty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h</a:t>
            </a:r>
            <a:r>
              <a:rPr lang="en-US" altLang="ru-RU" sz="2700" b="1" dirty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 </a:t>
            </a:r>
            <a:r>
              <a:rPr lang="uk-UA" altLang="ru-RU" sz="2700" b="1" dirty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– це глибина колодязя.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uk-UA" altLang="ru-RU" sz="2700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    </a:t>
            </a:r>
            <a:r>
              <a:rPr lang="uk-UA" altLang="ru-RU" sz="2700" b="1" dirty="0" smtClean="0">
                <a:solidFill>
                  <a:srgbClr val="FF0000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Треба </a:t>
            </a:r>
            <a:r>
              <a:rPr lang="uk-UA" altLang="ru-RU" sz="2700" b="1" dirty="0">
                <a:solidFill>
                  <a:srgbClr val="FF0000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знайти </a:t>
            </a:r>
            <a:r>
              <a:rPr lang="en-US" altLang="ru-RU" sz="2700" b="1" dirty="0">
                <a:solidFill>
                  <a:srgbClr val="FF0000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h</a:t>
            </a:r>
            <a:r>
              <a:rPr lang="uk-UA" altLang="ru-RU" sz="2700" b="1" dirty="0">
                <a:solidFill>
                  <a:srgbClr val="FF0000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.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uk-UA" sz="2700" dirty="0">
              <a:solidFill>
                <a:prstClr val="black"/>
              </a:solidFill>
              <a:latin typeface="Calibri"/>
              <a:cs typeface="+mn-cs"/>
            </a:endParaRPr>
          </a:p>
        </p:txBody>
      </p:sp>
      <p:sp>
        <p:nvSpPr>
          <p:cNvPr id="40968" name="TextBox 11"/>
          <p:cNvSpPr txBox="1">
            <a:spLocks noChangeArrowheads="1"/>
          </p:cNvSpPr>
          <p:nvPr/>
        </p:nvSpPr>
        <p:spPr bwMode="auto">
          <a:xfrm>
            <a:off x="5357818" y="476250"/>
            <a:ext cx="3357586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lang="uk-UA" altLang="ru-RU" sz="3500" b="1" dirty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Математична модель задачі</a:t>
            </a:r>
            <a:endParaRPr lang="ru-RU" altLang="ru-RU" sz="3500" b="1" dirty="0">
              <a:solidFill>
                <a:schemeClr val="tx2">
                  <a:satMod val="130000"/>
                </a:schemeClr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857488" y="3357563"/>
            <a:ext cx="481012" cy="7683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400" dirty="0">
                <a:solidFill>
                  <a:prstClr val="black"/>
                </a:solidFill>
                <a:latin typeface="Calibri"/>
                <a:cs typeface="+mn-cs"/>
              </a:rPr>
              <a:t>h</a:t>
            </a:r>
            <a:endParaRPr lang="ru-RU" sz="4400" dirty="0">
              <a:solidFill>
                <a:prstClr val="black"/>
              </a:solidFill>
              <a:latin typeface="Calibri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357166"/>
            <a:ext cx="7498080" cy="5891234"/>
          </a:xfrm>
        </p:spPr>
        <p:txBody>
          <a:bodyPr>
            <a:normAutofit fontScale="25000" lnSpcReduction="20000"/>
          </a:bodyPr>
          <a:lstStyle/>
          <a:p>
            <a:pPr>
              <a:buNone/>
            </a:pPr>
            <a:r>
              <a:rPr lang="uk-UA" sz="8200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Мета уроку:</a:t>
            </a:r>
            <a:endParaRPr lang="ru-RU" sz="8200" b="1" dirty="0" smtClean="0">
              <a:solidFill>
                <a:schemeClr val="tx2">
                  <a:satMod val="130000"/>
                </a:schemeClr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>
              <a:buNone/>
            </a:pPr>
            <a:r>
              <a:rPr lang="uk-UA" sz="9600" b="1" u="sng" dirty="0" smtClean="0">
                <a:solidFill>
                  <a:schemeClr val="tx2">
                    <a:shade val="30000"/>
                    <a:satMod val="150000"/>
                  </a:schemeClr>
                </a:solidFill>
              </a:rPr>
              <a:t>Навчальна:</a:t>
            </a:r>
          </a:p>
          <a:p>
            <a:pPr>
              <a:buNone/>
            </a:pPr>
            <a:r>
              <a:rPr lang="uk-UA" sz="8000" b="1" dirty="0" smtClean="0">
                <a:solidFill>
                  <a:schemeClr val="tx2">
                    <a:shade val="30000"/>
                    <a:satMod val="150000"/>
                  </a:schemeClr>
                </a:solidFill>
              </a:rPr>
              <a:t>- повторити формули довжини кола і його частин та площі круга і його частин,</a:t>
            </a:r>
            <a:endParaRPr lang="ru-RU" sz="8000" b="1" dirty="0" smtClean="0">
              <a:solidFill>
                <a:schemeClr val="tx2">
                  <a:shade val="30000"/>
                  <a:satMod val="150000"/>
                </a:schemeClr>
              </a:solidFill>
            </a:endParaRPr>
          </a:p>
          <a:p>
            <a:pPr>
              <a:buNone/>
            </a:pPr>
            <a:r>
              <a:rPr lang="uk-UA" sz="8000" b="1" dirty="0" smtClean="0">
                <a:solidFill>
                  <a:schemeClr val="tx2">
                    <a:shade val="30000"/>
                    <a:satMod val="150000"/>
                  </a:schemeClr>
                </a:solidFill>
              </a:rPr>
              <a:t>- сформувати вміння відтворювати  вивчені формули, записувати їх відповідно до умови задачі; </a:t>
            </a:r>
            <a:endParaRPr lang="ru-RU" sz="8000" b="1" dirty="0" smtClean="0">
              <a:solidFill>
                <a:schemeClr val="tx2">
                  <a:shade val="30000"/>
                  <a:satMod val="150000"/>
                </a:schemeClr>
              </a:solidFill>
            </a:endParaRPr>
          </a:p>
          <a:p>
            <a:pPr>
              <a:buNone/>
            </a:pPr>
            <a:r>
              <a:rPr lang="uk-UA" sz="8000" b="1" dirty="0" smtClean="0">
                <a:solidFill>
                  <a:schemeClr val="tx2">
                    <a:shade val="30000"/>
                    <a:satMod val="150000"/>
                  </a:schemeClr>
                </a:solidFill>
              </a:rPr>
              <a:t>- показати їх практичне застосування до розв’язування задач; </a:t>
            </a:r>
            <a:endParaRPr lang="ru-RU" sz="8000" b="1" dirty="0" smtClean="0">
              <a:solidFill>
                <a:schemeClr val="tx2">
                  <a:shade val="30000"/>
                  <a:satMod val="150000"/>
                </a:schemeClr>
              </a:solidFill>
            </a:endParaRPr>
          </a:p>
          <a:p>
            <a:pPr>
              <a:buNone/>
            </a:pPr>
            <a:r>
              <a:rPr lang="uk-UA" sz="8000" b="1" dirty="0" smtClean="0">
                <a:solidFill>
                  <a:schemeClr val="tx2">
                    <a:shade val="30000"/>
                    <a:satMod val="150000"/>
                  </a:schemeClr>
                </a:solidFill>
              </a:rPr>
              <a:t>- формувати вміння міркувати, аналізувати й робити висновки; </a:t>
            </a:r>
          </a:p>
          <a:p>
            <a:pPr>
              <a:buNone/>
            </a:pPr>
            <a:r>
              <a:rPr lang="uk-UA" sz="9600" b="1" u="sng" dirty="0" smtClean="0">
                <a:solidFill>
                  <a:schemeClr val="tx2">
                    <a:shade val="30000"/>
                    <a:satMod val="150000"/>
                  </a:schemeClr>
                </a:solidFill>
              </a:rPr>
              <a:t>Розвивальна:</a:t>
            </a:r>
            <a:endParaRPr lang="ru-RU" sz="9600" b="1" u="sng" dirty="0" smtClean="0">
              <a:solidFill>
                <a:schemeClr val="tx2">
                  <a:shade val="30000"/>
                  <a:satMod val="150000"/>
                </a:schemeClr>
              </a:solidFill>
            </a:endParaRPr>
          </a:p>
          <a:p>
            <a:pPr>
              <a:buNone/>
            </a:pPr>
            <a:r>
              <a:rPr lang="uk-UA" sz="8000" b="1" dirty="0" smtClean="0">
                <a:solidFill>
                  <a:schemeClr val="tx2">
                    <a:shade val="30000"/>
                    <a:satMod val="150000"/>
                  </a:schemeClr>
                </a:solidFill>
              </a:rPr>
              <a:t>- розвивати логічне мислення, вміння аналізувати,   </a:t>
            </a:r>
            <a:endParaRPr lang="ru-RU" sz="8000" b="1" dirty="0" smtClean="0">
              <a:solidFill>
                <a:schemeClr val="tx2">
                  <a:shade val="30000"/>
                  <a:satMod val="150000"/>
                </a:schemeClr>
              </a:solidFill>
            </a:endParaRPr>
          </a:p>
          <a:p>
            <a:pPr>
              <a:buNone/>
            </a:pPr>
            <a:r>
              <a:rPr lang="uk-UA" sz="8000" b="1" dirty="0" smtClean="0">
                <a:solidFill>
                  <a:schemeClr val="tx2">
                    <a:shade val="30000"/>
                    <a:satMod val="150000"/>
                  </a:schemeClr>
                </a:solidFill>
              </a:rPr>
              <a:t>- уміння застосовувати знання для розв’язання задач різного рівня складності;</a:t>
            </a:r>
          </a:p>
          <a:p>
            <a:pPr>
              <a:buNone/>
            </a:pPr>
            <a:r>
              <a:rPr lang="uk-UA" sz="9600" b="1" u="sng" dirty="0" smtClean="0">
                <a:solidFill>
                  <a:schemeClr val="tx2">
                    <a:shade val="30000"/>
                    <a:satMod val="150000"/>
                  </a:schemeClr>
                </a:solidFill>
              </a:rPr>
              <a:t>Виховна:</a:t>
            </a:r>
            <a:endParaRPr lang="ru-RU" sz="9600" b="1" u="sng" dirty="0" smtClean="0">
              <a:solidFill>
                <a:schemeClr val="tx2">
                  <a:shade val="30000"/>
                  <a:satMod val="150000"/>
                </a:schemeClr>
              </a:solidFill>
            </a:endParaRPr>
          </a:p>
          <a:p>
            <a:pPr>
              <a:buNone/>
            </a:pPr>
            <a:r>
              <a:rPr lang="uk-UA" sz="8000" b="1" dirty="0" smtClean="0">
                <a:solidFill>
                  <a:schemeClr val="tx2">
                    <a:shade val="30000"/>
                    <a:satMod val="150000"/>
                  </a:schemeClr>
                </a:solidFill>
              </a:rPr>
              <a:t>- виховувати інтерес до математики, увагу, старанність, активність, інтерес до нових знань і прагнень їх набути;</a:t>
            </a:r>
            <a:endParaRPr lang="ru-RU" sz="8000" b="1" dirty="0" smtClean="0">
              <a:solidFill>
                <a:schemeClr val="tx2">
                  <a:shade val="30000"/>
                  <a:satMod val="150000"/>
                </a:schemeClr>
              </a:solidFill>
            </a:endParaRPr>
          </a:p>
          <a:p>
            <a:pPr>
              <a:buNone/>
            </a:pPr>
            <a:r>
              <a:rPr lang="uk-UA" sz="8000" b="1" dirty="0" smtClean="0">
                <a:solidFill>
                  <a:schemeClr val="tx2">
                    <a:shade val="30000"/>
                    <a:satMod val="150000"/>
                  </a:schemeClr>
                </a:solidFill>
              </a:rPr>
              <a:t>- виховувати культуру мовлення, уміння чітко висловлювати свої думки, навички самостійності  і самоаналізу під час виконання практичних завдань;</a:t>
            </a:r>
            <a:endParaRPr lang="ru-RU" sz="8000" b="1" dirty="0" smtClean="0">
              <a:solidFill>
                <a:schemeClr val="tx2">
                  <a:shade val="30000"/>
                  <a:satMod val="150000"/>
                </a:schemeClr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Прямая соединительная линия 1"/>
          <p:cNvCxnSpPr/>
          <p:nvPr/>
        </p:nvCxnSpPr>
        <p:spPr>
          <a:xfrm rot="10800000" flipV="1">
            <a:off x="3428993" y="1238245"/>
            <a:ext cx="1588" cy="5214942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Овал 2"/>
          <p:cNvSpPr/>
          <p:nvPr/>
        </p:nvSpPr>
        <p:spPr>
          <a:xfrm>
            <a:off x="3428992" y="476250"/>
            <a:ext cx="1508128" cy="1523990"/>
          </a:xfrm>
          <a:prstGeom prst="ellipse">
            <a:avLst/>
          </a:prstGeom>
          <a:noFill/>
          <a:ln w="57150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pic>
        <p:nvPicPr>
          <p:cNvPr id="4" name="Picture 2" descr="ÐÐ°ÑÑÐ¸Ð½ÐºÐ¸ Ð¿Ð¾ Ð·Ð°Ð¿ÑÐ¾ÑÑ ÑÐ»Ð¾Ð¿ÑÐ¸Ðº ÑÐ° ÐºÐ¾Ð»Ð¾Ð´ÑÐ·Ñ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2977" y="404812"/>
            <a:ext cx="2214578" cy="24526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5" name="Прямая со стрелкой 4"/>
          <p:cNvCxnSpPr/>
          <p:nvPr/>
        </p:nvCxnSpPr>
        <p:spPr>
          <a:xfrm rot="5400000" flipH="1" flipV="1">
            <a:off x="4214810" y="714356"/>
            <a:ext cx="500066" cy="500066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4498977" y="857232"/>
            <a:ext cx="287337" cy="368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prstClr val="black"/>
                </a:solidFill>
                <a:latin typeface="Calibri"/>
                <a:cs typeface="+mn-cs"/>
              </a:rPr>
              <a:t>R</a:t>
            </a:r>
            <a:endParaRPr lang="ru-RU" dirty="0">
              <a:solidFill>
                <a:prstClr val="black"/>
              </a:solidFill>
              <a:latin typeface="Calibri"/>
              <a:cs typeface="+mn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857620" y="2060575"/>
            <a:ext cx="5143504" cy="38318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defRPr/>
            </a:pPr>
            <a:r>
              <a:rPr lang="uk-UA" altLang="ru-RU" sz="2700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 1. Якщо  обертів  вала  20, то довжина  мотузки (глибина колодязя) дорівнює </a:t>
            </a:r>
            <a:r>
              <a:rPr lang="en-US" altLang="ru-RU" sz="2700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h</a:t>
            </a:r>
            <a:r>
              <a:rPr lang="ru-RU" altLang="ru-RU" sz="2700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 =</a:t>
            </a:r>
            <a:r>
              <a:rPr lang="uk-UA" altLang="ru-RU" sz="2700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 20×С, </a:t>
            </a:r>
          </a:p>
          <a:p>
            <a:pPr>
              <a:defRPr/>
            </a:pPr>
            <a:r>
              <a:rPr lang="uk-UA" altLang="ru-RU" sz="2700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      отже,  треба знайти довжину</a:t>
            </a:r>
          </a:p>
          <a:p>
            <a:pPr>
              <a:defRPr/>
            </a:pPr>
            <a:r>
              <a:rPr lang="uk-UA" altLang="ru-RU" sz="2700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      кола вала </a:t>
            </a:r>
            <a:r>
              <a:rPr lang="uk-UA" altLang="ru-RU" sz="2700" b="1" i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С</a:t>
            </a:r>
          </a:p>
          <a:p>
            <a:pPr>
              <a:defRPr/>
            </a:pPr>
            <a:r>
              <a:rPr lang="uk-UA" altLang="ru-RU" sz="2700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2. </a:t>
            </a:r>
            <a:r>
              <a:rPr lang="uk-UA" altLang="ru-RU" sz="2700" b="1" i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С</a:t>
            </a:r>
            <a:r>
              <a:rPr lang="uk-UA" altLang="ru-RU" sz="2700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 = 2</a:t>
            </a:r>
            <a:r>
              <a:rPr lang="el-GR" altLang="ru-RU" sz="2700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 π</a:t>
            </a:r>
            <a:r>
              <a:rPr lang="en-US" altLang="ru-RU" sz="2700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 R</a:t>
            </a:r>
            <a:r>
              <a:rPr lang="uk-UA" altLang="ru-RU" sz="2700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,   де </a:t>
            </a:r>
            <a:r>
              <a:rPr lang="en-US" altLang="ru-RU" sz="2700" b="1" i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R</a:t>
            </a:r>
            <a:r>
              <a:rPr lang="uk-UA" altLang="ru-RU" sz="2700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 = 0,1м.</a:t>
            </a:r>
          </a:p>
          <a:p>
            <a:pPr>
              <a:defRPr/>
            </a:pPr>
            <a:r>
              <a:rPr lang="uk-UA" altLang="ru-RU" sz="2700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     Тоді </a:t>
            </a:r>
            <a:r>
              <a:rPr lang="uk-UA" altLang="ru-RU" sz="2700" b="1" i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С</a:t>
            </a:r>
            <a:r>
              <a:rPr lang="uk-UA" altLang="ru-RU" sz="2700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 = 2 </a:t>
            </a:r>
            <a:r>
              <a:rPr lang="uk-UA" altLang="ru-RU" sz="2700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</a:rPr>
              <a:t>×</a:t>
            </a:r>
            <a:r>
              <a:rPr lang="uk-UA" altLang="ru-RU" sz="2700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 3</a:t>
            </a:r>
            <a:r>
              <a:rPr lang="uk-UA" altLang="ru-RU" sz="2700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</a:rPr>
              <a:t>×</a:t>
            </a:r>
            <a:r>
              <a:rPr lang="uk-UA" altLang="ru-RU" sz="2700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 0,1 = 0,6 (м)</a:t>
            </a:r>
          </a:p>
          <a:p>
            <a:pPr>
              <a:defRPr/>
            </a:pPr>
            <a:r>
              <a:rPr lang="uk-UA" altLang="ru-RU" sz="2700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3.  </a:t>
            </a:r>
            <a:r>
              <a:rPr lang="en-US" altLang="ru-RU" sz="2700" b="1" i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h</a:t>
            </a:r>
            <a:r>
              <a:rPr lang="ru-RU" altLang="ru-RU" sz="2700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 =</a:t>
            </a:r>
            <a:r>
              <a:rPr lang="uk-UA" altLang="ru-RU" sz="2700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 20 </a:t>
            </a:r>
            <a:r>
              <a:rPr lang="uk-UA" altLang="ru-RU" sz="2700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</a:rPr>
              <a:t>×</a:t>
            </a:r>
            <a:r>
              <a:rPr lang="uk-UA" altLang="ru-RU" sz="2700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 0,6 = 12 (м)</a:t>
            </a:r>
            <a:endParaRPr lang="ru-RU" altLang="ru-RU" sz="2700" b="1" dirty="0" smtClean="0">
              <a:solidFill>
                <a:schemeClr val="tx2">
                  <a:satMod val="130000"/>
                </a:schemeClr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uk-UA" sz="2700" dirty="0">
              <a:solidFill>
                <a:prstClr val="black"/>
              </a:solidFill>
              <a:latin typeface="Calibri"/>
              <a:cs typeface="+mn-cs"/>
            </a:endParaRPr>
          </a:p>
        </p:txBody>
      </p:sp>
      <p:sp>
        <p:nvSpPr>
          <p:cNvPr id="8" name="TextBox 11"/>
          <p:cNvSpPr txBox="1">
            <a:spLocks noChangeArrowheads="1"/>
          </p:cNvSpPr>
          <p:nvPr/>
        </p:nvSpPr>
        <p:spPr bwMode="auto">
          <a:xfrm>
            <a:off x="5357818" y="357166"/>
            <a:ext cx="3357586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uk-UA" altLang="ru-RU" sz="3500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Алгоритм  розв’язування задачі</a:t>
            </a:r>
            <a:endParaRPr lang="ru-RU" altLang="ru-RU" sz="3500" b="1" dirty="0">
              <a:solidFill>
                <a:schemeClr val="tx2">
                  <a:satMod val="130000"/>
                </a:schemeClr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857488" y="3357563"/>
            <a:ext cx="481012" cy="7683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400" dirty="0">
                <a:solidFill>
                  <a:prstClr val="black"/>
                </a:solidFill>
                <a:latin typeface="Calibri"/>
                <a:cs typeface="+mn-cs"/>
              </a:rPr>
              <a:t>h</a:t>
            </a:r>
            <a:endParaRPr lang="ru-RU" sz="4400" dirty="0">
              <a:solidFill>
                <a:prstClr val="black"/>
              </a:solidFill>
              <a:latin typeface="Calibri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/>
          </p:cNvSpPr>
          <p:nvPr>
            <p:ph type="title"/>
          </p:nvPr>
        </p:nvSpPr>
        <p:spPr bwMode="auto">
          <a:xfrm>
            <a:off x="1071538" y="357166"/>
            <a:ext cx="7786742" cy="2928958"/>
          </a:xfrm>
          <a:noFill/>
        </p:spPr>
        <p:txBody>
          <a:bodyPr vert="horz" wrap="square" lIns="91440" tIns="45720" rIns="91440" bIns="45720" numCol="1" anchorCtr="0" compatLnSpc="1">
            <a:prstTxWarp prst="textNoShape">
              <a:avLst/>
            </a:prstTxWarp>
            <a:noAutofit/>
          </a:bodyPr>
          <a:lstStyle/>
          <a:p>
            <a:r>
              <a:rPr lang="uk-UA" altLang="ru-RU" sz="3500" b="1" dirty="0" smtClean="0"/>
              <a:t>ЗАДАЧА  № 4  ( ЗНО): </a:t>
            </a:r>
            <a:br>
              <a:rPr lang="uk-UA" altLang="ru-RU" sz="3500" b="1" dirty="0" smtClean="0"/>
            </a:br>
            <a:r>
              <a:rPr lang="uk-UA" altLang="ru-RU" sz="3200" b="1" dirty="0" smtClean="0">
                <a:effectLst/>
              </a:rPr>
              <a:t/>
            </a:r>
            <a:br>
              <a:rPr lang="uk-UA" altLang="ru-RU" sz="3200" b="1" dirty="0" smtClean="0">
                <a:effectLst/>
              </a:rPr>
            </a:br>
            <a:r>
              <a:rPr lang="uk-UA" altLang="ru-RU" sz="2700" b="1" dirty="0" smtClean="0"/>
              <a:t>У прямокутник </a:t>
            </a:r>
            <a:r>
              <a:rPr lang="uk-UA" altLang="ru-RU" sz="2700" b="1" i="1" dirty="0" smtClean="0"/>
              <a:t>АВСD</a:t>
            </a:r>
            <a:r>
              <a:rPr lang="uk-UA" altLang="ru-RU" sz="2700" b="1" dirty="0" smtClean="0"/>
              <a:t>, вписано три круги одного й того самого радіуса. </a:t>
            </a:r>
            <a:r>
              <a:rPr lang="ru-RU" altLang="ru-RU" sz="2700" b="1" dirty="0" smtClean="0"/>
              <a:t>В</a:t>
            </a:r>
            <a:r>
              <a:rPr lang="uk-UA" altLang="ru-RU" sz="2700" b="1" dirty="0" err="1" smtClean="0"/>
              <a:t>изначити</a:t>
            </a:r>
            <a:r>
              <a:rPr lang="uk-UA" altLang="ru-RU" sz="2700" b="1" dirty="0" smtClean="0"/>
              <a:t> довжину сторони </a:t>
            </a:r>
            <a:r>
              <a:rPr lang="uk-UA" altLang="ru-RU" sz="2700" b="1" i="1" dirty="0" smtClean="0"/>
              <a:t>ВС</a:t>
            </a:r>
            <a:r>
              <a:rPr lang="uk-UA" altLang="ru-RU" sz="2700" b="1" dirty="0" smtClean="0"/>
              <a:t>, якщо загальна площа кругів дорівнює 3π</a:t>
            </a:r>
            <a:endParaRPr lang="ru-RU" altLang="ru-RU" sz="2700" b="1" dirty="0" smtClean="0"/>
          </a:p>
        </p:txBody>
      </p:sp>
      <p:grpSp>
        <p:nvGrpSpPr>
          <p:cNvPr id="14" name="Group 5"/>
          <p:cNvGrpSpPr>
            <a:grpSpLocks noChangeAspect="1"/>
          </p:cNvGrpSpPr>
          <p:nvPr/>
        </p:nvGrpSpPr>
        <p:grpSpPr bwMode="auto">
          <a:xfrm>
            <a:off x="1214414" y="3571241"/>
            <a:ext cx="7429552" cy="3001038"/>
            <a:chOff x="2705" y="10014"/>
            <a:chExt cx="4376" cy="1801"/>
          </a:xfrm>
        </p:grpSpPr>
        <p:sp>
          <p:nvSpPr>
            <p:cNvPr id="15" name="AutoShape 6"/>
            <p:cNvSpPr>
              <a:spLocks noChangeAspect="1" noChangeArrowheads="1"/>
            </p:cNvSpPr>
            <p:nvPr/>
          </p:nvSpPr>
          <p:spPr bwMode="auto">
            <a:xfrm>
              <a:off x="2705" y="10143"/>
              <a:ext cx="4376" cy="16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hangingPunct="1"/>
              <a:endParaRPr lang="uk-UA" altLang="ru-RU"/>
            </a:p>
          </p:txBody>
        </p:sp>
        <p:sp>
          <p:nvSpPr>
            <p:cNvPr id="16" name="Oval 7"/>
            <p:cNvSpPr>
              <a:spLocks noChangeArrowheads="1"/>
            </p:cNvSpPr>
            <p:nvPr/>
          </p:nvSpPr>
          <p:spPr bwMode="auto">
            <a:xfrm>
              <a:off x="3128" y="10282"/>
              <a:ext cx="1130" cy="1115"/>
            </a:xfrm>
            <a:prstGeom prst="ellipse">
              <a:avLst/>
            </a:prstGeom>
            <a:solidFill>
              <a:srgbClr val="2EC719"/>
            </a:solidFill>
            <a:ln w="28575">
              <a:solidFill>
                <a:srgbClr val="2EC719"/>
              </a:solidFill>
              <a:round/>
              <a:headEnd/>
              <a:tailEnd/>
            </a:ln>
          </p:spPr>
          <p:txBody>
            <a:bodyPr/>
            <a:lstStyle/>
            <a:p>
              <a:pPr eaLnBrk="1" hangingPunct="1"/>
              <a:endParaRPr lang="uk-UA" altLang="ru-RU"/>
            </a:p>
          </p:txBody>
        </p:sp>
        <p:sp>
          <p:nvSpPr>
            <p:cNvPr id="17" name="Oval 8"/>
            <p:cNvSpPr>
              <a:spLocks noChangeArrowheads="1"/>
            </p:cNvSpPr>
            <p:nvPr/>
          </p:nvSpPr>
          <p:spPr bwMode="auto">
            <a:xfrm>
              <a:off x="4257" y="10282"/>
              <a:ext cx="1131" cy="1115"/>
            </a:xfrm>
            <a:prstGeom prst="ellipse">
              <a:avLst/>
            </a:prstGeom>
            <a:solidFill>
              <a:srgbClr val="2EC719"/>
            </a:solidFill>
            <a:ln w="28575">
              <a:solidFill>
                <a:srgbClr val="2EC719"/>
              </a:solidFill>
              <a:round/>
              <a:headEnd/>
              <a:tailEnd/>
            </a:ln>
          </p:spPr>
          <p:txBody>
            <a:bodyPr/>
            <a:lstStyle/>
            <a:p>
              <a:pPr eaLnBrk="1" hangingPunct="1"/>
              <a:endParaRPr lang="uk-UA" altLang="ru-RU"/>
            </a:p>
          </p:txBody>
        </p:sp>
        <p:sp>
          <p:nvSpPr>
            <p:cNvPr id="18" name="Oval 9"/>
            <p:cNvSpPr>
              <a:spLocks noChangeArrowheads="1"/>
            </p:cNvSpPr>
            <p:nvPr/>
          </p:nvSpPr>
          <p:spPr bwMode="auto">
            <a:xfrm>
              <a:off x="5387" y="10282"/>
              <a:ext cx="1129" cy="1116"/>
            </a:xfrm>
            <a:prstGeom prst="ellipse">
              <a:avLst/>
            </a:prstGeom>
            <a:solidFill>
              <a:srgbClr val="2EC719"/>
            </a:solidFill>
            <a:ln w="28575">
              <a:solidFill>
                <a:srgbClr val="2EC719"/>
              </a:solidFill>
              <a:round/>
              <a:headEnd/>
              <a:tailEnd/>
            </a:ln>
          </p:spPr>
          <p:txBody>
            <a:bodyPr/>
            <a:lstStyle/>
            <a:p>
              <a:pPr eaLnBrk="1" hangingPunct="1"/>
              <a:endParaRPr lang="uk-UA" altLang="ru-RU"/>
            </a:p>
          </p:txBody>
        </p:sp>
        <p:sp>
          <p:nvSpPr>
            <p:cNvPr id="19" name="Text Box 11"/>
            <p:cNvSpPr txBox="1">
              <a:spLocks noChangeArrowheads="1"/>
            </p:cNvSpPr>
            <p:nvPr/>
          </p:nvSpPr>
          <p:spPr bwMode="auto">
            <a:xfrm>
              <a:off x="2957" y="11343"/>
              <a:ext cx="168" cy="214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hangingPunct="1"/>
              <a:r>
                <a:rPr lang="uk-UA" altLang="ru-RU" sz="1600" dirty="0">
                  <a:latin typeface="Times New Roman" pitchFamily="18" charset="0"/>
                </a:rPr>
                <a:t>А</a:t>
              </a:r>
              <a:endParaRPr lang="ru-RU" altLang="ru-RU" dirty="0"/>
            </a:p>
          </p:txBody>
        </p:sp>
        <p:sp>
          <p:nvSpPr>
            <p:cNvPr id="20" name="Text Box 12"/>
            <p:cNvSpPr txBox="1">
              <a:spLocks noChangeArrowheads="1"/>
            </p:cNvSpPr>
            <p:nvPr/>
          </p:nvSpPr>
          <p:spPr bwMode="auto">
            <a:xfrm>
              <a:off x="2972" y="10057"/>
              <a:ext cx="154" cy="215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hangingPunct="1"/>
              <a:r>
                <a:rPr lang="uk-UA" altLang="ru-RU" sz="1600" dirty="0">
                  <a:latin typeface="Times New Roman" pitchFamily="18" charset="0"/>
                </a:rPr>
                <a:t>В</a:t>
              </a:r>
              <a:endParaRPr lang="ru-RU" altLang="ru-RU" dirty="0"/>
            </a:p>
          </p:txBody>
        </p:sp>
        <p:sp>
          <p:nvSpPr>
            <p:cNvPr id="21" name="Text Box 14"/>
            <p:cNvSpPr txBox="1">
              <a:spLocks noChangeArrowheads="1"/>
            </p:cNvSpPr>
            <p:nvPr/>
          </p:nvSpPr>
          <p:spPr bwMode="auto">
            <a:xfrm>
              <a:off x="6531" y="11387"/>
              <a:ext cx="171" cy="214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hangingPunct="1"/>
              <a:r>
                <a:rPr lang="en-US" altLang="ru-RU" sz="1600" dirty="0">
                  <a:latin typeface="Times New Roman" pitchFamily="18" charset="0"/>
                </a:rPr>
                <a:t>D</a:t>
              </a:r>
              <a:endParaRPr lang="ru-RU" altLang="ru-RU" dirty="0"/>
            </a:p>
          </p:txBody>
        </p:sp>
        <p:sp>
          <p:nvSpPr>
            <p:cNvPr id="22" name="Text Box 13"/>
            <p:cNvSpPr txBox="1">
              <a:spLocks noChangeArrowheads="1"/>
            </p:cNvSpPr>
            <p:nvPr/>
          </p:nvSpPr>
          <p:spPr bwMode="auto">
            <a:xfrm>
              <a:off x="6492" y="10014"/>
              <a:ext cx="168" cy="172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hangingPunct="1"/>
              <a:r>
                <a:rPr lang="uk-UA" altLang="ru-RU" sz="1600" dirty="0">
                  <a:latin typeface="Times New Roman" pitchFamily="18" charset="0"/>
                </a:rPr>
                <a:t>С</a:t>
              </a:r>
              <a:endParaRPr lang="ru-RU" altLang="ru-RU" dirty="0"/>
            </a:p>
          </p:txBody>
        </p:sp>
        <p:sp>
          <p:nvSpPr>
            <p:cNvPr id="23" name="Rectangle 10"/>
            <p:cNvSpPr>
              <a:spLocks noChangeArrowheads="1"/>
            </p:cNvSpPr>
            <p:nvPr/>
          </p:nvSpPr>
          <p:spPr bwMode="auto">
            <a:xfrm>
              <a:off x="3122" y="10186"/>
              <a:ext cx="3417" cy="1285"/>
            </a:xfrm>
            <a:prstGeom prst="rect">
              <a:avLst/>
            </a:prstGeom>
            <a:noFill/>
            <a:ln w="28575">
              <a:solidFill>
                <a:srgbClr val="660066"/>
              </a:solidFill>
              <a:miter lim="800000"/>
              <a:headEnd/>
              <a:tailEnd/>
            </a:ln>
          </p:spPr>
          <p:txBody>
            <a:bodyPr/>
            <a:lstStyle/>
            <a:p>
              <a:pPr eaLnBrk="1" hangingPunct="1"/>
              <a:endParaRPr lang="uk-UA" alt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06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06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5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5"/>
          <p:cNvGrpSpPr>
            <a:grpSpLocks noChangeAspect="1"/>
          </p:cNvGrpSpPr>
          <p:nvPr/>
        </p:nvGrpSpPr>
        <p:grpSpPr bwMode="auto">
          <a:xfrm>
            <a:off x="1214414" y="3571241"/>
            <a:ext cx="7429552" cy="3001038"/>
            <a:chOff x="2705" y="10014"/>
            <a:chExt cx="4376" cy="1801"/>
          </a:xfrm>
        </p:grpSpPr>
        <p:sp>
          <p:nvSpPr>
            <p:cNvPr id="6" name="AutoShape 6"/>
            <p:cNvSpPr>
              <a:spLocks noChangeAspect="1" noChangeArrowheads="1"/>
            </p:cNvSpPr>
            <p:nvPr/>
          </p:nvSpPr>
          <p:spPr bwMode="auto">
            <a:xfrm>
              <a:off x="2705" y="10143"/>
              <a:ext cx="4376" cy="16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hangingPunct="1"/>
              <a:endParaRPr lang="uk-UA" altLang="ru-RU"/>
            </a:p>
          </p:txBody>
        </p:sp>
        <p:sp>
          <p:nvSpPr>
            <p:cNvPr id="7" name="Oval 7"/>
            <p:cNvSpPr>
              <a:spLocks noChangeArrowheads="1"/>
            </p:cNvSpPr>
            <p:nvPr/>
          </p:nvSpPr>
          <p:spPr bwMode="auto">
            <a:xfrm>
              <a:off x="3128" y="10282"/>
              <a:ext cx="1130" cy="1115"/>
            </a:xfrm>
            <a:prstGeom prst="ellipse">
              <a:avLst/>
            </a:prstGeom>
            <a:solidFill>
              <a:srgbClr val="2EC719"/>
            </a:solidFill>
            <a:ln w="28575">
              <a:solidFill>
                <a:srgbClr val="2EC719"/>
              </a:solidFill>
              <a:round/>
              <a:headEnd/>
              <a:tailEnd/>
            </a:ln>
          </p:spPr>
          <p:txBody>
            <a:bodyPr/>
            <a:lstStyle/>
            <a:p>
              <a:pPr eaLnBrk="1" hangingPunct="1"/>
              <a:endParaRPr lang="uk-UA" altLang="ru-RU"/>
            </a:p>
          </p:txBody>
        </p:sp>
        <p:sp>
          <p:nvSpPr>
            <p:cNvPr id="8" name="Oval 8"/>
            <p:cNvSpPr>
              <a:spLocks noChangeArrowheads="1"/>
            </p:cNvSpPr>
            <p:nvPr/>
          </p:nvSpPr>
          <p:spPr bwMode="auto">
            <a:xfrm>
              <a:off x="4257" y="10282"/>
              <a:ext cx="1131" cy="1115"/>
            </a:xfrm>
            <a:prstGeom prst="ellipse">
              <a:avLst/>
            </a:prstGeom>
            <a:solidFill>
              <a:srgbClr val="2EC719"/>
            </a:solidFill>
            <a:ln w="28575">
              <a:solidFill>
                <a:srgbClr val="2EC719"/>
              </a:solidFill>
              <a:round/>
              <a:headEnd/>
              <a:tailEnd/>
            </a:ln>
          </p:spPr>
          <p:txBody>
            <a:bodyPr/>
            <a:lstStyle/>
            <a:p>
              <a:pPr eaLnBrk="1" hangingPunct="1"/>
              <a:endParaRPr lang="uk-UA" altLang="ru-RU"/>
            </a:p>
          </p:txBody>
        </p:sp>
        <p:sp>
          <p:nvSpPr>
            <p:cNvPr id="9" name="Oval 9"/>
            <p:cNvSpPr>
              <a:spLocks noChangeArrowheads="1"/>
            </p:cNvSpPr>
            <p:nvPr/>
          </p:nvSpPr>
          <p:spPr bwMode="auto">
            <a:xfrm>
              <a:off x="5387" y="10282"/>
              <a:ext cx="1129" cy="1116"/>
            </a:xfrm>
            <a:prstGeom prst="ellipse">
              <a:avLst/>
            </a:prstGeom>
            <a:solidFill>
              <a:srgbClr val="2EC719"/>
            </a:solidFill>
            <a:ln w="28575">
              <a:solidFill>
                <a:srgbClr val="2EC719"/>
              </a:solidFill>
              <a:round/>
              <a:headEnd/>
              <a:tailEnd/>
            </a:ln>
          </p:spPr>
          <p:txBody>
            <a:bodyPr/>
            <a:lstStyle/>
            <a:p>
              <a:pPr eaLnBrk="1" hangingPunct="1"/>
              <a:endParaRPr lang="uk-UA" altLang="ru-RU"/>
            </a:p>
          </p:txBody>
        </p:sp>
        <p:sp>
          <p:nvSpPr>
            <p:cNvPr id="11" name="Text Box 11"/>
            <p:cNvSpPr txBox="1">
              <a:spLocks noChangeArrowheads="1"/>
            </p:cNvSpPr>
            <p:nvPr/>
          </p:nvSpPr>
          <p:spPr bwMode="auto">
            <a:xfrm>
              <a:off x="2970" y="11429"/>
              <a:ext cx="156" cy="171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hangingPunct="1"/>
              <a:r>
                <a:rPr lang="uk-UA" altLang="ru-RU" sz="1600" dirty="0">
                  <a:latin typeface="Times New Roman" pitchFamily="18" charset="0"/>
                </a:rPr>
                <a:t>А</a:t>
              </a:r>
              <a:endParaRPr lang="ru-RU" altLang="ru-RU" dirty="0"/>
            </a:p>
          </p:txBody>
        </p:sp>
        <p:sp>
          <p:nvSpPr>
            <p:cNvPr id="12" name="Text Box 12"/>
            <p:cNvSpPr txBox="1">
              <a:spLocks noChangeArrowheads="1"/>
            </p:cNvSpPr>
            <p:nvPr/>
          </p:nvSpPr>
          <p:spPr bwMode="auto">
            <a:xfrm>
              <a:off x="2972" y="10057"/>
              <a:ext cx="154" cy="172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hangingPunct="1"/>
              <a:r>
                <a:rPr lang="uk-UA" altLang="ru-RU" sz="1600" dirty="0">
                  <a:latin typeface="Times New Roman" pitchFamily="18" charset="0"/>
                </a:rPr>
                <a:t>В</a:t>
              </a:r>
              <a:endParaRPr lang="ru-RU" altLang="ru-RU" dirty="0"/>
            </a:p>
          </p:txBody>
        </p:sp>
        <p:sp>
          <p:nvSpPr>
            <p:cNvPr id="14" name="Text Box 14"/>
            <p:cNvSpPr txBox="1">
              <a:spLocks noChangeArrowheads="1"/>
            </p:cNvSpPr>
            <p:nvPr/>
          </p:nvSpPr>
          <p:spPr bwMode="auto">
            <a:xfrm>
              <a:off x="6531" y="11387"/>
              <a:ext cx="171" cy="214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hangingPunct="1"/>
              <a:r>
                <a:rPr lang="en-US" altLang="ru-RU" sz="1600" dirty="0">
                  <a:latin typeface="Times New Roman" pitchFamily="18" charset="0"/>
                </a:rPr>
                <a:t>D</a:t>
              </a:r>
              <a:endParaRPr lang="ru-RU" altLang="ru-RU" dirty="0"/>
            </a:p>
          </p:txBody>
        </p:sp>
        <p:sp>
          <p:nvSpPr>
            <p:cNvPr id="13" name="Text Box 13"/>
            <p:cNvSpPr txBox="1">
              <a:spLocks noChangeArrowheads="1"/>
            </p:cNvSpPr>
            <p:nvPr/>
          </p:nvSpPr>
          <p:spPr bwMode="auto">
            <a:xfrm>
              <a:off x="6492" y="10014"/>
              <a:ext cx="210" cy="172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hangingPunct="1"/>
              <a:r>
                <a:rPr lang="uk-UA" altLang="ru-RU" sz="1600" dirty="0">
                  <a:latin typeface="Times New Roman" pitchFamily="18" charset="0"/>
                </a:rPr>
                <a:t>С</a:t>
              </a:r>
              <a:endParaRPr lang="ru-RU" altLang="ru-RU" dirty="0"/>
            </a:p>
          </p:txBody>
        </p:sp>
        <p:sp>
          <p:nvSpPr>
            <p:cNvPr id="10" name="Rectangle 10"/>
            <p:cNvSpPr>
              <a:spLocks noChangeArrowheads="1"/>
            </p:cNvSpPr>
            <p:nvPr/>
          </p:nvSpPr>
          <p:spPr bwMode="auto">
            <a:xfrm>
              <a:off x="3122" y="10186"/>
              <a:ext cx="3417" cy="1285"/>
            </a:xfrm>
            <a:prstGeom prst="rect">
              <a:avLst/>
            </a:prstGeom>
            <a:noFill/>
            <a:ln w="28575">
              <a:solidFill>
                <a:srgbClr val="660066"/>
              </a:solidFill>
              <a:miter lim="800000"/>
              <a:headEnd/>
              <a:tailEnd/>
            </a:ln>
          </p:spPr>
          <p:txBody>
            <a:bodyPr/>
            <a:lstStyle/>
            <a:p>
              <a:pPr eaLnBrk="1" hangingPunct="1"/>
              <a:endParaRPr lang="uk-UA" altLang="ru-RU"/>
            </a:p>
          </p:txBody>
        </p:sp>
      </p:grpSp>
      <p:sp>
        <p:nvSpPr>
          <p:cNvPr id="4" name="Rectangle 2"/>
          <p:cNvSpPr>
            <a:spLocks noGrp="1"/>
          </p:cNvSpPr>
          <p:nvPr>
            <p:ph type="title"/>
          </p:nvPr>
        </p:nvSpPr>
        <p:spPr bwMode="auto">
          <a:xfrm>
            <a:off x="1071538" y="357166"/>
            <a:ext cx="7786742" cy="2928958"/>
          </a:xfrm>
          <a:noFill/>
        </p:spPr>
        <p:txBody>
          <a:bodyPr vert="horz" wrap="square" lIns="91440" tIns="45720" rIns="91440" bIns="45720" numCol="1" anchorCtr="0" compatLnSpc="1">
            <a:prstTxWarp prst="textNoShape">
              <a:avLst/>
            </a:prstTxWarp>
            <a:noAutofit/>
          </a:bodyPr>
          <a:lstStyle/>
          <a:p>
            <a:r>
              <a:rPr lang="uk-UA" altLang="ru-RU" sz="3500" b="1" dirty="0" smtClean="0"/>
              <a:t>ЗАДАЧА  № 4  ( ЗНО): </a:t>
            </a:r>
            <a:br>
              <a:rPr lang="uk-UA" altLang="ru-RU" sz="3500" b="1" dirty="0" smtClean="0"/>
            </a:br>
            <a:r>
              <a:rPr lang="uk-UA" altLang="ru-RU" sz="3200" b="1" dirty="0" smtClean="0">
                <a:effectLst/>
              </a:rPr>
              <a:t/>
            </a:r>
            <a:br>
              <a:rPr lang="uk-UA" altLang="ru-RU" sz="3200" b="1" dirty="0" smtClean="0">
                <a:effectLst/>
              </a:rPr>
            </a:br>
            <a:r>
              <a:rPr lang="uk-UA" altLang="ru-RU" sz="2700" b="1" dirty="0" smtClean="0"/>
              <a:t>У прямокутник </a:t>
            </a:r>
            <a:r>
              <a:rPr lang="uk-UA" altLang="ru-RU" sz="2700" b="1" i="1" dirty="0" smtClean="0"/>
              <a:t>АВСD</a:t>
            </a:r>
            <a:r>
              <a:rPr lang="uk-UA" altLang="ru-RU" sz="2700" b="1" dirty="0" smtClean="0"/>
              <a:t>, вписано три круги одного й того самого радіуса. </a:t>
            </a:r>
            <a:r>
              <a:rPr lang="ru-RU" altLang="ru-RU" sz="2700" b="1" dirty="0" smtClean="0"/>
              <a:t>В</a:t>
            </a:r>
            <a:r>
              <a:rPr lang="uk-UA" altLang="ru-RU" sz="2700" b="1" dirty="0" err="1" smtClean="0"/>
              <a:t>изначити</a:t>
            </a:r>
            <a:r>
              <a:rPr lang="uk-UA" altLang="ru-RU" sz="2700" b="1" dirty="0" smtClean="0"/>
              <a:t> довжину сторони </a:t>
            </a:r>
            <a:r>
              <a:rPr lang="uk-UA" altLang="ru-RU" sz="2700" b="1" i="1" dirty="0" smtClean="0"/>
              <a:t>ВС</a:t>
            </a:r>
            <a:r>
              <a:rPr lang="uk-UA" altLang="ru-RU" sz="2700" b="1" dirty="0" smtClean="0"/>
              <a:t>, якщо загальна площа кругів дорівнює 3π</a:t>
            </a:r>
            <a:br>
              <a:rPr lang="uk-UA" altLang="ru-RU" sz="2700" b="1" dirty="0" smtClean="0"/>
            </a:br>
            <a:r>
              <a:rPr lang="uk-UA" altLang="ru-RU" sz="2700" b="1" dirty="0" smtClean="0"/>
              <a:t>                                  </a:t>
            </a:r>
            <a:r>
              <a:rPr lang="uk-UA" altLang="ru-RU" sz="2700" b="1" dirty="0" smtClean="0">
                <a:solidFill>
                  <a:srgbClr val="FF0000"/>
                </a:solidFill>
              </a:rPr>
              <a:t>Відповідь: 6 см.</a:t>
            </a:r>
            <a:endParaRPr lang="ru-RU" altLang="ru-RU" sz="2700" b="1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14414" y="428605"/>
            <a:ext cx="7643866" cy="3000396"/>
          </a:xfrm>
        </p:spPr>
        <p:txBody>
          <a:bodyPr/>
          <a:lstStyle/>
          <a:p>
            <a:pPr>
              <a:buNone/>
            </a:pPr>
            <a:r>
              <a:rPr lang="uk-UA" altLang="ru-RU" sz="3500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Задача  № 5:</a:t>
            </a:r>
          </a:p>
          <a:p>
            <a:pPr marL="0" indent="82550">
              <a:buNone/>
            </a:pPr>
            <a:r>
              <a:rPr lang="uk-UA" altLang="ru-RU" sz="2700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У круг вписано  квадрат зі стороною </a:t>
            </a:r>
            <a:r>
              <a:rPr lang="uk-UA" altLang="ru-RU" sz="2700" b="1" i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а</a:t>
            </a:r>
            <a:r>
              <a:rPr lang="uk-UA" altLang="ru-RU" sz="2700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. Знайдіть площу меншого  із  сегментів,  основою яких є сторона  квадрата. </a:t>
            </a:r>
            <a:endParaRPr lang="en-US" altLang="ru-RU" sz="2700" b="1" dirty="0" smtClean="0">
              <a:solidFill>
                <a:schemeClr val="tx2">
                  <a:satMod val="130000"/>
                </a:schemeClr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 marL="0" indent="82550">
              <a:buNone/>
            </a:pPr>
            <a:r>
              <a:rPr lang="uk-UA" altLang="ru-RU" sz="2700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 </a:t>
            </a:r>
            <a:endParaRPr lang="uk-UA" b="1" dirty="0" smtClean="0"/>
          </a:p>
          <a:p>
            <a:endParaRPr lang="ru-RU" altLang="ru-RU" sz="3500" b="1" dirty="0">
              <a:solidFill>
                <a:schemeClr val="tx2">
                  <a:satMod val="130000"/>
                </a:schemeClr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pSp>
        <p:nvGrpSpPr>
          <p:cNvPr id="89" name="Группа 88"/>
          <p:cNvGrpSpPr/>
          <p:nvPr/>
        </p:nvGrpSpPr>
        <p:grpSpPr>
          <a:xfrm>
            <a:off x="2857488" y="3000373"/>
            <a:ext cx="3429024" cy="3571899"/>
            <a:chOff x="2857488" y="3000373"/>
            <a:chExt cx="3429024" cy="3571899"/>
          </a:xfrm>
        </p:grpSpPr>
        <p:sp>
          <p:nvSpPr>
            <p:cNvPr id="86" name="Text Box 12"/>
            <p:cNvSpPr txBox="1">
              <a:spLocks noChangeArrowheads="1"/>
            </p:cNvSpPr>
            <p:nvPr/>
          </p:nvSpPr>
          <p:spPr bwMode="auto">
            <a:xfrm>
              <a:off x="4357686" y="3000373"/>
              <a:ext cx="475383" cy="500066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hangingPunct="1"/>
              <a:r>
                <a:rPr lang="en-US" altLang="ru-RU" sz="3500" b="1" dirty="0" smtClean="0">
                  <a:solidFill>
                    <a:schemeClr val="tx2">
                      <a:satMod val="130000"/>
                    </a:schemeClr>
                  </a:solidFill>
                  <a:effectLst>
                    <a:outerShdw blurRad="50000" dist="30000" dir="5400000" algn="tl" rotWithShape="0">
                      <a:srgbClr val="000000">
                        <a:alpha val="30000"/>
                      </a:srgbClr>
                    </a:outerShdw>
                  </a:effectLst>
                  <a:latin typeface="+mj-lt"/>
                  <a:ea typeface="+mj-ea"/>
                  <a:cs typeface="+mj-cs"/>
                </a:rPr>
                <a:t>D</a:t>
              </a:r>
              <a:endParaRPr lang="ru-RU" altLang="ru-RU" sz="3500" b="1" dirty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endParaRPr>
            </a:p>
          </p:txBody>
        </p:sp>
        <p:sp>
          <p:nvSpPr>
            <p:cNvPr id="85" name="Text Box 12"/>
            <p:cNvSpPr txBox="1">
              <a:spLocks noChangeArrowheads="1"/>
            </p:cNvSpPr>
            <p:nvPr/>
          </p:nvSpPr>
          <p:spPr bwMode="auto">
            <a:xfrm>
              <a:off x="4310931" y="4643445"/>
              <a:ext cx="475383" cy="428629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hangingPunct="1"/>
              <a:r>
                <a:rPr lang="uk-UA" altLang="ru-RU" sz="3500" b="1" dirty="0" smtClean="0">
                  <a:solidFill>
                    <a:schemeClr val="tx2">
                      <a:satMod val="130000"/>
                    </a:schemeClr>
                  </a:solidFill>
                  <a:effectLst>
                    <a:outerShdw blurRad="50000" dist="30000" dir="5400000" algn="tl" rotWithShape="0">
                      <a:srgbClr val="000000">
                        <a:alpha val="30000"/>
                      </a:srgbClr>
                    </a:outerShdw>
                  </a:effectLst>
                  <a:latin typeface="+mj-lt"/>
                  <a:ea typeface="+mj-ea"/>
                  <a:cs typeface="+mj-cs"/>
                </a:rPr>
                <a:t>О</a:t>
              </a:r>
              <a:endParaRPr lang="ru-RU" altLang="ru-RU" sz="3500" b="1" dirty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endParaRPr>
            </a:p>
          </p:txBody>
        </p:sp>
        <p:sp>
          <p:nvSpPr>
            <p:cNvPr id="84" name="Text Box 12"/>
            <p:cNvSpPr txBox="1">
              <a:spLocks noChangeArrowheads="1"/>
            </p:cNvSpPr>
            <p:nvPr/>
          </p:nvSpPr>
          <p:spPr bwMode="auto">
            <a:xfrm>
              <a:off x="5643570" y="3571877"/>
              <a:ext cx="475383" cy="428628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hangingPunct="1"/>
              <a:r>
                <a:rPr lang="uk-UA" altLang="ru-RU" sz="3500" b="1" dirty="0" smtClean="0">
                  <a:solidFill>
                    <a:schemeClr val="tx2">
                      <a:satMod val="130000"/>
                    </a:schemeClr>
                  </a:solidFill>
                  <a:effectLst>
                    <a:outerShdw blurRad="50000" dist="30000" dir="5400000" algn="tl" rotWithShape="0">
                      <a:srgbClr val="000000">
                        <a:alpha val="30000"/>
                      </a:srgbClr>
                    </a:outerShdw>
                  </a:effectLst>
                  <a:latin typeface="+mj-lt"/>
                  <a:ea typeface="+mj-ea"/>
                  <a:cs typeface="+mj-cs"/>
                </a:rPr>
                <a:t>С</a:t>
              </a:r>
              <a:endParaRPr lang="ru-RU" altLang="ru-RU" sz="3500" b="1" dirty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endParaRPr>
            </a:p>
          </p:txBody>
        </p:sp>
        <p:sp>
          <p:nvSpPr>
            <p:cNvPr id="83" name="Text Box 12"/>
            <p:cNvSpPr txBox="1">
              <a:spLocks noChangeArrowheads="1"/>
            </p:cNvSpPr>
            <p:nvPr/>
          </p:nvSpPr>
          <p:spPr bwMode="auto">
            <a:xfrm>
              <a:off x="2928927" y="3500438"/>
              <a:ext cx="428628" cy="500066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hangingPunct="1"/>
              <a:r>
                <a:rPr lang="uk-UA" altLang="ru-RU" sz="3500" b="1" dirty="0">
                  <a:solidFill>
                    <a:schemeClr val="tx2">
                      <a:satMod val="130000"/>
                    </a:schemeClr>
                  </a:solidFill>
                  <a:effectLst>
                    <a:outerShdw blurRad="50000" dist="30000" dir="5400000" algn="tl" rotWithShape="0">
                      <a:srgbClr val="000000">
                        <a:alpha val="30000"/>
                      </a:srgbClr>
                    </a:outerShdw>
                  </a:effectLst>
                  <a:latin typeface="+mj-lt"/>
                  <a:ea typeface="+mj-ea"/>
                  <a:cs typeface="+mj-cs"/>
                </a:rPr>
                <a:t>В</a:t>
              </a:r>
              <a:endParaRPr lang="ru-RU" altLang="ru-RU" sz="3500" b="1" dirty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endParaRPr>
            </a:p>
          </p:txBody>
        </p:sp>
        <p:sp>
          <p:nvSpPr>
            <p:cNvPr id="7" name="Овал 6"/>
            <p:cNvSpPr/>
            <p:nvPr/>
          </p:nvSpPr>
          <p:spPr>
            <a:xfrm>
              <a:off x="2857488" y="3571876"/>
              <a:ext cx="3429024" cy="3000396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3428992" y="4000504"/>
              <a:ext cx="2286016" cy="2214578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19" name="Прямая соединительная линия 18"/>
            <p:cNvCxnSpPr/>
            <p:nvPr/>
          </p:nvCxnSpPr>
          <p:spPr>
            <a:xfrm flipV="1">
              <a:off x="3428992" y="4000504"/>
              <a:ext cx="2283912" cy="2214578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5" name="Прямая соединительная линия 14"/>
            <p:cNvCxnSpPr/>
            <p:nvPr/>
          </p:nvCxnSpPr>
          <p:spPr>
            <a:xfrm>
              <a:off x="3428992" y="4000504"/>
              <a:ext cx="2286016" cy="2214578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88" name="Text Box 12"/>
            <p:cNvSpPr txBox="1">
              <a:spLocks noChangeArrowheads="1"/>
            </p:cNvSpPr>
            <p:nvPr/>
          </p:nvSpPr>
          <p:spPr bwMode="auto">
            <a:xfrm>
              <a:off x="5739691" y="4929198"/>
              <a:ext cx="332507" cy="285752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uk-UA" altLang="ru-RU" sz="2400" b="1" i="1" dirty="0" smtClean="0">
                  <a:solidFill>
                    <a:schemeClr val="tx2">
                      <a:satMod val="130000"/>
                    </a:schemeClr>
                  </a:solidFill>
                  <a:effectLst>
                    <a:outerShdw blurRad="50000" dist="30000" dir="5400000" algn="tl" rotWithShape="0">
                      <a:srgbClr val="000000">
                        <a:alpha val="30000"/>
                      </a:srgbClr>
                    </a:outerShdw>
                  </a:effectLst>
                </a:rPr>
                <a:t>а</a:t>
              </a:r>
              <a:endParaRPr lang="ru-RU" altLang="ru-RU" sz="2400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2"/>
          <p:cNvSpPr>
            <a:spLocks noGrp="1"/>
          </p:cNvSpPr>
          <p:nvPr>
            <p:ph idx="1"/>
          </p:nvPr>
        </p:nvSpPr>
        <p:spPr>
          <a:xfrm>
            <a:off x="1214414" y="428605"/>
            <a:ext cx="7643866" cy="3000396"/>
          </a:xfrm>
        </p:spPr>
        <p:txBody>
          <a:bodyPr/>
          <a:lstStyle/>
          <a:p>
            <a:pPr>
              <a:buNone/>
            </a:pPr>
            <a:r>
              <a:rPr lang="uk-UA" altLang="ru-RU" sz="3500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Задача  № 5:</a:t>
            </a:r>
          </a:p>
          <a:p>
            <a:pPr marL="0" indent="82550">
              <a:buNone/>
            </a:pPr>
            <a:r>
              <a:rPr lang="uk-UA" altLang="ru-RU" sz="2700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У круг вписано  квадрат зі стороною </a:t>
            </a:r>
            <a:r>
              <a:rPr lang="uk-UA" altLang="ru-RU" sz="2700" b="1" i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а</a:t>
            </a:r>
            <a:r>
              <a:rPr lang="uk-UA" altLang="ru-RU" sz="2700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. Знайдіть площу меншого  із  сегментів,  основою яких є сторона  квадрата. </a:t>
            </a:r>
            <a:endParaRPr lang="en-US" altLang="ru-RU" sz="2700" b="1" dirty="0" smtClean="0">
              <a:solidFill>
                <a:schemeClr val="tx2">
                  <a:satMod val="130000"/>
                </a:schemeClr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 marL="0" indent="82550">
              <a:buNone/>
            </a:pPr>
            <a:r>
              <a:rPr lang="uk-UA" altLang="ru-RU" sz="2700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                      </a:t>
            </a:r>
            <a:r>
              <a:rPr lang="uk-UA" b="1" dirty="0" smtClean="0">
                <a:solidFill>
                  <a:srgbClr val="FF0000"/>
                </a:solidFill>
              </a:rPr>
              <a:t>Відповідь.</a:t>
            </a:r>
          </a:p>
          <a:p>
            <a:endParaRPr lang="ru-RU" altLang="ru-RU" sz="3500" b="1" dirty="0">
              <a:solidFill>
                <a:schemeClr val="tx2">
                  <a:satMod val="130000"/>
                </a:schemeClr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6" name="Picture 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72066" y="2428868"/>
            <a:ext cx="1214446" cy="947741"/>
          </a:xfrm>
          <a:prstGeom prst="rect">
            <a:avLst/>
          </a:prstGeom>
          <a:noFill/>
        </p:spPr>
      </p:pic>
      <p:grpSp>
        <p:nvGrpSpPr>
          <p:cNvPr id="7" name="Группа 6"/>
          <p:cNvGrpSpPr/>
          <p:nvPr/>
        </p:nvGrpSpPr>
        <p:grpSpPr>
          <a:xfrm>
            <a:off x="2857488" y="3071810"/>
            <a:ext cx="3429024" cy="3500462"/>
            <a:chOff x="2857488" y="3071810"/>
            <a:chExt cx="3429024" cy="3500462"/>
          </a:xfrm>
        </p:grpSpPr>
        <p:sp>
          <p:nvSpPr>
            <p:cNvPr id="8" name="Text Box 12"/>
            <p:cNvSpPr txBox="1">
              <a:spLocks noChangeArrowheads="1"/>
            </p:cNvSpPr>
            <p:nvPr/>
          </p:nvSpPr>
          <p:spPr bwMode="auto">
            <a:xfrm>
              <a:off x="4357686" y="3071810"/>
              <a:ext cx="475383" cy="698187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hangingPunct="1"/>
              <a:r>
                <a:rPr lang="en-US" altLang="ru-RU" sz="3500" b="1" dirty="0" smtClean="0">
                  <a:solidFill>
                    <a:schemeClr val="tx2">
                      <a:satMod val="130000"/>
                    </a:schemeClr>
                  </a:solidFill>
                  <a:effectLst>
                    <a:outerShdw blurRad="50000" dist="30000" dir="5400000" algn="tl" rotWithShape="0">
                      <a:srgbClr val="000000">
                        <a:alpha val="30000"/>
                      </a:srgbClr>
                    </a:outerShdw>
                  </a:effectLst>
                  <a:latin typeface="+mj-lt"/>
                  <a:ea typeface="+mj-ea"/>
                  <a:cs typeface="+mj-cs"/>
                </a:rPr>
                <a:t>D</a:t>
              </a:r>
              <a:endParaRPr lang="ru-RU" altLang="ru-RU" sz="3500" b="1" dirty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endParaRPr>
            </a:p>
          </p:txBody>
        </p:sp>
        <p:sp>
          <p:nvSpPr>
            <p:cNvPr id="9" name="Text Box 12"/>
            <p:cNvSpPr txBox="1">
              <a:spLocks noChangeArrowheads="1"/>
            </p:cNvSpPr>
            <p:nvPr/>
          </p:nvSpPr>
          <p:spPr bwMode="auto">
            <a:xfrm>
              <a:off x="4310931" y="4500570"/>
              <a:ext cx="475383" cy="698187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hangingPunct="1"/>
              <a:r>
                <a:rPr lang="uk-UA" altLang="ru-RU" sz="3500" b="1" dirty="0" smtClean="0">
                  <a:solidFill>
                    <a:schemeClr val="tx2">
                      <a:satMod val="130000"/>
                    </a:schemeClr>
                  </a:solidFill>
                  <a:effectLst>
                    <a:outerShdw blurRad="50000" dist="30000" dir="5400000" algn="tl" rotWithShape="0">
                      <a:srgbClr val="000000">
                        <a:alpha val="30000"/>
                      </a:srgbClr>
                    </a:outerShdw>
                  </a:effectLst>
                  <a:latin typeface="+mj-lt"/>
                  <a:ea typeface="+mj-ea"/>
                  <a:cs typeface="+mj-cs"/>
                </a:rPr>
                <a:t>О</a:t>
              </a:r>
              <a:endParaRPr lang="ru-RU" altLang="ru-RU" sz="3500" b="1" dirty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endParaRPr>
            </a:p>
          </p:txBody>
        </p:sp>
        <p:sp>
          <p:nvSpPr>
            <p:cNvPr id="10" name="Text Box 12"/>
            <p:cNvSpPr txBox="1">
              <a:spLocks noChangeArrowheads="1"/>
            </p:cNvSpPr>
            <p:nvPr/>
          </p:nvSpPr>
          <p:spPr bwMode="auto">
            <a:xfrm>
              <a:off x="5643570" y="3500438"/>
              <a:ext cx="475383" cy="698187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hangingPunct="1"/>
              <a:r>
                <a:rPr lang="uk-UA" altLang="ru-RU" sz="3500" b="1" dirty="0" smtClean="0">
                  <a:solidFill>
                    <a:schemeClr val="tx2">
                      <a:satMod val="130000"/>
                    </a:schemeClr>
                  </a:solidFill>
                  <a:effectLst>
                    <a:outerShdw blurRad="50000" dist="30000" dir="5400000" algn="tl" rotWithShape="0">
                      <a:srgbClr val="000000">
                        <a:alpha val="30000"/>
                      </a:srgbClr>
                    </a:outerShdw>
                  </a:effectLst>
                  <a:latin typeface="+mj-lt"/>
                  <a:ea typeface="+mj-ea"/>
                  <a:cs typeface="+mj-cs"/>
                </a:rPr>
                <a:t>С</a:t>
              </a:r>
              <a:endParaRPr lang="ru-RU" altLang="ru-RU" sz="3500" b="1" dirty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endParaRPr>
            </a:p>
          </p:txBody>
        </p:sp>
        <p:sp>
          <p:nvSpPr>
            <p:cNvPr id="11" name="Text Box 12"/>
            <p:cNvSpPr txBox="1">
              <a:spLocks noChangeArrowheads="1"/>
            </p:cNvSpPr>
            <p:nvPr/>
          </p:nvSpPr>
          <p:spPr bwMode="auto">
            <a:xfrm>
              <a:off x="3000364" y="3516631"/>
              <a:ext cx="475383" cy="698187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hangingPunct="1"/>
              <a:r>
                <a:rPr lang="uk-UA" altLang="ru-RU" sz="3500" b="1" dirty="0">
                  <a:solidFill>
                    <a:schemeClr val="tx2">
                      <a:satMod val="130000"/>
                    </a:schemeClr>
                  </a:solidFill>
                  <a:effectLst>
                    <a:outerShdw blurRad="50000" dist="30000" dir="5400000" algn="tl" rotWithShape="0">
                      <a:srgbClr val="000000">
                        <a:alpha val="30000"/>
                      </a:srgbClr>
                    </a:outerShdw>
                  </a:effectLst>
                  <a:latin typeface="+mj-lt"/>
                  <a:ea typeface="+mj-ea"/>
                  <a:cs typeface="+mj-cs"/>
                </a:rPr>
                <a:t>В</a:t>
              </a:r>
              <a:endParaRPr lang="ru-RU" altLang="ru-RU" sz="3500" b="1" dirty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endParaRPr>
            </a:p>
          </p:txBody>
        </p:sp>
        <p:sp>
          <p:nvSpPr>
            <p:cNvPr id="12" name="Овал 11"/>
            <p:cNvSpPr/>
            <p:nvPr/>
          </p:nvSpPr>
          <p:spPr>
            <a:xfrm>
              <a:off x="2857488" y="3571876"/>
              <a:ext cx="3429024" cy="3000396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Прямоугольник 12"/>
            <p:cNvSpPr/>
            <p:nvPr/>
          </p:nvSpPr>
          <p:spPr>
            <a:xfrm>
              <a:off x="3428992" y="4000504"/>
              <a:ext cx="2286016" cy="2214578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14" name="Прямая соединительная линия 13"/>
            <p:cNvCxnSpPr/>
            <p:nvPr/>
          </p:nvCxnSpPr>
          <p:spPr>
            <a:xfrm flipV="1">
              <a:off x="3428992" y="4000504"/>
              <a:ext cx="2283912" cy="2214578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5" name="Прямая соединительная линия 14"/>
            <p:cNvCxnSpPr/>
            <p:nvPr/>
          </p:nvCxnSpPr>
          <p:spPr>
            <a:xfrm>
              <a:off x="3428992" y="4000504"/>
              <a:ext cx="2286016" cy="2214578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6" name="Text Box 12"/>
            <p:cNvSpPr txBox="1">
              <a:spLocks noChangeArrowheads="1"/>
            </p:cNvSpPr>
            <p:nvPr/>
          </p:nvSpPr>
          <p:spPr bwMode="auto">
            <a:xfrm>
              <a:off x="5739691" y="4786322"/>
              <a:ext cx="475383" cy="428628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uk-UA" altLang="ru-RU" sz="2400" b="1" i="1" dirty="0" smtClean="0">
                  <a:solidFill>
                    <a:schemeClr val="tx2">
                      <a:satMod val="130000"/>
                    </a:schemeClr>
                  </a:solidFill>
                  <a:effectLst>
                    <a:outerShdw blurRad="50000" dist="30000" dir="5400000" algn="tl" rotWithShape="0">
                      <a:srgbClr val="000000">
                        <a:alpha val="30000"/>
                      </a:srgbClr>
                    </a:outerShdw>
                  </a:effectLst>
                </a:rPr>
                <a:t>а</a:t>
              </a:r>
              <a:endParaRPr lang="ru-RU" altLang="ru-RU" sz="2400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5852" y="428604"/>
            <a:ext cx="7400948" cy="714380"/>
          </a:xfrm>
        </p:spPr>
        <p:txBody>
          <a:bodyPr>
            <a:normAutofit/>
          </a:bodyPr>
          <a:lstStyle/>
          <a:p>
            <a:r>
              <a:rPr lang="uk-UA" altLang="ru-RU" sz="3500" b="1" dirty="0" smtClean="0"/>
              <a:t>Підсумок  уроку  Задача</a:t>
            </a:r>
            <a:r>
              <a:rPr lang="en-US" altLang="ru-RU" sz="3500" b="1" dirty="0" smtClean="0"/>
              <a:t> </a:t>
            </a:r>
            <a:r>
              <a:rPr lang="uk-UA" altLang="ru-RU" sz="3500" b="1" dirty="0" smtClean="0"/>
              <a:t>№</a:t>
            </a:r>
            <a:r>
              <a:rPr lang="en-US" altLang="ru-RU" sz="3500" b="1" dirty="0" smtClean="0"/>
              <a:t> 6</a:t>
            </a:r>
            <a:r>
              <a:rPr lang="uk-UA" altLang="ru-RU" sz="3500" b="1" dirty="0" smtClean="0"/>
              <a:t>: </a:t>
            </a:r>
            <a:endParaRPr lang="ru-RU" altLang="ru-RU" sz="35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>
              <a:buNone/>
            </a:pPr>
            <a:r>
              <a:rPr lang="uk-UA" altLang="ru-RU" sz="2900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На земній кулі є птахи – безпомилкові метеорологи. Вони прогнозують погоду на літо. Ці птахи будують гніздо із піску у вигляді зрізаного конуса, у верхній основі якого відкладають яйця. Висота гнізда залежить від того, яким буде літо: сухим чи дощовим. Якщо літо дощове – гніздо високе, щоб вода не затопила його, якщо сухе – гніздо низьке.</a:t>
            </a:r>
            <a:endParaRPr lang="ru-RU" altLang="ru-RU" sz="2900" b="1" dirty="0" smtClean="0">
              <a:solidFill>
                <a:schemeClr val="tx2">
                  <a:satMod val="130000"/>
                </a:schemeClr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>
              <a:buNone/>
            </a:pPr>
            <a:r>
              <a:rPr lang="uk-UA" altLang="ru-RU" sz="2900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Якщо відповісти на запитання і скористатися шифром, можна дізнатися назву птахів.</a:t>
            </a:r>
            <a:endParaRPr lang="ru-RU" altLang="ru-RU" sz="2900" b="1" dirty="0" smtClean="0">
              <a:solidFill>
                <a:schemeClr val="tx2">
                  <a:satMod val="130000"/>
                </a:schemeClr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428604"/>
            <a:ext cx="7498080" cy="614366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uk-UA" altLang="ru-RU" sz="3500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Запитання</a:t>
            </a:r>
            <a:r>
              <a:rPr lang="ru-RU" altLang="ru-RU" sz="3500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:</a:t>
            </a:r>
          </a:p>
          <a:p>
            <a:pPr>
              <a:buNone/>
            </a:pPr>
            <a:r>
              <a:rPr lang="uk-UA" altLang="ru-RU" sz="1800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1.Формула довжини кола.</a:t>
            </a:r>
            <a:endParaRPr lang="ru-RU" altLang="ru-RU" sz="1800" b="1" dirty="0" smtClean="0">
              <a:solidFill>
                <a:schemeClr val="tx2">
                  <a:satMod val="130000"/>
                </a:schemeClr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>
              <a:buNone/>
            </a:pPr>
            <a:r>
              <a:rPr lang="uk-UA" altLang="ru-RU" sz="1800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2.Відношення довжини кола до його діаметра.</a:t>
            </a:r>
            <a:endParaRPr lang="ru-RU" altLang="ru-RU" sz="1800" b="1" dirty="0" smtClean="0">
              <a:solidFill>
                <a:schemeClr val="tx2">
                  <a:satMod val="130000"/>
                </a:schemeClr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>
              <a:buNone/>
            </a:pPr>
            <a:r>
              <a:rPr lang="uk-UA" altLang="ru-RU" sz="1800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3.Відстань від центра кола до будь-якої  його точки.</a:t>
            </a:r>
            <a:endParaRPr lang="ru-RU" altLang="ru-RU" sz="1800" b="1" dirty="0" smtClean="0">
              <a:solidFill>
                <a:schemeClr val="tx2">
                  <a:satMod val="130000"/>
                </a:schemeClr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>
              <a:buNone/>
            </a:pPr>
            <a:r>
              <a:rPr lang="uk-UA" altLang="ru-RU" sz="1800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4.Значення    П     яким користуємося  ми.</a:t>
            </a:r>
            <a:endParaRPr lang="ru-RU" altLang="ru-RU" sz="1800" b="1" dirty="0" smtClean="0">
              <a:solidFill>
                <a:schemeClr val="tx2">
                  <a:satMod val="130000"/>
                </a:schemeClr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>
              <a:buNone/>
            </a:pPr>
            <a:r>
              <a:rPr lang="uk-UA" altLang="ru-RU" sz="1800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5.Відрізок, що сполучає  дві точки кола.</a:t>
            </a:r>
            <a:endParaRPr lang="ru-RU" altLang="ru-RU" sz="1800" b="1" dirty="0" smtClean="0">
              <a:solidFill>
                <a:schemeClr val="tx2">
                  <a:satMod val="130000"/>
                </a:schemeClr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>
              <a:buNone/>
            </a:pPr>
            <a:r>
              <a:rPr lang="uk-UA" altLang="ru-RU" sz="1800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6.Довжина  дуги кола обчислюється за формулою    </a:t>
            </a:r>
            <a:endParaRPr lang="ru-RU" altLang="ru-RU" sz="1800" b="1" dirty="0" smtClean="0">
              <a:solidFill>
                <a:schemeClr val="tx2">
                  <a:satMod val="130000"/>
                </a:schemeClr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>
              <a:buNone/>
            </a:pPr>
            <a:r>
              <a:rPr lang="uk-UA" altLang="ru-RU" sz="1800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7.Площа сектора, кутова величина дуги якого n°, дорівнює  .</a:t>
            </a:r>
            <a:endParaRPr lang="ru-RU" altLang="ru-RU" sz="1800" b="1" dirty="0" smtClean="0">
              <a:solidFill>
                <a:schemeClr val="tx2">
                  <a:satMod val="130000"/>
                </a:schemeClr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>
              <a:buNone/>
            </a:pPr>
            <a:r>
              <a:rPr lang="uk-UA" altLang="ru-RU" sz="1800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8.Площа сегмента,який не дорівнює півкругу, обчислюється  за </a:t>
            </a:r>
            <a:r>
              <a:rPr lang="uk-UA" altLang="ru-RU" sz="1900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формулою </a:t>
            </a:r>
            <a:endParaRPr lang="ru-RU" altLang="ru-RU" sz="1900" b="1" dirty="0" smtClean="0">
              <a:solidFill>
                <a:schemeClr val="tx2">
                  <a:satMod val="130000"/>
                </a:schemeClr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endParaRPr lang="ru-RU" sz="2000" dirty="0"/>
          </a:p>
        </p:txBody>
      </p:sp>
      <p:pic>
        <p:nvPicPr>
          <p:cNvPr id="2867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57356" y="4143380"/>
            <a:ext cx="6438900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Домашнє завдання: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1447800"/>
            <a:ext cx="7065482" cy="4800600"/>
          </a:xfrm>
        </p:spPr>
        <p:txBody>
          <a:bodyPr>
            <a:normAutofit/>
          </a:bodyPr>
          <a:lstStyle/>
          <a:p>
            <a:r>
              <a:rPr lang="uk-UA" sz="4000" dirty="0" smtClean="0">
                <a:latin typeface="Times New Roman" pitchFamily="18" charset="0"/>
                <a:cs typeface="Times New Roman" pitchFamily="18" charset="0"/>
              </a:rPr>
              <a:t>Підручник   с.70-71  </a:t>
            </a:r>
          </a:p>
          <a:p>
            <a:r>
              <a:rPr lang="uk-UA" sz="4000" dirty="0" smtClean="0">
                <a:latin typeface="Times New Roman" pitchFamily="18" charset="0"/>
                <a:cs typeface="Times New Roman" pitchFamily="18" charset="0"/>
              </a:rPr>
              <a:t>1)  задача №  7.36  - (4-6б)</a:t>
            </a:r>
          </a:p>
          <a:p>
            <a:r>
              <a:rPr lang="uk-UA" sz="4000" dirty="0" smtClean="0">
                <a:latin typeface="Times New Roman" pitchFamily="18" charset="0"/>
                <a:cs typeface="Times New Roman" pitchFamily="18" charset="0"/>
              </a:rPr>
              <a:t>2)задача №   7.39   - (7-9б)</a:t>
            </a:r>
          </a:p>
          <a:p>
            <a:r>
              <a:rPr lang="uk-UA" sz="4000" dirty="0" smtClean="0">
                <a:latin typeface="Times New Roman" pitchFamily="18" charset="0"/>
                <a:cs typeface="Times New Roman" pitchFamily="18" charset="0"/>
              </a:rPr>
              <a:t> 3) задача №  7.50  - (10-12б)</a:t>
            </a:r>
          </a:p>
          <a:p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1000108"/>
            <a:ext cx="7498080" cy="48006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uk-UA" sz="2800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Завдання  уроку.</a:t>
            </a:r>
            <a:endParaRPr lang="ru-RU" sz="2800" b="1" dirty="0" smtClean="0">
              <a:solidFill>
                <a:schemeClr val="tx2">
                  <a:satMod val="130000"/>
                </a:schemeClr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>
              <a:buNone/>
            </a:pPr>
            <a:r>
              <a:rPr lang="uk-UA" sz="2300" b="1" dirty="0" smtClean="0">
                <a:solidFill>
                  <a:schemeClr val="tx2">
                    <a:shade val="30000"/>
                    <a:satMod val="150000"/>
                  </a:schemeClr>
                </a:solidFill>
              </a:rPr>
              <a:t>- знати і вміти  пояснити   формули  довжини кола і дуги кола; площі круга,сектора, сегмента.</a:t>
            </a:r>
            <a:endParaRPr lang="ru-RU" sz="2300" b="1" dirty="0" smtClean="0">
              <a:solidFill>
                <a:schemeClr val="tx2">
                  <a:shade val="30000"/>
                  <a:satMod val="150000"/>
                </a:schemeClr>
              </a:solidFill>
            </a:endParaRPr>
          </a:p>
          <a:p>
            <a:pPr>
              <a:buNone/>
            </a:pPr>
            <a:r>
              <a:rPr lang="uk-UA" sz="2300" b="1" dirty="0" smtClean="0">
                <a:solidFill>
                  <a:schemeClr val="tx2">
                    <a:shade val="30000"/>
                    <a:satMod val="150000"/>
                  </a:schemeClr>
                </a:solidFill>
              </a:rPr>
              <a:t>- формулювати теорему  про відношення довжини кола до його діаметра;</a:t>
            </a:r>
            <a:endParaRPr lang="ru-RU" sz="2300" b="1" dirty="0" smtClean="0">
              <a:solidFill>
                <a:schemeClr val="tx2">
                  <a:shade val="30000"/>
                  <a:satMod val="150000"/>
                </a:schemeClr>
              </a:solidFill>
            </a:endParaRPr>
          </a:p>
          <a:p>
            <a:pPr>
              <a:buNone/>
            </a:pPr>
            <a:r>
              <a:rPr lang="uk-UA" sz="2300" b="1" dirty="0" smtClean="0">
                <a:solidFill>
                  <a:schemeClr val="tx2">
                    <a:shade val="30000"/>
                    <a:satMod val="150000"/>
                  </a:schemeClr>
                </a:solidFill>
              </a:rPr>
              <a:t>- давати  означення кругового сектора і сегмента;</a:t>
            </a:r>
            <a:endParaRPr lang="ru-RU" sz="2300" b="1" dirty="0" smtClean="0">
              <a:solidFill>
                <a:schemeClr val="tx2">
                  <a:shade val="30000"/>
                  <a:satMod val="150000"/>
                </a:schemeClr>
              </a:solidFill>
            </a:endParaRPr>
          </a:p>
          <a:p>
            <a:pPr>
              <a:buNone/>
            </a:pPr>
            <a:r>
              <a:rPr lang="uk-UA" sz="2300" b="1" dirty="0" smtClean="0">
                <a:solidFill>
                  <a:schemeClr val="tx2">
                    <a:shade val="30000"/>
                    <a:satMod val="150000"/>
                  </a:schemeClr>
                </a:solidFill>
              </a:rPr>
              <a:t>- вміти застосовувати ці  формули при розв’язуванні  задач. </a:t>
            </a:r>
            <a:endParaRPr lang="ru-RU" sz="2300" b="1" dirty="0" smtClean="0">
              <a:solidFill>
                <a:schemeClr val="tx2">
                  <a:shade val="30000"/>
                  <a:satMod val="150000"/>
                </a:schemeClr>
              </a:solidFill>
            </a:endParaRPr>
          </a:p>
          <a:p>
            <a:pPr>
              <a:buNone/>
            </a:pPr>
            <a:r>
              <a:rPr lang="uk-UA" sz="2300" b="1" dirty="0" smtClean="0">
                <a:solidFill>
                  <a:schemeClr val="tx2">
                    <a:shade val="30000"/>
                    <a:satMod val="150000"/>
                  </a:schemeClr>
                </a:solidFill>
              </a:rPr>
              <a:t>- підготуватись до контрольної  роботи.</a:t>
            </a:r>
            <a:endParaRPr lang="ru-RU" sz="2300" b="1" dirty="0" smtClean="0">
              <a:solidFill>
                <a:schemeClr val="tx2">
                  <a:shade val="30000"/>
                  <a:satMod val="150000"/>
                </a:schemeClr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85880" y="500043"/>
            <a:ext cx="7772400" cy="1143007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>Лист  </a:t>
            </a:r>
            <a:r>
              <a:rPr lang="uk-UA" dirty="0" err="1" smtClean="0"/>
              <a:t>самооцінювання</a:t>
            </a:r>
            <a:r>
              <a:rPr lang="uk-UA" dirty="0" smtClean="0"/>
              <a:t> навчальної  діяльності  учнів</a:t>
            </a:r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214414" y="2000241"/>
          <a:ext cx="7429552" cy="44092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786346"/>
                <a:gridCol w="2643206"/>
              </a:tblGrid>
              <a:tr h="409492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uk-UA" sz="1800" dirty="0">
                          <a:latin typeface="+mj-lt"/>
                          <a:ea typeface="Calibri"/>
                          <a:cs typeface="Times New Roman"/>
                        </a:rPr>
                        <a:t>Вид роботи на уроці</a:t>
                      </a:r>
                      <a:endParaRPr lang="ru-RU" sz="1800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825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800" b="1" kern="1200" dirty="0" smtClean="0">
                          <a:solidFill>
                            <a:schemeClr val="lt1"/>
                          </a:solidFill>
                          <a:latin typeface="+mj-lt"/>
                          <a:ea typeface="+mn-ea"/>
                          <a:cs typeface="+mn-cs"/>
                        </a:rPr>
                        <a:t>Кількість балів</a:t>
                      </a:r>
                      <a:endParaRPr lang="ru-RU" sz="18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3274"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uk-UA" sz="1800" dirty="0">
                          <a:latin typeface="+mj-lt"/>
                          <a:ea typeface="Calibri"/>
                          <a:cs typeface="Times New Roman"/>
                        </a:rPr>
                        <a:t>1. Вправа «Встановіть відповідність» (1 б.)</a:t>
                      </a:r>
                      <a:endParaRPr lang="ru-RU" sz="1800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825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18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0949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1800" dirty="0">
                          <a:latin typeface="+mj-lt"/>
                          <a:ea typeface="Calibri"/>
                          <a:cs typeface="Times New Roman"/>
                        </a:rPr>
                        <a:t>2</a:t>
                      </a:r>
                      <a:r>
                        <a:rPr lang="uk-UA" sz="1800" b="1" dirty="0">
                          <a:latin typeface="+mj-lt"/>
                          <a:ea typeface="Calibri"/>
                          <a:cs typeface="Times New Roman"/>
                        </a:rPr>
                        <a:t>  </a:t>
                      </a:r>
                      <a:r>
                        <a:rPr lang="uk-UA" sz="1800" dirty="0">
                          <a:latin typeface="+mj-lt"/>
                          <a:ea typeface="Calibri"/>
                          <a:cs typeface="Times New Roman"/>
                        </a:rPr>
                        <a:t>« Математичний  диктант» (1б.).</a:t>
                      </a:r>
                      <a:endParaRPr lang="ru-RU" sz="1800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825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180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09492"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uk-UA" sz="1800" dirty="0">
                          <a:latin typeface="+mj-lt"/>
                          <a:ea typeface="Calibri"/>
                          <a:cs typeface="Times New Roman"/>
                        </a:rPr>
                        <a:t>3    Гра  «  Вірю  -  не  вірю» </a:t>
                      </a:r>
                      <a:r>
                        <a:rPr lang="uk-UA" sz="1800" dirty="0" smtClean="0">
                          <a:latin typeface="+mj-lt"/>
                          <a:ea typeface="Calibri"/>
                          <a:cs typeface="Times New Roman"/>
                        </a:rPr>
                        <a:t>(1б</a:t>
                      </a:r>
                      <a:r>
                        <a:rPr lang="ru-RU" sz="1800" dirty="0" smtClean="0">
                          <a:latin typeface="+mj-lt"/>
                          <a:ea typeface="Calibri"/>
                          <a:cs typeface="Times New Roman"/>
                        </a:rPr>
                        <a:t>.</a:t>
                      </a:r>
                      <a:r>
                        <a:rPr lang="uk-UA" sz="1800" dirty="0" smtClean="0">
                          <a:latin typeface="+mj-lt"/>
                          <a:ea typeface="Calibri"/>
                          <a:cs typeface="Times New Roman"/>
                        </a:rPr>
                        <a:t>)</a:t>
                      </a:r>
                      <a:endParaRPr lang="ru-RU" sz="1800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825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18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694625"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uk-UA" sz="1800" dirty="0">
                          <a:latin typeface="+mj-lt"/>
                          <a:ea typeface="Calibri"/>
                          <a:cs typeface="Times New Roman"/>
                        </a:rPr>
                        <a:t>4   Розв’язування задач.  №1---(1б.)</a:t>
                      </a:r>
                      <a:endParaRPr lang="ru-RU" sz="1800" dirty="0">
                        <a:latin typeface="+mj-lt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uk-UA" sz="1800" dirty="0">
                          <a:latin typeface="+mj-lt"/>
                          <a:ea typeface="Calibri"/>
                          <a:cs typeface="Times New Roman"/>
                        </a:rPr>
                        <a:t>                                         </a:t>
                      </a:r>
                      <a:r>
                        <a:rPr lang="uk-UA" sz="1800" dirty="0" smtClean="0">
                          <a:latin typeface="+mj-lt"/>
                          <a:ea typeface="Calibri"/>
                          <a:cs typeface="Times New Roman"/>
                        </a:rPr>
                        <a:t>             </a:t>
                      </a:r>
                      <a:r>
                        <a:rPr lang="uk-UA" sz="1800" dirty="0">
                          <a:latin typeface="+mj-lt"/>
                          <a:ea typeface="Calibri"/>
                          <a:cs typeface="Times New Roman"/>
                        </a:rPr>
                        <a:t>№2---(1б)</a:t>
                      </a:r>
                      <a:endParaRPr lang="ru-RU" sz="1800" dirty="0">
                        <a:latin typeface="+mj-lt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uk-UA" sz="1800" dirty="0">
                          <a:latin typeface="+mj-lt"/>
                          <a:ea typeface="Calibri"/>
                          <a:cs typeface="Times New Roman"/>
                        </a:rPr>
                        <a:t>                                        </a:t>
                      </a:r>
                      <a:r>
                        <a:rPr lang="uk-UA" sz="1800" dirty="0" smtClean="0">
                          <a:latin typeface="+mj-lt"/>
                          <a:ea typeface="Calibri"/>
                          <a:cs typeface="Times New Roman"/>
                        </a:rPr>
                        <a:t>              </a:t>
                      </a:r>
                      <a:r>
                        <a:rPr lang="uk-UA" sz="1800" dirty="0">
                          <a:latin typeface="+mj-lt"/>
                          <a:ea typeface="Calibri"/>
                          <a:cs typeface="Times New Roman"/>
                        </a:rPr>
                        <a:t>№3---(2б)</a:t>
                      </a:r>
                      <a:endParaRPr lang="ru-RU" sz="1800" dirty="0">
                        <a:latin typeface="+mj-lt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uk-UA" sz="1800" dirty="0">
                          <a:latin typeface="+mj-lt"/>
                          <a:ea typeface="Calibri"/>
                          <a:cs typeface="Times New Roman"/>
                        </a:rPr>
                        <a:t>                                         </a:t>
                      </a:r>
                      <a:r>
                        <a:rPr lang="uk-UA" sz="1800" dirty="0" smtClean="0">
                          <a:latin typeface="+mj-lt"/>
                          <a:ea typeface="Calibri"/>
                          <a:cs typeface="Times New Roman"/>
                        </a:rPr>
                        <a:t>              </a:t>
                      </a:r>
                      <a:r>
                        <a:rPr lang="uk-UA" sz="1800" dirty="0">
                          <a:latin typeface="+mj-lt"/>
                          <a:ea typeface="Calibri"/>
                          <a:cs typeface="Times New Roman"/>
                        </a:rPr>
                        <a:t>№4---(2б)</a:t>
                      </a:r>
                      <a:endParaRPr lang="ru-RU" sz="1800" dirty="0">
                        <a:latin typeface="+mj-lt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uk-UA" sz="1800" dirty="0">
                          <a:latin typeface="+mj-lt"/>
                          <a:ea typeface="Calibri"/>
                          <a:cs typeface="Times New Roman"/>
                        </a:rPr>
                        <a:t>                                        </a:t>
                      </a:r>
                      <a:r>
                        <a:rPr lang="uk-UA" sz="1800" dirty="0" smtClean="0">
                          <a:latin typeface="+mj-lt"/>
                          <a:ea typeface="Calibri"/>
                          <a:cs typeface="Times New Roman"/>
                        </a:rPr>
                        <a:t>                </a:t>
                      </a:r>
                      <a:r>
                        <a:rPr lang="uk-UA" sz="1800" dirty="0">
                          <a:latin typeface="+mj-lt"/>
                          <a:ea typeface="Calibri"/>
                          <a:cs typeface="Times New Roman"/>
                        </a:rPr>
                        <a:t>№5---(3б)</a:t>
                      </a:r>
                      <a:endParaRPr lang="ru-RU" sz="1800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825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180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09492">
                <a:tc>
                  <a:txBody>
                    <a:bodyPr/>
                    <a:lstStyle/>
                    <a:p>
                      <a:r>
                        <a:rPr lang="uk-UA" sz="1800" dirty="0" smtClean="0">
                          <a:latin typeface="+mj-lt"/>
                        </a:rPr>
                        <a:t>Сума балів                    12б</a:t>
                      </a:r>
                      <a:endParaRPr lang="ru-RU" sz="18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180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09492">
                <a:tc>
                  <a:txBody>
                    <a:bodyPr/>
                    <a:lstStyle/>
                    <a:p>
                      <a:endParaRPr lang="ru-RU" sz="18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18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00100" y="785794"/>
            <a:ext cx="7786742" cy="5067320"/>
          </a:xfrm>
        </p:spPr>
        <p:txBody>
          <a:bodyPr>
            <a:normAutofit lnSpcReduction="10000"/>
          </a:bodyPr>
          <a:lstStyle/>
          <a:p>
            <a:r>
              <a:rPr lang="uk-UA" sz="2800" b="1" dirty="0" smtClean="0"/>
              <a:t>Перевірка домашніх  вправ</a:t>
            </a:r>
            <a:endParaRPr lang="uk-UA" b="1" dirty="0" smtClean="0"/>
          </a:p>
          <a:p>
            <a:endParaRPr lang="uk-UA" b="1" dirty="0" smtClean="0"/>
          </a:p>
          <a:p>
            <a:r>
              <a:rPr lang="uk-UA" b="1" dirty="0" smtClean="0"/>
              <a:t>Задача. Побудувати правильний 6-кутник зі стороною 2 см і знайти: </a:t>
            </a:r>
            <a:endParaRPr lang="ru-RU" b="1" dirty="0" smtClean="0"/>
          </a:p>
          <a:p>
            <a:r>
              <a:rPr lang="uk-UA" b="1" dirty="0" smtClean="0"/>
              <a:t>	1) внутрішній кут;</a:t>
            </a:r>
            <a:endParaRPr lang="ru-RU" b="1" dirty="0" smtClean="0"/>
          </a:p>
          <a:p>
            <a:r>
              <a:rPr lang="uk-UA" b="1" dirty="0" smtClean="0"/>
              <a:t>	2) зовнішній кут;</a:t>
            </a:r>
            <a:endParaRPr lang="ru-RU" b="1" dirty="0" smtClean="0"/>
          </a:p>
          <a:p>
            <a:r>
              <a:rPr lang="uk-UA" b="1" dirty="0" smtClean="0"/>
              <a:t>	3) центральний кут;</a:t>
            </a:r>
            <a:endParaRPr lang="ru-RU" b="1" dirty="0" smtClean="0"/>
          </a:p>
          <a:p>
            <a:r>
              <a:rPr lang="uk-UA" b="1" dirty="0" smtClean="0"/>
              <a:t>	4) радіус вписаного кола;</a:t>
            </a:r>
            <a:endParaRPr lang="ru-RU" b="1" dirty="0" smtClean="0"/>
          </a:p>
          <a:p>
            <a:r>
              <a:rPr lang="uk-UA" b="1" dirty="0" smtClean="0"/>
              <a:t>	5) радіус описаного кола;</a:t>
            </a:r>
            <a:endParaRPr lang="ru-RU" b="1" dirty="0" smtClean="0"/>
          </a:p>
          <a:p>
            <a:r>
              <a:rPr lang="uk-UA" b="1" dirty="0" smtClean="0"/>
              <a:t>	6) периметр;</a:t>
            </a:r>
            <a:endParaRPr lang="ru-RU" b="1" dirty="0" smtClean="0"/>
          </a:p>
          <a:p>
            <a:r>
              <a:rPr lang="uk-UA" b="1" dirty="0" smtClean="0"/>
              <a:t>	7) площа.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85729"/>
            <a:ext cx="7772400" cy="642941"/>
          </a:xfrm>
        </p:spPr>
        <p:txBody>
          <a:bodyPr>
            <a:normAutofit/>
          </a:bodyPr>
          <a:lstStyle/>
          <a:p>
            <a:r>
              <a:rPr lang="uk-UA" sz="3600" b="1" dirty="0" smtClean="0"/>
              <a:t>Вправа   “ Встановіть  </a:t>
            </a:r>
            <a:r>
              <a:rPr lang="uk-UA" sz="3600" b="1" dirty="0" err="1" smtClean="0"/>
              <a:t>відповідність</a:t>
            </a:r>
            <a:r>
              <a:rPr lang="uk-UA" sz="2800" dirty="0" err="1" smtClean="0"/>
              <a:t>”</a:t>
            </a:r>
            <a:endParaRPr lang="ru-RU" sz="2800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142944" y="1285861"/>
          <a:ext cx="7143832" cy="441550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14874"/>
                <a:gridCol w="2928958"/>
              </a:tblGrid>
              <a:tr h="523746">
                <a:tc>
                  <a:txBody>
                    <a:bodyPr/>
                    <a:lstStyle/>
                    <a:p>
                      <a:pPr indent="467995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uk-UA" sz="3600" dirty="0" smtClean="0">
                          <a:latin typeface="Times New Roman"/>
                          <a:ea typeface="Calibri"/>
                          <a:cs typeface="Times New Roman"/>
                        </a:rPr>
                        <a:t>  Завдання</a:t>
                      </a:r>
                      <a:endParaRPr lang="ru-RU" sz="3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67995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uk-UA" sz="3600" dirty="0">
                          <a:latin typeface="Times New Roman"/>
                          <a:ea typeface="Calibri"/>
                          <a:cs typeface="Times New Roman"/>
                        </a:rPr>
                        <a:t>Відповідь</a:t>
                      </a:r>
                      <a:endParaRPr lang="ru-RU" sz="3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7710">
                <a:tc>
                  <a:txBody>
                    <a:bodyPr/>
                    <a:lstStyle/>
                    <a:p>
                      <a:pPr indent="467995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uk-UA" sz="2400" dirty="0">
                          <a:latin typeface="Times New Roman"/>
                          <a:ea typeface="Calibri"/>
                          <a:cs typeface="Times New Roman"/>
                        </a:rPr>
                        <a:t>1) внутрішній кут;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467995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uk-UA" sz="2400">
                          <a:latin typeface="Times New Roman"/>
                          <a:ea typeface="Calibri"/>
                          <a:cs typeface="Times New Roman"/>
                        </a:rPr>
                        <a:t>А)√3 см;</a:t>
                      </a:r>
                      <a:endParaRPr lang="ru-RU" sz="2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47710">
                <a:tc>
                  <a:txBody>
                    <a:bodyPr/>
                    <a:lstStyle/>
                    <a:p>
                      <a:pPr indent="467995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uk-UA" sz="2400" dirty="0">
                          <a:latin typeface="Times New Roman"/>
                          <a:ea typeface="Calibri"/>
                          <a:cs typeface="Times New Roman"/>
                        </a:rPr>
                        <a:t>2)зовнішній кут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467995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uk-UA" sz="2400" dirty="0">
                          <a:latin typeface="Times New Roman"/>
                          <a:ea typeface="Calibri"/>
                          <a:cs typeface="Times New Roman"/>
                        </a:rPr>
                        <a:t>Б) 6√3 </a:t>
                      </a:r>
                      <a:r>
                        <a:rPr lang="uk-UA" sz="2400" dirty="0" err="1">
                          <a:latin typeface="Times New Roman"/>
                          <a:ea typeface="Calibri"/>
                          <a:cs typeface="Times New Roman"/>
                        </a:rPr>
                        <a:t>см²</a:t>
                      </a:r>
                      <a:r>
                        <a:rPr lang="uk-UA" sz="2400" dirty="0">
                          <a:latin typeface="Times New Roman"/>
                          <a:ea typeface="Calibri"/>
                          <a:cs typeface="Times New Roman"/>
                        </a:rPr>
                        <a:t>;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47710">
                <a:tc>
                  <a:txBody>
                    <a:bodyPr/>
                    <a:lstStyle/>
                    <a:p>
                      <a:pPr indent="467995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uk-UA" sz="2400">
                          <a:latin typeface="Times New Roman"/>
                          <a:ea typeface="Calibri"/>
                          <a:cs typeface="Times New Roman"/>
                        </a:rPr>
                        <a:t>3) центральний кут; </a:t>
                      </a:r>
                      <a:endParaRPr lang="ru-RU" sz="2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467995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uk-UA" sz="2400" dirty="0">
                          <a:latin typeface="Times New Roman"/>
                          <a:ea typeface="Calibri"/>
                          <a:cs typeface="Times New Roman"/>
                        </a:rPr>
                        <a:t>В) 120°;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47710">
                <a:tc>
                  <a:txBody>
                    <a:bodyPr/>
                    <a:lstStyle/>
                    <a:p>
                      <a:pPr indent="467995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uk-UA" sz="2400">
                          <a:latin typeface="Times New Roman"/>
                          <a:ea typeface="Calibri"/>
                          <a:cs typeface="Times New Roman"/>
                        </a:rPr>
                        <a:t>4) радіус вписаного кола;</a:t>
                      </a:r>
                      <a:endParaRPr lang="ru-RU" sz="2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467995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uk-UA" sz="2400" dirty="0">
                          <a:latin typeface="Times New Roman"/>
                          <a:ea typeface="Calibri"/>
                          <a:cs typeface="Times New Roman"/>
                        </a:rPr>
                        <a:t>Г) 12 см;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47710">
                <a:tc>
                  <a:txBody>
                    <a:bodyPr/>
                    <a:lstStyle/>
                    <a:p>
                      <a:pPr indent="467995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uk-UA" sz="2400">
                          <a:latin typeface="Times New Roman"/>
                          <a:ea typeface="Calibri"/>
                          <a:cs typeface="Times New Roman"/>
                        </a:rPr>
                        <a:t>5) радіус описаного кола;</a:t>
                      </a:r>
                      <a:endParaRPr lang="ru-RU" sz="2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467995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uk-UA" sz="2400" dirty="0">
                          <a:latin typeface="Times New Roman"/>
                          <a:ea typeface="Calibri"/>
                          <a:cs typeface="Times New Roman"/>
                        </a:rPr>
                        <a:t>Д) 12√3 </a:t>
                      </a:r>
                      <a:r>
                        <a:rPr lang="uk-UA" sz="2400" dirty="0" err="1">
                          <a:latin typeface="Times New Roman"/>
                          <a:ea typeface="Calibri"/>
                          <a:cs typeface="Times New Roman"/>
                        </a:rPr>
                        <a:t>см²</a:t>
                      </a:r>
                      <a:r>
                        <a:rPr lang="uk-UA" sz="2400" dirty="0">
                          <a:latin typeface="Times New Roman"/>
                          <a:ea typeface="Calibri"/>
                          <a:cs typeface="Times New Roman"/>
                        </a:rPr>
                        <a:t>;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47710">
                <a:tc>
                  <a:txBody>
                    <a:bodyPr/>
                    <a:lstStyle/>
                    <a:p>
                      <a:pPr indent="467995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uk-UA" sz="2400">
                          <a:latin typeface="Times New Roman"/>
                          <a:ea typeface="Calibri"/>
                          <a:cs typeface="Times New Roman"/>
                        </a:rPr>
                        <a:t>6) периметр;</a:t>
                      </a:r>
                      <a:endParaRPr lang="ru-RU" sz="2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467995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uk-UA" sz="2400" dirty="0">
                          <a:latin typeface="Times New Roman"/>
                          <a:ea typeface="Calibri"/>
                          <a:cs typeface="Times New Roman"/>
                        </a:rPr>
                        <a:t>Е) 60°;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47710">
                <a:tc>
                  <a:txBody>
                    <a:bodyPr/>
                    <a:lstStyle/>
                    <a:p>
                      <a:pPr indent="467995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uk-UA" sz="2400" dirty="0">
                          <a:latin typeface="Times New Roman"/>
                          <a:ea typeface="Calibri"/>
                          <a:cs typeface="Times New Roman"/>
                        </a:rPr>
                        <a:t>7) площа.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467995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uk-UA" sz="2400" dirty="0">
                          <a:latin typeface="Times New Roman"/>
                          <a:ea typeface="Calibri"/>
                          <a:cs typeface="Times New Roman"/>
                        </a:rPr>
                        <a:t>Є) 2 см.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57308" y="928670"/>
            <a:ext cx="8229600" cy="4840303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uk-UA" sz="4800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 Відповіді: </a:t>
            </a:r>
          </a:p>
          <a:p>
            <a:pPr>
              <a:buNone/>
            </a:pPr>
            <a:r>
              <a:rPr lang="uk-UA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 1 – в;   </a:t>
            </a:r>
          </a:p>
          <a:p>
            <a:pPr>
              <a:buNone/>
            </a:pPr>
            <a:r>
              <a:rPr lang="uk-UA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		2 – е;    </a:t>
            </a:r>
          </a:p>
          <a:p>
            <a:pPr>
              <a:buNone/>
            </a:pPr>
            <a:r>
              <a:rPr lang="uk-UA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			3 – е;   </a:t>
            </a:r>
          </a:p>
          <a:p>
            <a:pPr>
              <a:buNone/>
            </a:pPr>
            <a:r>
              <a:rPr lang="uk-UA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				4 – а;</a:t>
            </a:r>
          </a:p>
          <a:p>
            <a:pPr>
              <a:buNone/>
            </a:pPr>
            <a:r>
              <a:rPr lang="uk-UA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					5 – є; </a:t>
            </a:r>
          </a:p>
          <a:p>
            <a:pPr>
              <a:buNone/>
            </a:pPr>
            <a:r>
              <a:rPr lang="uk-UA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						6 – г; </a:t>
            </a:r>
          </a:p>
          <a:p>
            <a:pPr>
              <a:buNone/>
            </a:pPr>
            <a:r>
              <a:rPr lang="uk-UA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							7 </a:t>
            </a:r>
            <a:r>
              <a:rPr lang="uk-UA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</a:rPr>
              <a:t>–</a:t>
            </a:r>
            <a:r>
              <a:rPr lang="uk-UA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 б.</a:t>
            </a:r>
            <a:endParaRPr lang="ru-RU" dirty="0">
              <a:solidFill>
                <a:schemeClr val="tx2">
                  <a:satMod val="130000"/>
                </a:schemeClr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57308" y="274638"/>
            <a:ext cx="7729534" cy="582594"/>
          </a:xfrm>
        </p:spPr>
        <p:txBody>
          <a:bodyPr>
            <a:normAutofit/>
          </a:bodyPr>
          <a:lstStyle/>
          <a:p>
            <a:r>
              <a:rPr lang="uk-UA" sz="3200" b="1" u="sng" dirty="0" smtClean="0"/>
              <a:t> «Математичний  диктант» 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1538" y="928670"/>
            <a:ext cx="7615262" cy="5429288"/>
          </a:xfrm>
        </p:spPr>
        <p:txBody>
          <a:bodyPr>
            <a:noAutofit/>
          </a:bodyPr>
          <a:lstStyle/>
          <a:p>
            <a:pPr lvl="0">
              <a:buNone/>
            </a:pPr>
            <a:r>
              <a:rPr lang="uk-UA" sz="2000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1. Відрізок , який сполучає будь-яку точку кола з його центром , називається … ;</a:t>
            </a:r>
            <a:endParaRPr lang="ru-RU" sz="2000" b="1" dirty="0" smtClean="0">
              <a:solidFill>
                <a:schemeClr val="tx2">
                  <a:satMod val="130000"/>
                </a:schemeClr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 lvl="0">
              <a:buNone/>
            </a:pPr>
            <a:r>
              <a:rPr lang="uk-UA" sz="2000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2. Відрізок , який сполучає дві точки на колі і проходить через   його центр,  називається … ;</a:t>
            </a:r>
            <a:endParaRPr lang="ru-RU" sz="2000" b="1" dirty="0" smtClean="0">
              <a:solidFill>
                <a:schemeClr val="tx2">
                  <a:satMod val="130000"/>
                </a:schemeClr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 lvl="0">
              <a:buNone/>
            </a:pPr>
            <a:r>
              <a:rPr lang="uk-UA" sz="2000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3. Скільки радіусів можна провести у колі ?</a:t>
            </a:r>
            <a:endParaRPr lang="ru-RU" sz="2000" b="1" dirty="0" smtClean="0">
              <a:solidFill>
                <a:schemeClr val="tx2">
                  <a:satMod val="130000"/>
                </a:schemeClr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 lvl="0">
              <a:buNone/>
            </a:pPr>
            <a:r>
              <a:rPr lang="uk-UA" sz="2000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4. Як називається </a:t>
            </a:r>
            <a:r>
              <a:rPr lang="ru-RU" sz="2000" b="1" dirty="0" err="1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відрізок</a:t>
            </a:r>
            <a:r>
              <a:rPr lang="ru-RU" sz="2000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, </a:t>
            </a:r>
            <a:r>
              <a:rPr lang="ru-RU" sz="2000" b="1" dirty="0" err="1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що</a:t>
            </a:r>
            <a:r>
              <a:rPr lang="ru-RU" sz="2000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 </a:t>
            </a:r>
            <a:r>
              <a:rPr lang="ru-RU" sz="2000" b="1" dirty="0" err="1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з’єднує</a:t>
            </a:r>
            <a:r>
              <a:rPr lang="ru-RU" sz="2000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 </a:t>
            </a:r>
            <a:r>
              <a:rPr lang="ru-RU" sz="2000" b="1" dirty="0" err="1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дві</a:t>
            </a:r>
            <a:r>
              <a:rPr lang="ru-RU" sz="2000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 точки кола </a:t>
            </a:r>
            <a:r>
              <a:rPr lang="ru-RU" sz="2000" b="1" dirty="0" err="1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і</a:t>
            </a:r>
            <a:r>
              <a:rPr lang="uk-UA" sz="2000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 не </a:t>
            </a:r>
            <a:r>
              <a:rPr lang="ru-RU" sz="2000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 проходить через центр ? </a:t>
            </a:r>
          </a:p>
          <a:p>
            <a:pPr lvl="0">
              <a:buNone/>
            </a:pPr>
            <a:r>
              <a:rPr lang="uk-UA" sz="2000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5. Яку назву має  </a:t>
            </a:r>
            <a:r>
              <a:rPr lang="ru-RU" sz="2000" b="1" dirty="0" err="1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множина</a:t>
            </a:r>
            <a:r>
              <a:rPr lang="ru-RU" sz="2000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 </a:t>
            </a:r>
            <a:r>
              <a:rPr lang="ru-RU" sz="2000" b="1" dirty="0" err="1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точок</a:t>
            </a:r>
            <a:r>
              <a:rPr lang="ru-RU" sz="2000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, </a:t>
            </a:r>
            <a:r>
              <a:rPr lang="ru-RU" sz="2000" b="1" dirty="0" err="1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рівновіддалених</a:t>
            </a:r>
            <a:r>
              <a:rPr lang="ru-RU" sz="2000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 </a:t>
            </a:r>
            <a:r>
              <a:rPr lang="ru-RU" sz="2000" b="1" dirty="0" err="1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від</a:t>
            </a:r>
            <a:r>
              <a:rPr lang="ru-RU" sz="2000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 </a:t>
            </a:r>
            <a:r>
              <a:rPr lang="ru-RU" sz="2000" b="1" dirty="0" err="1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однієї</a:t>
            </a:r>
            <a:r>
              <a:rPr lang="ru-RU" sz="2000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 </a:t>
            </a:r>
            <a:r>
              <a:rPr lang="uk-UA" sz="2000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 точки ?</a:t>
            </a:r>
            <a:endParaRPr lang="ru-RU" sz="2000" b="1" dirty="0" smtClean="0">
              <a:solidFill>
                <a:schemeClr val="tx2">
                  <a:satMod val="130000"/>
                </a:schemeClr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 lvl="0">
              <a:buNone/>
            </a:pPr>
            <a:r>
              <a:rPr lang="uk-UA" sz="2000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6. Як </a:t>
            </a:r>
            <a:r>
              <a:rPr lang="uk-UA" sz="2000" b="1" dirty="0" err="1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</a:rPr>
              <a:t>називаєтьс</a:t>
            </a:r>
            <a:r>
              <a:rPr lang="uk-UA" sz="2000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</a:rPr>
              <a:t> ч</a:t>
            </a:r>
            <a:r>
              <a:rPr lang="ru-RU" sz="2000" b="1" dirty="0" err="1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астина</a:t>
            </a:r>
            <a:r>
              <a:rPr lang="ru-RU" sz="2000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 </a:t>
            </a:r>
            <a:r>
              <a:rPr lang="ru-RU" sz="2000" b="1" dirty="0" err="1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площини</a:t>
            </a:r>
            <a:r>
              <a:rPr lang="ru-RU" sz="2000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, </a:t>
            </a:r>
            <a:r>
              <a:rPr lang="ru-RU" sz="2000" b="1" dirty="0" err="1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обмежена</a:t>
            </a:r>
            <a:r>
              <a:rPr lang="ru-RU" sz="2000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 колом ?</a:t>
            </a:r>
          </a:p>
          <a:p>
            <a:pPr lvl="0">
              <a:buNone/>
            </a:pPr>
            <a:r>
              <a:rPr lang="ru-RU" sz="2000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7. </a:t>
            </a:r>
            <a:r>
              <a:rPr lang="uk-UA" sz="2000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Ч</a:t>
            </a:r>
            <a:r>
              <a:rPr lang="ru-RU" sz="2000" b="1" dirty="0" err="1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астина</a:t>
            </a:r>
            <a:r>
              <a:rPr lang="ru-RU" sz="2000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 круга, </a:t>
            </a:r>
            <a:r>
              <a:rPr lang="ru-RU" sz="2000" b="1" dirty="0" err="1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що</a:t>
            </a:r>
            <a:r>
              <a:rPr lang="ru-RU" sz="2000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 </a:t>
            </a:r>
            <a:r>
              <a:rPr lang="ru-RU" sz="2000" b="1" dirty="0" err="1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лежить</a:t>
            </a:r>
            <a:r>
              <a:rPr lang="ru-RU" sz="2000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 </a:t>
            </a:r>
            <a:r>
              <a:rPr lang="ru-RU" sz="2000" b="1" dirty="0" err="1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усередині</a:t>
            </a:r>
            <a:r>
              <a:rPr lang="ru-RU" sz="2000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 </a:t>
            </a:r>
            <a:r>
              <a:rPr lang="ru-RU" sz="2000" b="1" dirty="0" err="1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відповідного</a:t>
            </a:r>
            <a:r>
              <a:rPr lang="ru-RU" sz="2000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 центрального кута </a:t>
            </a:r>
            <a:r>
              <a:rPr lang="uk-UA" sz="2000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називається … ;</a:t>
            </a:r>
          </a:p>
          <a:p>
            <a:pPr lvl="0">
              <a:buNone/>
            </a:pPr>
            <a:r>
              <a:rPr lang="uk-UA" sz="2000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8.Частина круга, яка  обмежена хордою і дугою  це - … ; </a:t>
            </a:r>
            <a:endParaRPr lang="ru-RU" sz="2000" b="1" dirty="0" smtClean="0">
              <a:solidFill>
                <a:schemeClr val="tx2">
                  <a:satMod val="130000"/>
                </a:schemeClr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 lvl="0">
              <a:buNone/>
            </a:pPr>
            <a:r>
              <a:rPr lang="uk-UA" sz="2000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9.  Напишіть,  чому приблизно дорівнює відоме на весь світ  число </a:t>
            </a:r>
            <a:r>
              <a:rPr lang="el-GR" sz="2000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π</a:t>
            </a:r>
            <a:r>
              <a:rPr lang="uk-UA" sz="2000" b="1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 </a:t>
            </a:r>
            <a:r>
              <a:rPr lang="uk-UA" sz="2000" b="1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…(</a:t>
            </a:r>
            <a:r>
              <a:rPr lang="uk-UA" sz="2000" b="1" dirty="0" err="1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і</a:t>
            </a:r>
            <a:r>
              <a:rPr lang="uk-UA" sz="2000" b="1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сторична </a:t>
            </a:r>
            <a:r>
              <a:rPr lang="uk-UA" sz="2000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довідка  про  число </a:t>
            </a:r>
            <a:r>
              <a:rPr lang="el-GR" sz="2000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π</a:t>
            </a:r>
            <a:r>
              <a:rPr lang="uk-UA" sz="2000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)</a:t>
            </a:r>
            <a:endParaRPr lang="ru-RU" sz="2000" b="1" dirty="0">
              <a:solidFill>
                <a:schemeClr val="tx2">
                  <a:satMod val="130000"/>
                </a:schemeClr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14414" y="357166"/>
            <a:ext cx="7498080" cy="48006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uk-UA" sz="2800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Відповіді:</a:t>
            </a:r>
          </a:p>
          <a:p>
            <a:endParaRPr lang="uk-UA" sz="2000" b="1" dirty="0" smtClean="0">
              <a:solidFill>
                <a:schemeClr val="tx2">
                  <a:satMod val="130000"/>
                </a:schemeClr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>
              <a:buNone/>
            </a:pPr>
            <a:r>
              <a:rPr lang="uk-UA" sz="2000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1. Радіус;</a:t>
            </a:r>
          </a:p>
          <a:p>
            <a:pPr>
              <a:buNone/>
            </a:pPr>
            <a:r>
              <a:rPr lang="uk-UA" sz="2000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	2. Діаметр;</a:t>
            </a:r>
          </a:p>
          <a:p>
            <a:pPr>
              <a:buNone/>
            </a:pPr>
            <a:r>
              <a:rPr lang="uk-UA" sz="2000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		3. Безліч;</a:t>
            </a:r>
          </a:p>
          <a:p>
            <a:pPr>
              <a:buNone/>
            </a:pPr>
            <a:r>
              <a:rPr lang="uk-UA" sz="2000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			4. Хорда;</a:t>
            </a:r>
          </a:p>
          <a:p>
            <a:pPr>
              <a:buNone/>
            </a:pPr>
            <a:r>
              <a:rPr lang="uk-UA" sz="2000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				5. Коло;</a:t>
            </a:r>
          </a:p>
          <a:p>
            <a:pPr>
              <a:buNone/>
            </a:pPr>
            <a:r>
              <a:rPr lang="uk-UA" sz="2000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					6. Круг;</a:t>
            </a:r>
          </a:p>
          <a:p>
            <a:pPr>
              <a:buNone/>
            </a:pPr>
            <a:r>
              <a:rPr lang="uk-UA" sz="2000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						7. Сектор;</a:t>
            </a:r>
          </a:p>
          <a:p>
            <a:pPr>
              <a:buNone/>
            </a:pPr>
            <a:r>
              <a:rPr lang="uk-UA" sz="2000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							8. Сегмент;</a:t>
            </a:r>
          </a:p>
          <a:p>
            <a:pPr>
              <a:buNone/>
            </a:pPr>
            <a:r>
              <a:rPr lang="uk-UA" sz="2000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								9. 3,14.</a:t>
            </a:r>
            <a:endParaRPr lang="ru-RU" sz="2000" b="1" dirty="0">
              <a:solidFill>
                <a:schemeClr val="tx2">
                  <a:satMod val="130000"/>
                </a:schemeClr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450</TotalTime>
  <Words>1248</Words>
  <Application>Microsoft Office PowerPoint</Application>
  <PresentationFormat>Экран (4:3)</PresentationFormat>
  <Paragraphs>199</Paragraphs>
  <Slides>27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Солнцестояние</vt:lpstr>
      <vt:lpstr>Тема уроку   «Довжина кола та його частин.  Площа круга та його частин.  Розв’язування задач»</vt:lpstr>
      <vt:lpstr>Презентация PowerPoint</vt:lpstr>
      <vt:lpstr>Презентация PowerPoint</vt:lpstr>
      <vt:lpstr>Лист  самооцінювання навчальної  діяльності  учнів</vt:lpstr>
      <vt:lpstr>Презентация PowerPoint</vt:lpstr>
      <vt:lpstr>Вправа   “ Встановіть  відповідність”</vt:lpstr>
      <vt:lpstr>Презентация PowerPoint</vt:lpstr>
      <vt:lpstr> «Математичний  диктант» </vt:lpstr>
      <vt:lpstr>Презентация PowerPoint</vt:lpstr>
      <vt:lpstr>Гра  “ Вірю  -   не   вірю”  (Вчитель зачитує твердження, а учні  ставлять «+» (вірю), якщо воно істинне, або «-» (не вірю), якщо воно хибне) </vt:lpstr>
      <vt:lpstr>Презентация PowerPoint</vt:lpstr>
      <vt:lpstr>ТРЕНІГ ЗНАНЬ ФОРМУЛ  (Учитель показує формули, учні коментують їх ) Які  величини можна обчислити за наступними формулами </vt:lpstr>
      <vt:lpstr> </vt:lpstr>
      <vt:lpstr>Презентация PowerPoint</vt:lpstr>
      <vt:lpstr>Презентация PowerPoint</vt:lpstr>
      <vt:lpstr>Презентация PowerPoint</vt:lpstr>
      <vt:lpstr>Презентация PowerPoint</vt:lpstr>
      <vt:lpstr>Задача № 3:   Петрик, допомагаючи бабусі, набирав воду з колодязя. Хлопчик підрахував, що підняти відро можна за 20 обертів валу. Яка глибина колодязя (у м), якщо діаметр валу дорівнює 0,2 м? Вважайте, що π = 3. </vt:lpstr>
      <vt:lpstr>Презентация PowerPoint</vt:lpstr>
      <vt:lpstr>Презентация PowerPoint</vt:lpstr>
      <vt:lpstr>ЗАДАЧА  № 4  ( ЗНО):   У прямокутник АВСD, вписано три круги одного й того самого радіуса. Визначити довжину сторони ВС, якщо загальна площа кругів дорівнює 3π</vt:lpstr>
      <vt:lpstr>ЗАДАЧА  № 4  ( ЗНО):   У прямокутник АВСD, вписано три круги одного й того самого радіуса. Визначити довжину сторони ВС, якщо загальна площа кругів дорівнює 3π                                   Відповідь: 6 см.</vt:lpstr>
      <vt:lpstr>Презентация PowerPoint</vt:lpstr>
      <vt:lpstr>Презентация PowerPoint</vt:lpstr>
      <vt:lpstr>Підсумок  уроку  Задача № 6: </vt:lpstr>
      <vt:lpstr>Презентация PowerPoint</vt:lpstr>
      <vt:lpstr>Домашнє завдання: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qq</dc:creator>
  <cp:lastModifiedBy>Geographi_16</cp:lastModifiedBy>
  <cp:revision>79</cp:revision>
  <dcterms:created xsi:type="dcterms:W3CDTF">2018-06-08T10:55:49Z</dcterms:created>
  <dcterms:modified xsi:type="dcterms:W3CDTF">2019-01-23T14:59:07Z</dcterms:modified>
</cp:coreProperties>
</file>