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6" r:id="rId1"/>
  </p:sldMasterIdLst>
  <p:sldIdLst>
    <p:sldId id="256" r:id="rId2"/>
    <p:sldId id="283" r:id="rId3"/>
    <p:sldId id="257" r:id="rId4"/>
    <p:sldId id="258" r:id="rId5"/>
    <p:sldId id="260" r:id="rId6"/>
    <p:sldId id="259" r:id="rId7"/>
    <p:sldId id="261" r:id="rId8"/>
    <p:sldId id="262" r:id="rId9"/>
    <p:sldId id="264" r:id="rId10"/>
    <p:sldId id="265" r:id="rId11"/>
    <p:sldId id="266" r:id="rId12"/>
    <p:sldId id="268" r:id="rId13"/>
    <p:sldId id="280" r:id="rId14"/>
    <p:sldId id="274" r:id="rId15"/>
    <p:sldId id="269" r:id="rId16"/>
    <p:sldId id="267" r:id="rId17"/>
    <p:sldId id="282" r:id="rId18"/>
    <p:sldId id="270" r:id="rId19"/>
    <p:sldId id="271" r:id="rId20"/>
    <p:sldId id="272" r:id="rId21"/>
    <p:sldId id="276" r:id="rId22"/>
    <p:sldId id="278" r:id="rId23"/>
    <p:sldId id="279" r:id="rId24"/>
    <p:sldId id="284" r:id="rId25"/>
    <p:sldId id="27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7042-62BD-47F9-BA14-2E7D208FDB14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86A71-97F1-43C9-A234-2F254802E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89557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7042-62BD-47F9-BA14-2E7D208FDB14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86A71-97F1-43C9-A234-2F254802E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9068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7042-62BD-47F9-BA14-2E7D208FDB14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86A71-97F1-43C9-A234-2F254802E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4125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7042-62BD-47F9-BA14-2E7D208FDB14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86A71-97F1-43C9-A234-2F254802E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9046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7042-62BD-47F9-BA14-2E7D208FDB14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86A71-97F1-43C9-A234-2F254802E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0457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7042-62BD-47F9-BA14-2E7D208FDB14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86A71-97F1-43C9-A234-2F254802E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3074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7042-62BD-47F9-BA14-2E7D208FDB14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86A71-97F1-43C9-A234-2F254802E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029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7042-62BD-47F9-BA14-2E7D208FDB14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86A71-97F1-43C9-A234-2F254802E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4530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7042-62BD-47F9-BA14-2E7D208FDB14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86A71-97F1-43C9-A234-2F254802E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02621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7042-62BD-47F9-BA14-2E7D208FDB14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86A71-97F1-43C9-A234-2F254802E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252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27042-62BD-47F9-BA14-2E7D208FDB14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86A71-97F1-43C9-A234-2F254802E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622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27042-62BD-47F9-BA14-2E7D208FDB14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86A71-97F1-43C9-A234-2F254802E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9321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042;&#1077;&#1089;&#1085;&#1103;&#1085;&#1080;&#1081;%20&#1074;&#1072;&#1083;&#1100;&#1089;%20&#1064;&#1086;&#1087;&#1077;&#1085;&#1072;.mp4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234" y="381000"/>
            <a:ext cx="8229600" cy="3120008"/>
          </a:xfrm>
        </p:spPr>
        <p:txBody>
          <a:bodyPr>
            <a:normAutofit fontScale="90000"/>
          </a:bodyPr>
          <a:lstStyle/>
          <a:p>
            <a:r>
              <a:rPr lang="uk-UA" sz="5400" b="1" dirty="0" smtClean="0"/>
              <a:t>Елементи прикладної математики. </a:t>
            </a:r>
            <a:br>
              <a:rPr lang="uk-UA" sz="5400" b="1" dirty="0" smtClean="0"/>
            </a:br>
            <a:r>
              <a:rPr lang="uk-UA" sz="5400" b="1" dirty="0" smtClean="0"/>
              <a:t>Підсумковий урок з теми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33600" y="3717032"/>
            <a:ext cx="6560234" cy="2016224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Алгебра, 9-А 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25.02.2019 року</a:t>
            </a:r>
          </a:p>
          <a:p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математики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Сова О.В.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Без теорії немає практики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4951115"/>
          </a:xfrm>
        </p:spPr>
        <p:txBody>
          <a:bodyPr>
            <a:normAutofit fontScale="85000" lnSpcReduction="10000"/>
          </a:bodyPr>
          <a:lstStyle/>
          <a:p>
            <a:pPr marL="719138" indent="-719138"/>
            <a:r>
              <a:rPr lang="uk-UA" dirty="0" smtClean="0"/>
              <a:t>Що таке </a:t>
            </a:r>
            <a:r>
              <a:rPr lang="uk-UA" dirty="0" err="1" smtClean="0"/>
              <a:t>“прикладна</a:t>
            </a:r>
            <a:r>
              <a:rPr lang="uk-UA" dirty="0" smtClean="0"/>
              <a:t> </a:t>
            </a:r>
            <a:r>
              <a:rPr lang="uk-UA" dirty="0" err="1" smtClean="0"/>
              <a:t>задача”</a:t>
            </a:r>
            <a:r>
              <a:rPr lang="uk-UA" dirty="0" smtClean="0"/>
              <a:t>?</a:t>
            </a:r>
          </a:p>
          <a:p>
            <a:pPr marL="719138" indent="-719138"/>
            <a:r>
              <a:rPr lang="uk-UA" dirty="0" smtClean="0"/>
              <a:t>Які етапи розв'язування містить прикладна задача?</a:t>
            </a:r>
            <a:endParaRPr lang="ru-RU" dirty="0" smtClean="0"/>
          </a:p>
          <a:p>
            <a:pPr marL="719138" indent="-719138"/>
            <a:r>
              <a:rPr lang="uk-UA" dirty="0" smtClean="0"/>
              <a:t>Що може бути моделлю прикладної задачі?</a:t>
            </a:r>
          </a:p>
          <a:p>
            <a:pPr marL="719138" indent="-719138"/>
            <a:r>
              <a:rPr lang="uk-UA" dirty="0" smtClean="0"/>
              <a:t>Як зрозуміти термін </a:t>
            </a:r>
            <a:r>
              <a:rPr lang="uk-UA" dirty="0" err="1" smtClean="0"/>
              <a:t>“відсоткові</a:t>
            </a:r>
            <a:r>
              <a:rPr lang="uk-UA" dirty="0" smtClean="0"/>
              <a:t> </a:t>
            </a:r>
            <a:r>
              <a:rPr lang="uk-UA" dirty="0" err="1" smtClean="0"/>
              <a:t>розрахунки”</a:t>
            </a:r>
            <a:r>
              <a:rPr lang="uk-UA" dirty="0" smtClean="0"/>
              <a:t>?</a:t>
            </a:r>
          </a:p>
          <a:p>
            <a:pPr marL="719138" indent="-719138"/>
            <a:r>
              <a:rPr lang="uk-UA" dirty="0" smtClean="0"/>
              <a:t>Знайти 50% від 120 кг; </a:t>
            </a:r>
          </a:p>
          <a:p>
            <a:pPr marL="719138" indent="-719138"/>
            <a:r>
              <a:rPr lang="uk-UA" dirty="0" smtClean="0"/>
              <a:t>Знайти 25% від 400 </a:t>
            </a:r>
            <a:r>
              <a:rPr lang="uk-UA" dirty="0" err="1" smtClean="0"/>
              <a:t>грн</a:t>
            </a:r>
            <a:r>
              <a:rPr lang="uk-UA" dirty="0" smtClean="0"/>
              <a:t>; </a:t>
            </a:r>
          </a:p>
          <a:p>
            <a:pPr marL="719138" indent="-719138"/>
            <a:r>
              <a:rPr lang="uk-UA" dirty="0" smtClean="0"/>
              <a:t>Знайти 2% від 150 км; </a:t>
            </a:r>
          </a:p>
          <a:p>
            <a:pPr marL="719138" indent="-719138"/>
            <a:r>
              <a:rPr lang="uk-UA" dirty="0" smtClean="0"/>
              <a:t>Знайти 200% від 45 л.</a:t>
            </a:r>
          </a:p>
          <a:p>
            <a:pPr marL="719138" lvl="0" indent="-719138"/>
            <a:r>
              <a:rPr lang="uk-UA" dirty="0" smtClean="0"/>
              <a:t>Представити у відсотках:</a:t>
            </a:r>
            <a:endParaRPr lang="ru-RU" dirty="0" smtClean="0"/>
          </a:p>
          <a:p>
            <a:pPr marL="719138" indent="-719138">
              <a:buNone/>
            </a:pPr>
            <a:r>
              <a:rPr lang="uk-UA" dirty="0" smtClean="0"/>
              <a:t>                                              1;  2,5;  20;  0,7;  0,09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Без теорії немає практики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3222923"/>
          </a:xfrm>
        </p:spPr>
        <p:txBody>
          <a:bodyPr/>
          <a:lstStyle/>
          <a:p>
            <a:pPr lvl="0"/>
            <a:r>
              <a:rPr lang="uk-UA" dirty="0" smtClean="0"/>
              <a:t>Яка частина фігури у відсотках заштрихована?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Ð ÐµÐ·ÑÐ»ÑÑÐ°Ñ Ð¿Ð¾ÑÑÐºÑ Ð·Ð¾Ð±ÑÐ°Ð¶ÐµÐ½Ñ Ð·Ð° Ð·Ð°Ð¿Ð¸ÑÐ¾Ð¼ &quot;Ð²ÑÐ´ÑÐ¾ÑÐ¾Ðº Ð·Ð°ÑÑÑÐ¸ÑÐ¾Ð²Ð°Ð½Ð¾Ñ ÑÑÐ³ÑÑÐ¸&quot;"/>
          <p:cNvPicPr/>
          <p:nvPr/>
        </p:nvPicPr>
        <p:blipFill>
          <a:blip r:embed="rId2" cstate="print"/>
          <a:srcRect t="27956" r="72222" b="41563"/>
          <a:stretch>
            <a:fillRect/>
          </a:stretch>
        </p:blipFill>
        <p:spPr bwMode="auto">
          <a:xfrm>
            <a:off x="683568" y="3068960"/>
            <a:ext cx="180020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Ð ÐµÐ·ÑÐ»ÑÑÐ°Ñ Ð¿Ð¾ÑÑÐºÑ Ð·Ð¾Ð±ÑÐ°Ð¶ÐµÐ½Ñ Ð·Ð° Ð·Ð°Ð¿Ð¸ÑÐ¾Ð¼ &quot;Ð²ÑÐ´ÑÐ¾ÑÐ¾Ðº Ð·Ð°ÑÑÑÐ¸ÑÐ¾Ð²Ð°Ð½Ð¾Ñ ÑÑÐ³ÑÑÐ¸&quot;"/>
          <p:cNvPicPr>
            <a:picLocks/>
          </p:cNvPicPr>
          <p:nvPr/>
        </p:nvPicPr>
        <p:blipFill>
          <a:blip r:embed="rId2" cstate="print"/>
          <a:srcRect l="38325" t="66377" r="33450" b="4943"/>
          <a:stretch>
            <a:fillRect/>
          </a:stretch>
        </p:blipFill>
        <p:spPr bwMode="auto">
          <a:xfrm>
            <a:off x="4860032" y="3068960"/>
            <a:ext cx="180020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11560" y="4941168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1)                                 2)                                   3)                                  4)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5" descr="Ð ÐµÐ·ÑÐ»ÑÑÐ°Ñ Ð¿Ð¾ÑÑÐºÑ Ð·Ð¾Ð±ÑÐ°Ð¶ÐµÐ½Ñ Ð·Ð° Ð·Ð°Ð¿Ð¸ÑÐ¾Ð¼ &quot;Ð²ÑÐ´ÑÐ¾ÑÐ¾Ðº Ð·Ð°ÑÑÑÐ¸ÑÐ¾Ð²Ð°Ð½Ð¾Ñ ÑÑÐ³ÑÑÐ¸&quot;"/>
          <p:cNvPicPr>
            <a:picLocks/>
          </p:cNvPicPr>
          <p:nvPr/>
        </p:nvPicPr>
        <p:blipFill>
          <a:blip r:embed="rId2" cstate="print"/>
          <a:srcRect l="29444" t="27956" r="41111" b="41563"/>
          <a:stretch>
            <a:fillRect/>
          </a:stretch>
        </p:blipFill>
        <p:spPr bwMode="auto">
          <a:xfrm>
            <a:off x="2699792" y="3068960"/>
            <a:ext cx="1872208" cy="1553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 descr="Ð ÐµÐ·ÑÐ»ÑÑÐ°Ñ Ð¿Ð¾ÑÑÐºÑ Ð·Ð¾Ð±ÑÐ°Ð¶ÐµÐ½Ñ Ð·Ð° Ð·Ð°Ð¿Ð¸ÑÐ¾Ð¼ &quot;Ð²ÑÐ´ÑÐ¾ÑÐ¾Ðº Ð·Ð°ÑÑÑÐ¸ÑÐ¾Ð²Ð°Ð½Ð¾Ñ ÑÑÐ³ÑÑÐ¸&quot;"/>
          <p:cNvPicPr>
            <a:picLocks/>
          </p:cNvPicPr>
          <p:nvPr/>
        </p:nvPicPr>
        <p:blipFill>
          <a:blip r:embed="rId2" cstate="print"/>
          <a:srcRect l="68071" t="66377" b="4943"/>
          <a:stretch>
            <a:fillRect/>
          </a:stretch>
        </p:blipFill>
        <p:spPr bwMode="auto">
          <a:xfrm>
            <a:off x="6876256" y="3140968"/>
            <a:ext cx="187220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Без теорії немає практики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646237"/>
            <a:ext cx="8075240" cy="4526280"/>
          </a:xfrm>
        </p:spPr>
        <p:txBody>
          <a:bodyPr/>
          <a:lstStyle/>
          <a:p>
            <a:endParaRPr lang="uk-UA" dirty="0" smtClean="0"/>
          </a:p>
          <a:p>
            <a:r>
              <a:rPr lang="uk-UA" dirty="0" smtClean="0"/>
              <a:t>На якому із даних малюнків заштриховано 75%, 25%, 50% ? </a:t>
            </a:r>
          </a:p>
          <a:p>
            <a:endParaRPr lang="ru-RU" dirty="0"/>
          </a:p>
        </p:txBody>
      </p:sp>
      <p:pic>
        <p:nvPicPr>
          <p:cNvPr id="5" name="Рисунок 4" descr="C:\Users\Zver\Desktop\На+якому+з+даних+рисунків+заштриховано+75%,+25%,+50%.jpg"/>
          <p:cNvPicPr/>
          <p:nvPr/>
        </p:nvPicPr>
        <p:blipFill>
          <a:blip r:embed="rId2" cstate="print"/>
          <a:srcRect l="5885" t="32776" r="9361" b="14687"/>
          <a:stretch>
            <a:fillRect/>
          </a:stretch>
        </p:blipFill>
        <p:spPr bwMode="auto">
          <a:xfrm>
            <a:off x="1403648" y="3356992"/>
            <a:ext cx="648072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Цікаві задачі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uk-UA" dirty="0" smtClean="0"/>
              <a:t>Скільки відсотків від грошової купюри «Тараса Шевченка»  становить  </a:t>
            </a:r>
            <a:endParaRPr lang="ru-RU" dirty="0" smtClean="0"/>
          </a:p>
          <a:p>
            <a:pPr marL="1079500" lvl="0" indent="-1079500"/>
            <a:r>
              <a:rPr lang="uk-UA" dirty="0" smtClean="0"/>
              <a:t>«Володимир Великий»?</a:t>
            </a:r>
            <a:endParaRPr lang="ru-RU" dirty="0" smtClean="0"/>
          </a:p>
          <a:p>
            <a:pPr marL="1079500" lvl="0" indent="-1079500"/>
            <a:r>
              <a:rPr lang="uk-UA" dirty="0" smtClean="0"/>
              <a:t>«Ярослав Мудрий»?</a:t>
            </a:r>
            <a:endParaRPr lang="ru-RU" dirty="0" smtClean="0"/>
          </a:p>
          <a:p>
            <a:pPr marL="1079500" lvl="0" indent="-1079500"/>
            <a:r>
              <a:rPr lang="uk-UA" dirty="0" smtClean="0"/>
              <a:t>«Богдан Хмельницький»?</a:t>
            </a:r>
            <a:endParaRPr lang="ru-RU" dirty="0" smtClean="0"/>
          </a:p>
          <a:p>
            <a:pPr marL="1079500" lvl="0" indent="-1079500"/>
            <a:r>
              <a:rPr lang="uk-UA" dirty="0" smtClean="0"/>
              <a:t>«Іван</a:t>
            </a:r>
            <a:r>
              <a:rPr lang="ru-RU" dirty="0" smtClean="0"/>
              <a:t> </a:t>
            </a:r>
            <a:r>
              <a:rPr lang="uk-UA" dirty="0" smtClean="0"/>
              <a:t>Мазепа»?</a:t>
            </a:r>
            <a:endParaRPr lang="ru-RU" dirty="0" smtClean="0"/>
          </a:p>
          <a:p>
            <a:pPr marL="1079500" lvl="0" indent="-1079500"/>
            <a:r>
              <a:rPr lang="uk-UA" dirty="0" smtClean="0"/>
              <a:t>«Михайло Грушевський»? </a:t>
            </a:r>
            <a:endParaRPr lang="ru-RU" dirty="0" smtClean="0"/>
          </a:p>
          <a:p>
            <a:pPr marL="1079500" lvl="0" indent="-1079500"/>
            <a:r>
              <a:rPr lang="uk-UA" dirty="0" smtClean="0"/>
              <a:t>«Леся Українка»? </a:t>
            </a:r>
            <a:endParaRPr lang="ru-RU" dirty="0" smtClean="0"/>
          </a:p>
          <a:p>
            <a:pPr marL="1079500" lvl="0" indent="-1079500"/>
            <a:r>
              <a:rPr lang="uk-UA" dirty="0" smtClean="0"/>
              <a:t>«Григорій Сковорода»?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Фото з фейсбука\32349803_445332865917083_4966209094533775360_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29" y="-90010"/>
            <a:ext cx="9148729" cy="686154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9" name="Солнце 8">
            <a:hlinkClick r:id="rId3" action="ppaction://hlinkfile"/>
          </p:cNvPr>
          <p:cNvSpPr/>
          <p:nvPr/>
        </p:nvSpPr>
        <p:spPr>
          <a:xfrm>
            <a:off x="8316416" y="6093296"/>
            <a:ext cx="827584" cy="764704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УКРАЇНА починається з ТЕБЕ!</a:t>
            </a:r>
            <a:br>
              <a:rPr lang="uk-UA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6"/>
            <a:ext cx="5842992" cy="4951115"/>
          </a:xfrm>
        </p:spPr>
        <p:txBody>
          <a:bodyPr>
            <a:normAutofit fontScale="70000" lnSpcReduction="20000"/>
          </a:bodyPr>
          <a:lstStyle/>
          <a:p>
            <a:pPr marL="719138" lvl="0" indent="0">
              <a:buNone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Подивіться на рай тихий,</a:t>
            </a:r>
          </a:p>
          <a:p>
            <a:pPr marL="719138" indent="0">
              <a:buNone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свою країну,</a:t>
            </a:r>
          </a:p>
          <a:p>
            <a:pPr marL="719138" indent="0">
              <a:buNone/>
            </a:pPr>
            <a:r>
              <a:rPr lang="uk-U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Полюбіте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щирим серцем</a:t>
            </a:r>
          </a:p>
          <a:p>
            <a:pPr marL="719138" indent="0">
              <a:buNone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Велику руїну,</a:t>
            </a:r>
          </a:p>
          <a:p>
            <a:pPr marL="719138" indent="0">
              <a:buNone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Розкуйтеся, братайтеся,</a:t>
            </a:r>
          </a:p>
          <a:p>
            <a:pPr marL="719138" indent="0">
              <a:buNone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чужому краю</a:t>
            </a:r>
          </a:p>
          <a:p>
            <a:pPr marL="719138" indent="0">
              <a:buNone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шукайте, не питайте</a:t>
            </a:r>
          </a:p>
          <a:p>
            <a:pPr marL="719138" indent="0">
              <a:buNone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Того, що немає</a:t>
            </a:r>
          </a:p>
          <a:p>
            <a:pPr marL="719138" indent="0">
              <a:buNone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на небі, а не </a:t>
            </a:r>
            <a:r>
              <a:rPr lang="uk-U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тілько</a:t>
            </a:r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19138" indent="0">
              <a:buNone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чужому полі.</a:t>
            </a:r>
          </a:p>
          <a:p>
            <a:pPr marL="719138" indent="0">
              <a:buNone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своїй хаті своя й правда,</a:t>
            </a:r>
          </a:p>
          <a:p>
            <a:pPr marL="719138" indent="0">
              <a:buNone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сила, і воля.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r">
              <a:buNone/>
            </a:pPr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Т.Г. Шевченко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1029" name="Picture 5" descr="C:\Users\Zver\Desktop\Taras_Shevchenko_selfportrait_oil_1840_(crop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2688" y="2276872"/>
            <a:ext cx="2385142" cy="30243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324747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>Розглянемо конкретні приклади </a:t>
            </a:r>
            <a:r>
              <a:rPr lang="uk-UA" b="1" dirty="0" err="1" smtClean="0"/>
              <a:t>компетентнісно</a:t>
            </a:r>
            <a:r>
              <a:rPr lang="uk-UA" b="1" dirty="0" smtClean="0"/>
              <a:t> орієнтованих задач </a:t>
            </a:r>
            <a:br>
              <a:rPr lang="uk-UA" b="1" dirty="0" smtClean="0"/>
            </a:br>
            <a:r>
              <a:rPr lang="uk-UA" dirty="0" smtClean="0"/>
              <a:t>у галузі громадянської відповідальності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8999"/>
            <a:ext cx="8229600" cy="2743517"/>
          </a:xfrm>
        </p:spPr>
        <p:txBody>
          <a:bodyPr/>
          <a:lstStyle/>
          <a:p>
            <a:endParaRPr lang="uk-UA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869160"/>
            <a:ext cx="80648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Найбільшою небезпекою для свободи є пасивність народу</a:t>
            </a:r>
          </a:p>
          <a:p>
            <a:pPr algn="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uk-UA" sz="2400" b="1" i="1" dirty="0" smtClean="0"/>
              <a:t>Г. </a:t>
            </a:r>
            <a:r>
              <a:rPr lang="uk-UA" sz="2400" b="1" i="1" dirty="0" err="1" smtClean="0"/>
              <a:t>Брандейс</a:t>
            </a:r>
            <a:endParaRPr lang="ru-RU" sz="2400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Чистота довкілля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На кожного жителя населеного пункту припадає на рік х кг сміття:</a:t>
            </a:r>
          </a:p>
          <a:p>
            <a:pPr algn="ctr">
              <a:buNone/>
            </a:pPr>
            <a:r>
              <a:rPr lang="uk-UA" dirty="0" smtClean="0"/>
              <a:t>150 ≤ х ≤ 600 (кг сміття).</a:t>
            </a:r>
          </a:p>
          <a:p>
            <a:pPr algn="just">
              <a:buNone/>
            </a:pPr>
            <a:r>
              <a:rPr lang="uk-UA" dirty="0" smtClean="0"/>
              <a:t>Підрахуйте, скільки тонн сміття на рік може утворитися в твоєму селі, де проживає близько 3000 жителів. 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Економне використання тепла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dirty="0" smtClean="0"/>
              <a:t>У будинку 10 дерев’яних вікон. Заміна 1 вікна на енергозберігаюче збереже 2% тепла. За місяць родина платить 450 гривень за теплопостачання. На скільки скоротиться плата родини в разі заміни всіх вікон?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Економне використання газу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dirty="0" smtClean="0"/>
              <a:t>При приготуванні їжі на одній конфорці за 1 день витрачається 0,012м</a:t>
            </a:r>
            <a:r>
              <a:rPr lang="uk-UA" baseline="30000" dirty="0" smtClean="0"/>
              <a:t>3</a:t>
            </a:r>
            <a:r>
              <a:rPr lang="uk-UA" dirty="0" smtClean="0"/>
              <a:t> газу при інтенсивному вогні. Якщо тиск газу зробити помірним, то економія буде 30%. Один м</a:t>
            </a:r>
            <a:r>
              <a:rPr lang="uk-UA" baseline="30000" dirty="0" smtClean="0"/>
              <a:t>3</a:t>
            </a:r>
            <a:r>
              <a:rPr lang="uk-UA" dirty="0" smtClean="0"/>
              <a:t> газу коштує 8,55 грн. Якою буде економія сімейного бюджету через місяць?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Епіграф уроку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Все в </a:t>
            </a:r>
            <a:r>
              <a:rPr lang="ru-RU" sz="4000" b="1" dirty="0" err="1" smtClean="0">
                <a:solidFill>
                  <a:schemeClr val="tx1"/>
                </a:solidFill>
              </a:rPr>
              <a:t>природі</a:t>
            </a:r>
            <a:r>
              <a:rPr lang="ru-RU" sz="4000" b="1" dirty="0" smtClean="0">
                <a:solidFill>
                  <a:schemeClr val="tx1"/>
                </a:solidFill>
              </a:rPr>
              <a:t> повинно бути </a:t>
            </a:r>
            <a:r>
              <a:rPr lang="ru-RU" sz="4000" b="1" dirty="0" err="1" smtClean="0">
                <a:solidFill>
                  <a:schemeClr val="tx1"/>
                </a:solidFill>
              </a:rPr>
              <a:t>виміряно</a:t>
            </a:r>
            <a:r>
              <a:rPr lang="ru-RU" sz="4000" b="1" dirty="0" smtClean="0">
                <a:solidFill>
                  <a:schemeClr val="tx1"/>
                </a:solidFill>
              </a:rPr>
              <a:t>, все </a:t>
            </a:r>
            <a:r>
              <a:rPr lang="ru-RU" sz="4000" b="1" dirty="0" err="1" smtClean="0">
                <a:solidFill>
                  <a:schemeClr val="tx1"/>
                </a:solidFill>
              </a:rPr>
              <a:t>може</a:t>
            </a:r>
            <a:r>
              <a:rPr lang="ru-RU" sz="4000" b="1" dirty="0" smtClean="0">
                <a:solidFill>
                  <a:schemeClr val="tx1"/>
                </a:solidFill>
              </a:rPr>
              <a:t> бути </a:t>
            </a:r>
            <a:r>
              <a:rPr lang="ru-RU" sz="4000" b="1" dirty="0" err="1" smtClean="0">
                <a:solidFill>
                  <a:schemeClr val="tx1"/>
                </a:solidFill>
              </a:rPr>
              <a:t>пораховано</a:t>
            </a:r>
            <a:r>
              <a:rPr lang="ru-RU" sz="4000" b="1" dirty="0" smtClean="0">
                <a:solidFill>
                  <a:schemeClr val="tx1"/>
                </a:solidFill>
              </a:rPr>
              <a:t>.</a:t>
            </a:r>
            <a:r>
              <a:rPr lang="ru-RU" b="1" dirty="0" smtClean="0">
                <a:solidFill>
                  <a:schemeClr val="tx1"/>
                </a:solidFill>
              </a:rPr>
              <a:t>  </a:t>
            </a:r>
          </a:p>
          <a:p>
            <a:pPr algn="r">
              <a:buNone/>
            </a:pPr>
            <a:r>
              <a:rPr lang="ru-RU" b="1" i="1" dirty="0" err="1" smtClean="0">
                <a:solidFill>
                  <a:schemeClr val="tx1"/>
                </a:solidFill>
              </a:rPr>
              <a:t>Микола</a:t>
            </a:r>
            <a:r>
              <a:rPr lang="ru-RU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</a:rPr>
              <a:t>Лобачевський</a:t>
            </a:r>
            <a:r>
              <a:rPr lang="ru-RU" b="1" dirty="0" smtClean="0">
                <a:solidFill>
                  <a:schemeClr val="tx1"/>
                </a:solidFill>
              </a:rPr>
              <a:t>  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Вчимося економити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80728"/>
            <a:ext cx="8208912" cy="6192688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uk-UA" sz="3400" dirty="0" smtClean="0"/>
              <a:t>Одна кіловат-година електроенергії коштує 1,68 грн. Якщо кожен із членів сім’ї буде економно використовувати світло (вимикати лампочки, які горять без потреби), то можна заощадити 10% електроенергії. Скільки гривень буде заощаджено за місяць, якщо за місяць сім’я споживає 350 Квт,?</a:t>
            </a:r>
          </a:p>
          <a:p>
            <a:pPr lvl="0"/>
            <a:endParaRPr lang="ru-RU" sz="3400" dirty="0" smtClean="0"/>
          </a:p>
          <a:p>
            <a:pPr lvl="0"/>
            <a:r>
              <a:rPr lang="uk-UA" sz="3400" dirty="0" smtClean="0"/>
              <a:t>Цівка води товщиною в сірник за тиждень може призвести до втрат 480 л води. Скільки літрів води буде втрачено за місяць, якщо 1000 чоловік залишать не до кінця закритими крани? Скільком мешканцям вистачило б цієї води, якщо мінімальна її потреба для однієї людини на добу становить 30 л?</a:t>
            </a:r>
          </a:p>
          <a:p>
            <a:pPr lvl="0"/>
            <a:endParaRPr lang="ru-RU" sz="3400" dirty="0" smtClean="0"/>
          </a:p>
          <a:p>
            <a:pPr lvl="0"/>
            <a:r>
              <a:rPr lang="uk-UA" sz="3400" dirty="0" smtClean="0"/>
              <a:t>У квартирі, де за батареями опалення на стіні наклеєний теплоізоляційний матеріал, зберігається тепла на 5% більше. На 1 кв. м не теплоізольованої кімнати припадає 1,32 ккал тепла. Скільки тепла припадає на всю квартиру площею 17 кв. м, якщо в ній батареї  ізольовані від стіни?</a:t>
            </a:r>
            <a:endParaRPr lang="ru-RU" sz="3400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dirty="0" smtClean="0"/>
              <a:t>Чи був корисний урок для вас? </a:t>
            </a:r>
          </a:p>
          <a:p>
            <a:pPr algn="ctr"/>
            <a:r>
              <a:rPr lang="uk-UA" sz="4800" dirty="0" smtClean="0"/>
              <a:t>Чому? </a:t>
            </a:r>
          </a:p>
          <a:p>
            <a:pPr algn="ctr"/>
            <a:r>
              <a:rPr lang="uk-UA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Чого ви навчилися на даному уроці?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72517"/>
          </a:xfrm>
        </p:spPr>
        <p:txBody>
          <a:bodyPr/>
          <a:lstStyle/>
          <a:p>
            <a:pPr marL="719138" indent="-719138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уроці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я: </a:t>
            </a:r>
          </a:p>
          <a:p>
            <a:pPr marL="719138" indent="-719138"/>
            <a:r>
              <a:rPr lang="ru-RU" dirty="0" err="1" smtClean="0"/>
              <a:t>дізнався</a:t>
            </a:r>
            <a:r>
              <a:rPr lang="ru-RU" dirty="0" smtClean="0"/>
              <a:t>… </a:t>
            </a:r>
          </a:p>
          <a:p>
            <a:pPr marL="719138" indent="-719138"/>
            <a:r>
              <a:rPr lang="ru-RU" dirty="0" err="1" smtClean="0"/>
              <a:t>зрозумів</a:t>
            </a:r>
            <a:r>
              <a:rPr lang="ru-RU" dirty="0" smtClean="0"/>
              <a:t>… </a:t>
            </a:r>
          </a:p>
          <a:p>
            <a:pPr marL="719138" indent="-719138"/>
            <a:r>
              <a:rPr lang="ru-RU" dirty="0" err="1" smtClean="0"/>
              <a:t>навчився</a:t>
            </a:r>
            <a:r>
              <a:rPr lang="ru-RU" dirty="0" smtClean="0"/>
              <a:t>… </a:t>
            </a:r>
          </a:p>
          <a:p>
            <a:pPr marL="719138" indent="-719138"/>
            <a:r>
              <a:rPr lang="ru-RU" dirty="0" err="1" smtClean="0"/>
              <a:t>найбільший</a:t>
            </a:r>
            <a:r>
              <a:rPr lang="ru-RU" dirty="0" smtClean="0"/>
              <a:t> </a:t>
            </a:r>
            <a:r>
              <a:rPr lang="ru-RU" dirty="0" err="1" smtClean="0"/>
              <a:t>мій</a:t>
            </a:r>
            <a:r>
              <a:rPr lang="ru-RU" dirty="0" smtClean="0"/>
              <a:t> </a:t>
            </a:r>
            <a:r>
              <a:rPr lang="ru-RU" dirty="0" err="1" smtClean="0"/>
              <a:t>успіх</a:t>
            </a:r>
            <a:r>
              <a:rPr lang="ru-RU" dirty="0" smtClean="0"/>
              <a:t> – </a:t>
            </a:r>
            <a:r>
              <a:rPr lang="ru-RU" dirty="0" err="1" smtClean="0"/>
              <a:t>це</a:t>
            </a:r>
            <a:r>
              <a:rPr lang="ru-RU" dirty="0" smtClean="0"/>
              <a:t>… </a:t>
            </a:r>
          </a:p>
          <a:p>
            <a:pPr marL="719138" indent="-719138"/>
            <a:r>
              <a:rPr lang="ru-RU" dirty="0" err="1" smtClean="0"/>
              <a:t>найбільші</a:t>
            </a:r>
            <a:r>
              <a:rPr lang="ru-RU" dirty="0" smtClean="0"/>
              <a:t> </a:t>
            </a:r>
            <a:r>
              <a:rPr lang="ru-RU" dirty="0" err="1" smtClean="0"/>
              <a:t>труднощі</a:t>
            </a:r>
            <a:r>
              <a:rPr lang="ru-RU" dirty="0" smtClean="0"/>
              <a:t> я </a:t>
            </a:r>
            <a:r>
              <a:rPr lang="ru-RU" dirty="0" err="1" smtClean="0"/>
              <a:t>відчув</a:t>
            </a:r>
            <a:r>
              <a:rPr lang="ru-RU" dirty="0" smtClean="0"/>
              <a:t>…</a:t>
            </a:r>
          </a:p>
          <a:p>
            <a:pPr marL="719138" indent="-719138"/>
            <a:r>
              <a:rPr lang="ru-RU" dirty="0" smtClean="0"/>
              <a:t>я не </a:t>
            </a:r>
            <a:r>
              <a:rPr lang="ru-RU" dirty="0" err="1" smtClean="0"/>
              <a:t>вмів</a:t>
            </a:r>
            <a:r>
              <a:rPr lang="ru-RU" dirty="0" smtClean="0"/>
              <a:t>, а </a:t>
            </a:r>
            <a:r>
              <a:rPr lang="ru-RU" dirty="0" err="1" smtClean="0"/>
              <a:t>тепер</a:t>
            </a:r>
            <a:r>
              <a:rPr lang="ru-RU" dirty="0" smtClean="0"/>
              <a:t> </a:t>
            </a:r>
            <a:r>
              <a:rPr lang="ru-RU" dirty="0" err="1" smtClean="0"/>
              <a:t>умію</a:t>
            </a:r>
            <a:r>
              <a:rPr lang="ru-RU" dirty="0" smtClean="0"/>
              <a:t>…</a:t>
            </a:r>
          </a:p>
          <a:p>
            <a:pPr marL="719138" indent="-719138"/>
            <a:r>
              <a:rPr lang="ru-RU" dirty="0" smtClean="0"/>
              <a:t>я </a:t>
            </a:r>
            <a:r>
              <a:rPr lang="ru-RU" dirty="0" err="1" smtClean="0"/>
              <a:t>змінив</a:t>
            </a:r>
            <a:r>
              <a:rPr lang="ru-RU" dirty="0" smtClean="0"/>
              <a:t> </a:t>
            </a:r>
            <a:r>
              <a:rPr lang="ru-RU" dirty="0" err="1" smtClean="0"/>
              <a:t>своє</a:t>
            </a:r>
            <a:r>
              <a:rPr lang="ru-RU" dirty="0" smtClean="0"/>
              <a:t> </a:t>
            </a:r>
            <a:r>
              <a:rPr lang="ru-RU" dirty="0" err="1" smtClean="0"/>
              <a:t>ставлення</a:t>
            </a:r>
            <a:r>
              <a:rPr lang="ru-RU" dirty="0" smtClean="0"/>
              <a:t> до… </a:t>
            </a:r>
          </a:p>
          <a:p>
            <a:pPr marL="719138" indent="-719138"/>
            <a:r>
              <a:rPr lang="ru-RU" dirty="0" smtClean="0"/>
              <a:t>на </a:t>
            </a:r>
            <a:r>
              <a:rPr lang="ru-RU" dirty="0" err="1" smtClean="0"/>
              <a:t>наступному</a:t>
            </a:r>
            <a:r>
              <a:rPr lang="ru-RU" dirty="0" smtClean="0"/>
              <a:t> </a:t>
            </a:r>
            <a:r>
              <a:rPr lang="ru-RU" dirty="0" err="1" smtClean="0"/>
              <a:t>уроці</a:t>
            </a:r>
            <a:r>
              <a:rPr lang="ru-RU" dirty="0" smtClean="0"/>
              <a:t> я хочу…</a:t>
            </a:r>
          </a:p>
          <a:p>
            <a:pPr marL="719138" indent="-719138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Мій настрій після уроку …</a:t>
            </a:r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6" name="Picture 2" descr="C:\Users\Zver\Desktop\depositphotos_18438047-stock-photo-happy-smiley-emoticon-fa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3953" y="476672"/>
            <a:ext cx="2517847" cy="1656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Zver\Desktop\1ba31ff6efb2f7a96b28267027c21ab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5857" y="4797152"/>
            <a:ext cx="2426645" cy="16561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Zver\Desktop\f825efaab586d417cb34dd5556bce7a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00098" y="2636912"/>
            <a:ext cx="1618165" cy="16046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53536"/>
            <a:ext cx="4186808" cy="6271808"/>
          </a:xfrm>
        </p:spPr>
        <p:txBody>
          <a:bodyPr>
            <a:normAutofit/>
          </a:bodyPr>
          <a:lstStyle/>
          <a:p>
            <a:r>
              <a:rPr lang="uk-UA" b="1" dirty="0" err="1" smtClean="0"/>
              <a:t>“Розум</a:t>
            </a:r>
            <a:r>
              <a:rPr lang="uk-UA" b="1" dirty="0" smtClean="0"/>
              <a:t>, що одного разу розширив свої кордони, ніколи не повернеться в </a:t>
            </a:r>
            <a:r>
              <a:rPr lang="uk-UA" b="1" dirty="0" err="1" smtClean="0"/>
              <a:t>колишні”</a:t>
            </a:r>
            <a:endParaRPr lang="ru-RU" b="1" dirty="0"/>
          </a:p>
        </p:txBody>
      </p:sp>
      <p:pic>
        <p:nvPicPr>
          <p:cNvPr id="1026" name="Picture 2" descr="C:\Users\Zver\Desktop\Albert_Einstein_Hea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7692" y="1652474"/>
            <a:ext cx="2681706" cy="35767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259632" y="5949280"/>
            <a:ext cx="3384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Альберт </a:t>
            </a:r>
            <a:r>
              <a:rPr lang="ru-RU" sz="2400" b="1" dirty="0" err="1" smtClean="0"/>
              <a:t>Ейнштейн</a:t>
            </a:r>
            <a:endParaRPr lang="ru-RU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ДОМАШНЄ ЗАВДАННЯ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0887"/>
            <a:ext cx="8229600" cy="2376265"/>
          </a:xfrm>
        </p:spPr>
        <p:txBody>
          <a:bodyPr/>
          <a:lstStyle/>
          <a:p>
            <a:pPr lvl="0"/>
            <a:r>
              <a:rPr lang="uk-UA" b="1" dirty="0" smtClean="0"/>
              <a:t>Домашня контрольна робота;</a:t>
            </a:r>
            <a:endParaRPr lang="ru-RU" dirty="0" smtClean="0"/>
          </a:p>
          <a:p>
            <a:pPr lvl="0"/>
            <a:r>
              <a:rPr lang="uk-UA" b="1" dirty="0" smtClean="0"/>
              <a:t>Скласти по дві </a:t>
            </a:r>
            <a:r>
              <a:rPr lang="uk-UA" b="1" dirty="0" err="1" smtClean="0"/>
              <a:t>компетентнісні</a:t>
            </a:r>
            <a:r>
              <a:rPr lang="uk-UA" b="1" dirty="0" smtClean="0"/>
              <a:t> задачі і розв’язати їх;</a:t>
            </a:r>
            <a:endParaRPr lang="ru-RU" dirty="0" smtClean="0"/>
          </a:p>
          <a:p>
            <a:pPr lvl="0"/>
            <a:r>
              <a:rPr lang="uk-UA" b="1" dirty="0" smtClean="0"/>
              <a:t>Повторити п. 20-21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Нехай математика допоможе вам опановувати науку життя!</a:t>
            </a:r>
          </a:p>
          <a:p>
            <a:pPr algn="ctr">
              <a:buNone/>
            </a:pPr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все добре!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8820472" cy="2304256"/>
          </a:xfrm>
        </p:spPr>
        <p:txBody>
          <a:bodyPr>
            <a:normAutofit fontScale="90000"/>
          </a:bodyPr>
          <a:lstStyle/>
          <a:p>
            <a:r>
              <a:rPr lang="uk-UA" sz="4400" b="1" dirty="0" smtClean="0"/>
              <a:t>Нажити багато грошей – хоробрість; зберегти їх – мудрість, а вміло витратити – мистецтво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uk-UA" sz="2700" b="1" i="1" dirty="0" smtClean="0"/>
              <a:t>Бертольд </a:t>
            </a:r>
            <a:r>
              <a:rPr lang="uk-UA" sz="2700" b="1" i="1" dirty="0" err="1" smtClean="0"/>
              <a:t>Авербах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31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63596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tx1"/>
                </a:solidFill>
              </a:rPr>
              <a:t>ЗАДАЧА 1:</a:t>
            </a:r>
          </a:p>
          <a:p>
            <a:pPr indent="11113" algn="just">
              <a:buNone/>
            </a:pPr>
            <a:r>
              <a:rPr lang="uk-UA" b="1" dirty="0" smtClean="0">
                <a:solidFill>
                  <a:schemeClr val="tx1"/>
                </a:solidFill>
              </a:rPr>
              <a:t>На перший рахунок покладено 8000 грн. під 15% річних, а на другий – 7500 грн. під 20% річних. На якому з рахунків через 3 роки сума буде більшою? Розгляньте різні випадки нарахування відсотків.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 smtClean="0"/>
              <a:t>І спосіб: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6280"/>
          </a:xfrm>
        </p:spPr>
        <p:txBody>
          <a:bodyPr>
            <a:normAutofit fontScale="925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en-US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8000 (1+0,15)</a:t>
            </a:r>
            <a:r>
              <a:rPr lang="uk-UA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12167 (грн..) – нарощений капітал через 3 роки у першому банку;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en-US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7500 (1+0,2)</a:t>
            </a:r>
            <a:r>
              <a:rPr lang="uk-UA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12960 (грн..) – нарощений капітал через 3 роки у другому банку;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12960 – 12167 = 793 (грн.) – через 3 роки нарощений капітал у другому банку більший від капіталу у першому банку на 793 грн.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3" descr="https://subject.com.ua/lesson/mathematics/algebra9/algebra9.files/image401.gif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0175" y="333375"/>
            <a:ext cx="26638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Формула простих відсотків</a:t>
            </a:r>
            <a:endParaRPr lang="ru-RU" b="1" dirty="0"/>
          </a:p>
        </p:txBody>
      </p:sp>
      <p:pic>
        <p:nvPicPr>
          <p:cNvPr id="4" name="Содержимое 3" descr="C:\Users\Zver\Desktop\All11_004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780928"/>
            <a:ext cx="4680520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 smtClean="0"/>
              <a:t>ІІ спосіб: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4951115"/>
          </a:xfrm>
        </p:spPr>
        <p:txBody>
          <a:bodyPr>
            <a:normAutofit fontScale="70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8000·1,15 = 9200 (грн.) нарощений капітал на І рахунку на кінець І року; 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9200·1,15 = 10580 (грн.) нарощений капітал на кінець ІІ року; 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10580·1,15 = 12167 (грн.) нарощений капітал на кінець І року;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7500·1,2 = 9000 (грн.) нарощений капітал на ІІ рахунку на кінець І року; 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9000·1,2 = 10800 (грн.) нарощений капітал на ІІ рахунку на кінець ІІ року; 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10800·1,2 = 12960 (грн.) нарощений капітал на ІІ рахунку на кінець ІІІ року; 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12960 – 12167 = 793 (грн.) – через 3 роки нарощений капітал у другому банку більший від капіталу у першому банку на 793 грн.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53536"/>
            <a:ext cx="8964488" cy="144727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Охорона природи – це стан гармонії між людиною та землею</a:t>
            </a:r>
            <a:br>
              <a:rPr lang="uk-UA" b="1" dirty="0" smtClean="0"/>
            </a:br>
            <a:r>
              <a:rPr lang="uk-UA" sz="3100" b="1" i="1" dirty="0" smtClean="0"/>
              <a:t>Ольдо Леопольд</a:t>
            </a:r>
            <a:endParaRPr lang="ru-RU" sz="31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7"/>
            <a:ext cx="8229600" cy="4392489"/>
          </a:xfrm>
        </p:spPr>
        <p:txBody>
          <a:bodyPr>
            <a:normAutofit lnSpcReduction="10000"/>
          </a:bodyPr>
          <a:lstStyle/>
          <a:p>
            <a:r>
              <a:rPr lang="uk-UA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2:</a:t>
            </a:r>
          </a:p>
          <a:p>
            <a:r>
              <a:rPr lang="uk-UA" dirty="0" smtClean="0"/>
              <a:t>Вміст кисню в атмосфері дорівнює 1,2·10</a:t>
            </a:r>
            <a:r>
              <a:rPr lang="uk-UA" baseline="30000" dirty="0" smtClean="0"/>
              <a:t>15</a:t>
            </a:r>
            <a:r>
              <a:rPr lang="uk-UA" dirty="0" smtClean="0"/>
              <a:t> т. Здатність біомаси виробляти кисень становить 2·10</a:t>
            </a:r>
            <a:r>
              <a:rPr lang="uk-UA" baseline="30000" dirty="0" smtClean="0"/>
              <a:t>11</a:t>
            </a:r>
            <a:r>
              <a:rPr lang="uk-UA" dirty="0" smtClean="0"/>
              <a:t> т/рік. Кількість кисню в атмосфері, незважаючи на продуктивність біомаси, зменшується в середньому на 1·10</a:t>
            </a:r>
            <a:r>
              <a:rPr lang="uk-UA" baseline="30000" dirty="0" smtClean="0"/>
              <a:t>11</a:t>
            </a:r>
            <a:r>
              <a:rPr lang="uk-UA" dirty="0" smtClean="0"/>
              <a:t> т/рік. Розрахуйте, на скільки років вистачить запасів кисню за такого рівня його споживання.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2160240"/>
          </a:xfrm>
        </p:spPr>
        <p:txBody>
          <a:bodyPr>
            <a:normAutofit fontScale="90000"/>
          </a:bodyPr>
          <a:lstStyle/>
          <a:p>
            <a:pPr lvl="0"/>
            <a:r>
              <a:rPr lang="uk-UA" b="1" dirty="0" smtClean="0"/>
              <a:t>Здоров'я – не все, але все без здоров'я – ніщо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uk-UA" sz="3100" b="1" i="1" dirty="0" smtClean="0"/>
              <a:t>Сократ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869159"/>
          </a:xfrm>
        </p:spPr>
        <p:txBody>
          <a:bodyPr>
            <a:normAutofit lnSpcReduction="10000"/>
          </a:bodyPr>
          <a:lstStyle/>
          <a:p>
            <a:r>
              <a:rPr lang="uk-UA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3:</a:t>
            </a:r>
          </a:p>
          <a:p>
            <a:pPr lvl="0"/>
            <a:r>
              <a:rPr lang="uk-UA" dirty="0" smtClean="0"/>
              <a:t>Будь яка людина може попасти в скрутну ситуацію. Одна з учениць школи захворіла. На лікування їй потрібно 100000 грн. Її батьки таких грошей не мають. Чи можуть допомогти дівчинці учні класу, якщо в класі 25 учнів і вони хочуть покрити хоч 20% вартості лікування? А учні школи, якщо в школі 400 учнів і вони хочуть покрити 50% вартості лікування?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Без теорії немає практики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72816"/>
            <a:ext cx="8147248" cy="4752527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uk-UA" dirty="0" smtClean="0"/>
              <a:t>1. Поставте мені питання стосовно даної теми з використанням даних словосполучень:</a:t>
            </a:r>
          </a:p>
          <a:p>
            <a:pPr marL="989013" lvl="0" indent="-989013"/>
            <a:r>
              <a:rPr lang="uk-UA" b="1" dirty="0" smtClean="0"/>
              <a:t>Що таке… ?</a:t>
            </a:r>
            <a:endParaRPr lang="ru-RU" b="1" dirty="0" smtClean="0"/>
          </a:p>
          <a:p>
            <a:pPr marL="989013" lvl="0" indent="-989013"/>
            <a:r>
              <a:rPr lang="uk-UA" b="1" dirty="0" smtClean="0"/>
              <a:t>Що означає … ?</a:t>
            </a:r>
            <a:endParaRPr lang="ru-RU" b="1" dirty="0" smtClean="0"/>
          </a:p>
          <a:p>
            <a:pPr marL="989013" lvl="0" indent="-989013"/>
            <a:r>
              <a:rPr lang="uk-UA" b="1" dirty="0" smtClean="0"/>
              <a:t>Для чого потрібно … ?</a:t>
            </a:r>
            <a:endParaRPr lang="ru-RU" b="1" dirty="0" smtClean="0"/>
          </a:p>
          <a:p>
            <a:pPr marL="989013" lvl="0" indent="-989013"/>
            <a:r>
              <a:rPr lang="uk-UA" b="1" dirty="0" smtClean="0"/>
              <a:t>З чого складається … ?</a:t>
            </a:r>
            <a:endParaRPr lang="ru-RU" b="1" dirty="0" smtClean="0"/>
          </a:p>
          <a:p>
            <a:pPr marL="989013" lvl="0" indent="-989013"/>
            <a:r>
              <a:rPr lang="uk-UA" b="1" dirty="0" smtClean="0"/>
              <a:t>Чому … ?</a:t>
            </a:r>
            <a:endParaRPr lang="ru-RU" b="1" dirty="0" smtClean="0"/>
          </a:p>
          <a:p>
            <a:pPr marL="989013" lvl="0" indent="-989013"/>
            <a:r>
              <a:rPr lang="uk-UA" b="1" dirty="0" smtClean="0"/>
              <a:t>Де можна застосувати … ?</a:t>
            </a:r>
          </a:p>
          <a:p>
            <a:pPr marL="989013" lvl="0" indent="-989013"/>
            <a:endParaRPr lang="ru-RU" b="1" dirty="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728</TotalTime>
  <Words>1045</Words>
  <Application>Microsoft Office PowerPoint</Application>
  <PresentationFormat>Экран (4:3)</PresentationFormat>
  <Paragraphs>117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Елементи прикладної математики.  Підсумковий урок з теми </vt:lpstr>
      <vt:lpstr>Епіграф уроку</vt:lpstr>
      <vt:lpstr>Нажити багато грошей – хоробрість; зберегти їх – мудрість, а вміло витратити – мистецтво Бертольд Авербах </vt:lpstr>
      <vt:lpstr>І спосіб:</vt:lpstr>
      <vt:lpstr>Формула простих відсотків</vt:lpstr>
      <vt:lpstr>ІІ спосіб:</vt:lpstr>
      <vt:lpstr>Охорона природи – це стан гармонії між людиною та землею Ольдо Леопольд</vt:lpstr>
      <vt:lpstr>Здоров'я – не все, але все без здоров'я – ніщо  Сократ  </vt:lpstr>
      <vt:lpstr>Без теорії немає практики</vt:lpstr>
      <vt:lpstr>Без теорії немає практики</vt:lpstr>
      <vt:lpstr>Без теорії немає практики</vt:lpstr>
      <vt:lpstr>Без теорії немає практики </vt:lpstr>
      <vt:lpstr>Цікаві задачі</vt:lpstr>
      <vt:lpstr>Слайд 14</vt:lpstr>
      <vt:lpstr>УКРАЇНА починається з ТЕБЕ! </vt:lpstr>
      <vt:lpstr>   Розглянемо конкретні приклади компетентнісно орієнтованих задач  у галузі громадянської відповідальності</vt:lpstr>
      <vt:lpstr>Чистота довкілля</vt:lpstr>
      <vt:lpstr>Економне використання тепла</vt:lpstr>
      <vt:lpstr>Економне використання газу</vt:lpstr>
      <vt:lpstr> Вчимося економити</vt:lpstr>
      <vt:lpstr>Слайд 21</vt:lpstr>
      <vt:lpstr>Слайд 22</vt:lpstr>
      <vt:lpstr>“Розум, що одного разу розширив свої кордони, ніколи не повернеться в колишні”</vt:lpstr>
      <vt:lpstr>ДОМАШНЄ ЗАВДАННЯ 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Zverdvd.org</dc:creator>
  <cp:lastModifiedBy>Zverdvd.org</cp:lastModifiedBy>
  <cp:revision>71</cp:revision>
  <dcterms:created xsi:type="dcterms:W3CDTF">2019-02-23T17:30:56Z</dcterms:created>
  <dcterms:modified xsi:type="dcterms:W3CDTF">2019-03-04T11:38:20Z</dcterms:modified>
</cp:coreProperties>
</file>