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7" r:id="rId3"/>
    <p:sldId id="260" r:id="rId4"/>
    <p:sldId id="261" r:id="rId5"/>
    <p:sldId id="262" r:id="rId6"/>
    <p:sldId id="265" r:id="rId7"/>
    <p:sldId id="258" r:id="rId8"/>
    <p:sldId id="269" r:id="rId9"/>
    <p:sldId id="268" r:id="rId10"/>
    <p:sldId id="270" r:id="rId11"/>
    <p:sldId id="273" r:id="rId12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84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75B4B-9395-4327-B1D8-5F5D6AAB47B9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BA9A8C-3ED0-4C5F-9A55-194F00A5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919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BC733-835B-4E90-81EA-289BF190DF2B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DD85E3-F3DA-41D8-8D06-E132E887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0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D85E3-F3DA-41D8-8D06-E132E8871F4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6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D85E3-F3DA-41D8-8D06-E132E8871F4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153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392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277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6076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845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5493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220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153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833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399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62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656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716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392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165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924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365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1C2D2-A1F0-4F8B-9CF0-02E8E5FFB04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E3827EA-010C-43FC-ADED-24BE48136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857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4149" y="1119116"/>
            <a:ext cx="90575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Равнобедренный треугольник </a:t>
            </a:r>
          </a:p>
          <a:p>
            <a:pPr algn="ctr"/>
            <a:r>
              <a:rPr lang="ru-RU" sz="4400" dirty="0" smtClean="0"/>
              <a:t>и его свойства.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504968" y="5008728"/>
            <a:ext cx="35477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Черноморский УВК</a:t>
            </a:r>
          </a:p>
          <a:p>
            <a:r>
              <a:rPr lang="ru-RU" dirty="0" smtClean="0"/>
              <a:t>Учитель математики:</a:t>
            </a:r>
          </a:p>
          <a:p>
            <a:r>
              <a:rPr lang="ru-RU" dirty="0" err="1" smtClean="0"/>
              <a:t>Шевчишена</a:t>
            </a:r>
            <a:r>
              <a:rPr lang="ru-RU" dirty="0" smtClean="0"/>
              <a:t> Анастасия Андреевна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1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980313" y="2250787"/>
            <a:ext cx="3993642" cy="2914650"/>
          </a:xfrm>
          <a:prstGeom prst="triangle">
            <a:avLst/>
          </a:prstGeom>
          <a:solidFill>
            <a:schemeClr val="bg1"/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7033" y="549445"/>
            <a:ext cx="6595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Равносторонний треугольник 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704570" y="1913393"/>
            <a:ext cx="56669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В равностороннем треугольнике </a:t>
            </a:r>
          </a:p>
          <a:p>
            <a:pPr algn="ctr"/>
            <a:r>
              <a:rPr lang="ru-RU" sz="2400" dirty="0" smtClean="0"/>
              <a:t>все стороны РАВНЫ и все углы РАВНЫ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61325" y="4903827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007787" y="1759505"/>
            <a:ext cx="388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004608" y="4836826"/>
            <a:ext cx="426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</a:t>
            </a:r>
            <a:endParaRPr lang="ru-RU" sz="3200" dirty="0"/>
          </a:p>
        </p:txBody>
      </p:sp>
      <p:sp>
        <p:nvSpPr>
          <p:cNvPr id="8" name="Дуга 7"/>
          <p:cNvSpPr/>
          <p:nvPr/>
        </p:nvSpPr>
        <p:spPr>
          <a:xfrm>
            <a:off x="972883" y="4903827"/>
            <a:ext cx="426720" cy="523220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 rot="15115804">
            <a:off x="4665126" y="4845232"/>
            <a:ext cx="426720" cy="523220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7509986">
            <a:off x="2711164" y="2137620"/>
            <a:ext cx="426720" cy="523220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187439" y="3227250"/>
            <a:ext cx="260078" cy="2616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690938" y="3347257"/>
            <a:ext cx="152400" cy="28320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914999" y="4989293"/>
            <a:ext cx="0" cy="2798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оловина рамки 17"/>
          <p:cNvSpPr/>
          <p:nvPr/>
        </p:nvSpPr>
        <p:spPr>
          <a:xfrm flipV="1">
            <a:off x="5831960" y="3133360"/>
            <a:ext cx="163606" cy="427793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оловина рамки 18"/>
          <p:cNvSpPr/>
          <p:nvPr/>
        </p:nvSpPr>
        <p:spPr>
          <a:xfrm flipV="1">
            <a:off x="6617773" y="3133359"/>
            <a:ext cx="163606" cy="427793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оловина рамки 19"/>
          <p:cNvSpPr/>
          <p:nvPr/>
        </p:nvSpPr>
        <p:spPr>
          <a:xfrm flipV="1">
            <a:off x="7489882" y="3133358"/>
            <a:ext cx="163606" cy="427793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30417" y="3044823"/>
            <a:ext cx="700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А=</a:t>
            </a:r>
            <a:endParaRPr lang="ru-RU" sz="3600" dirty="0"/>
          </a:p>
        </p:txBody>
      </p:sp>
      <p:sp>
        <p:nvSpPr>
          <p:cNvPr id="22" name="TextBox 21"/>
          <p:cNvSpPr txBox="1"/>
          <p:nvPr/>
        </p:nvSpPr>
        <p:spPr>
          <a:xfrm>
            <a:off x="6781379" y="3061781"/>
            <a:ext cx="689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В=</a:t>
            </a:r>
            <a:endParaRPr lang="ru-RU" sz="3600" dirty="0"/>
          </a:p>
        </p:txBody>
      </p:sp>
      <p:sp>
        <p:nvSpPr>
          <p:cNvPr id="23" name="TextBox 22"/>
          <p:cNvSpPr txBox="1"/>
          <p:nvPr/>
        </p:nvSpPr>
        <p:spPr>
          <a:xfrm>
            <a:off x="7611733" y="3061780"/>
            <a:ext cx="457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24" name="TextBox 23"/>
          <p:cNvSpPr txBox="1"/>
          <p:nvPr/>
        </p:nvSpPr>
        <p:spPr>
          <a:xfrm>
            <a:off x="5637476" y="3736687"/>
            <a:ext cx="2287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АВ=ВС=АС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278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43350" y="385763"/>
            <a:ext cx="42851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Самостоятельная работа</a:t>
            </a:r>
            <a:endParaRPr lang="ru-RU" sz="2800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355625" y="1083915"/>
            <a:ext cx="1540426" cy="1468651"/>
          </a:xfrm>
          <a:prstGeom prst="triangl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172466" y="1200151"/>
            <a:ext cx="2371334" cy="1352416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195608" y="1082995"/>
            <a:ext cx="2045487" cy="2304077"/>
          </a:xfrm>
          <a:prstGeom prst="triangl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каавакп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17401" y="2464112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86857" y="83081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96051" y="2375675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49942" y="2464112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00077" y="830819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76984" y="2464112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28764" y="3191738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006320" y="827683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224240" y="3480595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 rot="17789211">
            <a:off x="1185868" y="1363238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4 см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756987" y="2648778"/>
            <a:ext cx="737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6 СМ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2522004" y="129502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? 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 rot="18898705">
            <a:off x="4980653" y="1507354"/>
            <a:ext cx="1059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15 ММ</a:t>
            </a:r>
            <a:endParaRPr lang="ru-RU" sz="2400" dirty="0"/>
          </a:p>
        </p:txBody>
      </p:sp>
      <p:sp>
        <p:nvSpPr>
          <p:cNvPr id="20" name="Прямоугольник 19"/>
          <p:cNvSpPr/>
          <p:nvPr/>
        </p:nvSpPr>
        <p:spPr>
          <a:xfrm rot="2939443">
            <a:off x="6491916" y="1452829"/>
            <a:ext cx="10599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15 ММ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822502" y="2483397"/>
            <a:ext cx="1199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20 </a:t>
            </a:r>
            <a:r>
              <a:rPr lang="ru-RU" sz="2800" dirty="0"/>
              <a:t>ММ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5782" y="3048888"/>
            <a:ext cx="13628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1. ВС=</a:t>
            </a:r>
            <a:endParaRPr lang="ru-RU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5240519" y="3235883"/>
            <a:ext cx="1117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2. Р=</a:t>
            </a:r>
            <a:endParaRPr lang="ru-RU" sz="3200" dirty="0"/>
          </a:p>
        </p:txBody>
      </p:sp>
      <p:sp>
        <p:nvSpPr>
          <p:cNvPr id="25" name="Половина рамки 24"/>
          <p:cNvSpPr/>
          <p:nvPr/>
        </p:nvSpPr>
        <p:spPr>
          <a:xfrm flipV="1">
            <a:off x="8151288" y="3715902"/>
            <a:ext cx="163606" cy="427793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2615" y="3692945"/>
            <a:ext cx="643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А=</a:t>
            </a:r>
            <a:endParaRPr lang="ru-RU" sz="3200" dirty="0"/>
          </a:p>
        </p:txBody>
      </p:sp>
      <p:sp>
        <p:nvSpPr>
          <p:cNvPr id="24" name="Дуга 23"/>
          <p:cNvSpPr/>
          <p:nvPr/>
        </p:nvSpPr>
        <p:spPr>
          <a:xfrm rot="16854200">
            <a:off x="6445322" y="4846375"/>
            <a:ext cx="505371" cy="478387"/>
          </a:xfrm>
          <a:prstGeom prst="arc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8768466">
            <a:off x="9043851" y="1088192"/>
            <a:ext cx="395220" cy="440973"/>
          </a:xfrm>
          <a:prstGeom prst="arc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/>
          <p:cNvSpPr/>
          <p:nvPr/>
        </p:nvSpPr>
        <p:spPr>
          <a:xfrm rot="16200000">
            <a:off x="9892822" y="3102081"/>
            <a:ext cx="505371" cy="478387"/>
          </a:xfrm>
          <a:prstGeom prst="arc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9047356" y="1553520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80˚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8619750" y="2864222"/>
            <a:ext cx="269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024" name="Равнобедренный треугольник 1023"/>
          <p:cNvSpPr/>
          <p:nvPr/>
        </p:nvSpPr>
        <p:spPr>
          <a:xfrm>
            <a:off x="2168656" y="3201820"/>
            <a:ext cx="2289966" cy="1883749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Равнобедренный треугольник 1024"/>
          <p:cNvSpPr/>
          <p:nvPr/>
        </p:nvSpPr>
        <p:spPr>
          <a:xfrm>
            <a:off x="5550977" y="4432035"/>
            <a:ext cx="2033194" cy="1676400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TextBox 1026"/>
          <p:cNvSpPr txBox="1"/>
          <p:nvPr/>
        </p:nvSpPr>
        <p:spPr>
          <a:xfrm>
            <a:off x="7682940" y="3680300"/>
            <a:ext cx="5501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3.</a:t>
            </a:r>
            <a:endParaRPr lang="ru-RU" sz="3200" dirty="0"/>
          </a:p>
        </p:txBody>
      </p:sp>
      <p:sp>
        <p:nvSpPr>
          <p:cNvPr id="1028" name="Прямоугольник 1027"/>
          <p:cNvSpPr/>
          <p:nvPr/>
        </p:nvSpPr>
        <p:spPr>
          <a:xfrm>
            <a:off x="1825595" y="490090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L</a:t>
            </a:r>
            <a:endParaRPr lang="ru-RU" dirty="0"/>
          </a:p>
        </p:txBody>
      </p:sp>
      <p:sp>
        <p:nvSpPr>
          <p:cNvPr id="37" name="Дуга 36"/>
          <p:cNvSpPr/>
          <p:nvPr/>
        </p:nvSpPr>
        <p:spPr>
          <a:xfrm rot="479327">
            <a:off x="5503426" y="5780863"/>
            <a:ext cx="505371" cy="478387"/>
          </a:xfrm>
          <a:prstGeom prst="arc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/>
          <p:nvPr/>
        </p:nvSpPr>
        <p:spPr>
          <a:xfrm rot="479327">
            <a:off x="8054636" y="3082777"/>
            <a:ext cx="505371" cy="478387"/>
          </a:xfrm>
          <a:prstGeom prst="arc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/>
          <p:nvPr/>
        </p:nvSpPr>
        <p:spPr>
          <a:xfrm rot="479327">
            <a:off x="8054637" y="3090956"/>
            <a:ext cx="505371" cy="478387"/>
          </a:xfrm>
          <a:prstGeom prst="arc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/>
          <p:nvPr/>
        </p:nvSpPr>
        <p:spPr>
          <a:xfrm rot="15071426">
            <a:off x="7179187" y="5780863"/>
            <a:ext cx="505371" cy="478387"/>
          </a:xfrm>
          <a:prstGeom prst="arc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уга 40"/>
          <p:cNvSpPr/>
          <p:nvPr/>
        </p:nvSpPr>
        <p:spPr>
          <a:xfrm rot="8880713">
            <a:off x="6386966" y="4324976"/>
            <a:ext cx="505371" cy="478387"/>
          </a:xfrm>
          <a:prstGeom prst="arc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TextBox 1028"/>
          <p:cNvSpPr txBox="1"/>
          <p:nvPr/>
        </p:nvSpPr>
        <p:spPr>
          <a:xfrm>
            <a:off x="5154418" y="5895957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1030" name="TextBox 1029"/>
          <p:cNvSpPr txBox="1"/>
          <p:nvPr/>
        </p:nvSpPr>
        <p:spPr>
          <a:xfrm>
            <a:off x="6567574" y="4277720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1031" name="TextBox 1030"/>
          <p:cNvSpPr txBox="1"/>
          <p:nvPr/>
        </p:nvSpPr>
        <p:spPr>
          <a:xfrm>
            <a:off x="7645109" y="58353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1032" name="TextBox 1031"/>
          <p:cNvSpPr txBox="1"/>
          <p:nvPr/>
        </p:nvSpPr>
        <p:spPr>
          <a:xfrm>
            <a:off x="5949785" y="5651674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36˚</a:t>
            </a:r>
            <a:endParaRPr lang="ru-RU" dirty="0"/>
          </a:p>
        </p:txBody>
      </p:sp>
      <p:sp>
        <p:nvSpPr>
          <p:cNvPr id="1033" name="TextBox 1032"/>
          <p:cNvSpPr txBox="1"/>
          <p:nvPr/>
        </p:nvSpPr>
        <p:spPr>
          <a:xfrm>
            <a:off x="6559225" y="4792200"/>
            <a:ext cx="269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?</a:t>
            </a:r>
          </a:p>
        </p:txBody>
      </p:sp>
      <p:sp>
        <p:nvSpPr>
          <p:cNvPr id="1034" name="Прямоугольник 1033"/>
          <p:cNvSpPr/>
          <p:nvPr/>
        </p:nvSpPr>
        <p:spPr>
          <a:xfrm>
            <a:off x="3313639" y="2868921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K</a:t>
            </a:r>
            <a:endParaRPr lang="ru-RU" dirty="0"/>
          </a:p>
        </p:txBody>
      </p:sp>
      <p:sp>
        <p:nvSpPr>
          <p:cNvPr id="1035" name="Прямоугольник 1034"/>
          <p:cNvSpPr/>
          <p:nvPr/>
        </p:nvSpPr>
        <p:spPr>
          <a:xfrm>
            <a:off x="4548256" y="4780716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</a:t>
            </a:r>
            <a:endParaRPr lang="ru-RU" dirty="0"/>
          </a:p>
        </p:txBody>
      </p:sp>
      <p:sp>
        <p:nvSpPr>
          <p:cNvPr id="1036" name="TextBox 1035"/>
          <p:cNvSpPr txBox="1"/>
          <p:nvPr/>
        </p:nvSpPr>
        <p:spPr>
          <a:xfrm>
            <a:off x="8644177" y="5378937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smtClean="0">
                <a:latin typeface="Times New Roman"/>
                <a:cs typeface="Times New Roman"/>
              </a:rPr>
              <a:t>5.</a:t>
            </a:r>
            <a:r>
              <a:rPr lang="en-US" sz="3200" smtClean="0">
                <a:latin typeface="Times New Roman"/>
                <a:cs typeface="Times New Roman"/>
              </a:rPr>
              <a:t>∟</a:t>
            </a:r>
            <a:r>
              <a:rPr lang="en-US" sz="3200" dirty="0" smtClean="0">
                <a:latin typeface="Times New Roman"/>
                <a:cs typeface="Times New Roman"/>
              </a:rPr>
              <a:t>N=</a:t>
            </a:r>
            <a:endParaRPr lang="ru-RU" sz="3200" dirty="0"/>
          </a:p>
        </p:txBody>
      </p:sp>
      <p:sp>
        <p:nvSpPr>
          <p:cNvPr id="1037" name="TextBox 1036"/>
          <p:cNvSpPr txBox="1"/>
          <p:nvPr/>
        </p:nvSpPr>
        <p:spPr>
          <a:xfrm>
            <a:off x="1083254" y="5209659"/>
            <a:ext cx="15728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4. </a:t>
            </a:r>
            <a:r>
              <a:rPr lang="en-US" sz="2400" dirty="0" smtClean="0"/>
              <a:t>P=46</a:t>
            </a:r>
            <a:r>
              <a:rPr lang="ru-RU" sz="2400" dirty="0" smtClean="0"/>
              <a:t>см</a:t>
            </a:r>
          </a:p>
          <a:p>
            <a:r>
              <a:rPr lang="en-US" sz="2400" dirty="0" smtClean="0"/>
              <a:t>LF= 26 </a:t>
            </a:r>
            <a:r>
              <a:rPr lang="uk-UA" sz="2400" dirty="0" smtClean="0"/>
              <a:t>см</a:t>
            </a:r>
          </a:p>
          <a:p>
            <a:r>
              <a:rPr lang="en-US" sz="3200" dirty="0" smtClean="0"/>
              <a:t>LK</a:t>
            </a:r>
            <a:r>
              <a:rPr lang="ru-RU" sz="3200" dirty="0" smtClean="0"/>
              <a:t>=</a:t>
            </a:r>
            <a:endParaRPr lang="ru-RU" sz="3200" dirty="0"/>
          </a:p>
        </p:txBody>
      </p:sp>
      <p:sp>
        <p:nvSpPr>
          <p:cNvPr id="1039" name="TextBox 1038"/>
          <p:cNvSpPr txBox="1"/>
          <p:nvPr/>
        </p:nvSpPr>
        <p:spPr>
          <a:xfrm>
            <a:off x="1961447" y="3009186"/>
            <a:ext cx="883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4см</a:t>
            </a:r>
            <a:endParaRPr lang="ru-RU" sz="3200" dirty="0"/>
          </a:p>
        </p:txBody>
      </p:sp>
      <p:sp>
        <p:nvSpPr>
          <p:cNvPr id="1040" name="TextBox 1039"/>
          <p:cNvSpPr txBox="1"/>
          <p:nvPr/>
        </p:nvSpPr>
        <p:spPr>
          <a:xfrm>
            <a:off x="6250339" y="3188207"/>
            <a:ext cx="12987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50 мм</a:t>
            </a:r>
            <a:endParaRPr lang="ru-RU" sz="3200" dirty="0"/>
          </a:p>
        </p:txBody>
      </p:sp>
      <p:sp>
        <p:nvSpPr>
          <p:cNvPr id="1041" name="TextBox 1040"/>
          <p:cNvSpPr txBox="1"/>
          <p:nvPr/>
        </p:nvSpPr>
        <p:spPr>
          <a:xfrm>
            <a:off x="8839169" y="3664773"/>
            <a:ext cx="829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50˚</a:t>
            </a:r>
            <a:endParaRPr lang="ru-RU" sz="3200" dirty="0"/>
          </a:p>
        </p:txBody>
      </p:sp>
      <p:sp>
        <p:nvSpPr>
          <p:cNvPr id="1042" name="TextBox 1041"/>
          <p:cNvSpPr txBox="1"/>
          <p:nvPr/>
        </p:nvSpPr>
        <p:spPr>
          <a:xfrm>
            <a:off x="1825595" y="5960655"/>
            <a:ext cx="10983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10см</a:t>
            </a:r>
            <a:endParaRPr lang="ru-RU" sz="3200" dirty="0"/>
          </a:p>
        </p:txBody>
      </p:sp>
      <p:sp>
        <p:nvSpPr>
          <p:cNvPr id="1043" name="TextBox 1042"/>
          <p:cNvSpPr txBox="1"/>
          <p:nvPr/>
        </p:nvSpPr>
        <p:spPr>
          <a:xfrm>
            <a:off x="9906314" y="5383354"/>
            <a:ext cx="10438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108˚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6107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22" grpId="0"/>
      <p:bldP spid="23" grpId="0"/>
      <p:bldP spid="19" grpId="0"/>
      <p:bldP spid="1024" grpId="0" animBg="1"/>
      <p:bldP spid="1025" grpId="0" animBg="1"/>
      <p:bldP spid="1027" grpId="0"/>
      <p:bldP spid="1036" grpId="0"/>
      <p:bldP spid="1037" grpId="0"/>
      <p:bldP spid="1039" grpId="0"/>
      <p:bldP spid="1040" grpId="0"/>
      <p:bldP spid="1041" grpId="0"/>
      <p:bldP spid="1042" grpId="0"/>
      <p:bldP spid="10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0140" y="85486"/>
            <a:ext cx="29177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Домашнее задание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№ 144</a:t>
            </a:r>
          </a:p>
          <a:p>
            <a:endParaRPr lang="en-US" sz="2400" dirty="0" smtClean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171575" y="1123265"/>
            <a:ext cx="1228725" cy="165735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828926" y="1114424"/>
            <a:ext cx="1371600" cy="165735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072188" y="1271588"/>
            <a:ext cx="102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Дано:  </a:t>
            </a:r>
            <a:endParaRPr lang="ru-RU" sz="2000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882414" y="1400236"/>
            <a:ext cx="239673" cy="14234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098950" y="1271351"/>
            <a:ext cx="730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 АВС,</a:t>
            </a:r>
            <a:endParaRPr lang="ru-RU" sz="2000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7742776" y="1426875"/>
            <a:ext cx="239673" cy="14234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742776" y="1285815"/>
            <a:ext cx="893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    </a:t>
            </a:r>
            <a:r>
              <a:rPr lang="en-US" sz="2000" dirty="0" smtClean="0"/>
              <a:t>KTM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6103082" y="1542576"/>
            <a:ext cx="241284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b="1" i="1" dirty="0"/>
              <a:t>∟</a:t>
            </a:r>
            <a:r>
              <a:rPr lang="en-US" sz="2000" dirty="0" smtClean="0"/>
              <a:t>A</a:t>
            </a:r>
            <a:r>
              <a:rPr lang="ru-RU" sz="2000" dirty="0" smtClean="0"/>
              <a:t>=</a:t>
            </a:r>
            <a:r>
              <a:rPr lang="ru-RU" sz="2000" b="1" i="1" dirty="0" smtClean="0"/>
              <a:t>∟</a:t>
            </a:r>
            <a:r>
              <a:rPr lang="en-US" sz="2000" dirty="0" smtClean="0"/>
              <a:t>M,</a:t>
            </a:r>
            <a:r>
              <a:rPr lang="ru-RU" sz="2000" b="1" i="1" dirty="0"/>
              <a:t> ∟</a:t>
            </a:r>
            <a:r>
              <a:rPr lang="en-US" sz="2000" dirty="0" smtClean="0"/>
              <a:t>B </a:t>
            </a:r>
            <a:r>
              <a:rPr lang="ru-RU" sz="2000" dirty="0" smtClean="0"/>
              <a:t>=</a:t>
            </a:r>
            <a:r>
              <a:rPr lang="ru-RU" sz="2000" b="1" i="1" dirty="0" smtClean="0"/>
              <a:t>∟</a:t>
            </a:r>
            <a:r>
              <a:rPr lang="en-US" sz="2000" dirty="0" smtClean="0"/>
              <a:t>K</a:t>
            </a:r>
          </a:p>
          <a:p>
            <a:r>
              <a:rPr lang="ru-RU" sz="2000" dirty="0" smtClean="0"/>
              <a:t> </a:t>
            </a:r>
            <a:r>
              <a:rPr lang="ru-RU" sz="2000" b="1" i="1" dirty="0"/>
              <a:t>∟</a:t>
            </a:r>
            <a:r>
              <a:rPr lang="en-US" sz="2000" dirty="0" smtClean="0"/>
              <a:t>C=40</a:t>
            </a:r>
            <a:r>
              <a:rPr lang="ru-RU" sz="2000" dirty="0" smtClean="0"/>
              <a:t>°</a:t>
            </a:r>
            <a:endParaRPr lang="en-US" sz="2000" dirty="0" smtClean="0"/>
          </a:p>
          <a:p>
            <a:r>
              <a:rPr lang="en-US" sz="2000" dirty="0" smtClean="0"/>
              <a:t>MK= 5 </a:t>
            </a:r>
            <a:r>
              <a:rPr lang="ru-RU" sz="2000" dirty="0" smtClean="0"/>
              <a:t>см</a:t>
            </a:r>
          </a:p>
          <a:p>
            <a:r>
              <a:rPr lang="ru-RU" sz="2000" dirty="0" smtClean="0"/>
              <a:t>Найти: АВ</a:t>
            </a:r>
          </a:p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4943475" y="2872948"/>
            <a:ext cx="11620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Решение</a:t>
            </a:r>
            <a:endParaRPr lang="ru-RU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935326" y="3590541"/>
            <a:ext cx="3373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Если </a:t>
            </a:r>
            <a:r>
              <a:rPr lang="ru-RU" sz="2000" b="1" i="1" dirty="0" smtClean="0"/>
              <a:t>∟</a:t>
            </a:r>
            <a:r>
              <a:rPr lang="ru-RU" sz="2000" dirty="0" smtClean="0"/>
              <a:t>Т=</a:t>
            </a:r>
            <a:r>
              <a:rPr lang="ru-RU" sz="2000" b="1" i="1" dirty="0"/>
              <a:t>∟</a:t>
            </a:r>
            <a:r>
              <a:rPr lang="ru-RU" sz="2000" dirty="0" smtClean="0"/>
              <a:t>С, то </a:t>
            </a:r>
            <a:r>
              <a:rPr lang="ru-RU" sz="2000" b="1" i="1" dirty="0"/>
              <a:t>∟</a:t>
            </a:r>
            <a:r>
              <a:rPr lang="ru-RU" sz="2000" dirty="0" smtClean="0"/>
              <a:t>Т = 40°</a:t>
            </a:r>
            <a:endParaRPr lang="ru-RU" sz="2000" dirty="0"/>
          </a:p>
          <a:p>
            <a:r>
              <a:rPr lang="ru-RU" sz="2000" dirty="0" smtClean="0"/>
              <a:t>А это значит : АВ = МК</a:t>
            </a:r>
          </a:p>
          <a:p>
            <a:r>
              <a:rPr lang="ru-RU" sz="2000" dirty="0" smtClean="0"/>
              <a:t>АВ = 5 см</a:t>
            </a:r>
          </a:p>
          <a:p>
            <a:r>
              <a:rPr lang="ru-RU" sz="2000" dirty="0" smtClean="0"/>
              <a:t>Ответ: 5 см.</a:t>
            </a:r>
            <a:endParaRPr lang="ru-RU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935326" y="278061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1785937" y="94297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311964" y="268828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664475" y="2681763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14726" y="94297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4168791" y="258710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pic>
        <p:nvPicPr>
          <p:cNvPr id="29" name="Picture 23" descr="MCj0429803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6130">
            <a:off x="7651845" y="3769436"/>
            <a:ext cx="1503735" cy="190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89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1835" y="563037"/>
            <a:ext cx="8184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На каких рисунках изображены биссектрисы?</a:t>
            </a:r>
            <a:endParaRPr lang="ru-RU" sz="3200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 rot="20355163">
            <a:off x="5014636" y="4326339"/>
            <a:ext cx="1910686" cy="2006221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 rot="6883049">
            <a:off x="6037222" y="2113248"/>
            <a:ext cx="2244565" cy="1594755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215952" y="2224585"/>
            <a:ext cx="1555845" cy="267496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771797" y="2224585"/>
            <a:ext cx="436728" cy="25384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8243248" y="4776716"/>
            <a:ext cx="1978925" cy="10918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Блок-схема: извлечение 10"/>
          <p:cNvSpPr/>
          <p:nvPr/>
        </p:nvSpPr>
        <p:spPr>
          <a:xfrm rot="914088">
            <a:off x="873638" y="2049499"/>
            <a:ext cx="3521122" cy="1332619"/>
          </a:xfrm>
          <a:prstGeom prst="flowChartExtra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345917" y="4286985"/>
            <a:ext cx="2456597" cy="20881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945239" y="428698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802514" y="4286985"/>
            <a:ext cx="534200" cy="20865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5917" y="6375093"/>
            <a:ext cx="30180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9457899" y="2224585"/>
            <a:ext cx="313898" cy="26067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2074460" y="4285396"/>
            <a:ext cx="728054" cy="20881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4" idx="2"/>
          </p:cNvCxnSpPr>
          <p:nvPr/>
        </p:nvCxnSpPr>
        <p:spPr>
          <a:xfrm>
            <a:off x="6904458" y="1557747"/>
            <a:ext cx="396779" cy="121274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11" idx="0"/>
            <a:endCxn id="11" idx="2"/>
          </p:cNvCxnSpPr>
          <p:nvPr/>
        </p:nvCxnSpPr>
        <p:spPr>
          <a:xfrm flipH="1">
            <a:off x="2459109" y="2072915"/>
            <a:ext cx="350180" cy="1285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611071" y="4380834"/>
            <a:ext cx="710698" cy="18761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1733266" y="3025267"/>
            <a:ext cx="121697" cy="2176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082129" y="3384645"/>
            <a:ext cx="0" cy="2183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1192078" y="1610283"/>
            <a:ext cx="382137" cy="4626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591005" y="1675075"/>
            <a:ext cx="374902" cy="39784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611737" y="2072915"/>
            <a:ext cx="491320" cy="4655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573207" y="4285397"/>
            <a:ext cx="480395" cy="3684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724372" y="4456707"/>
            <a:ext cx="416257" cy="442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49" name="Дуга 48"/>
          <p:cNvSpPr/>
          <p:nvPr/>
        </p:nvSpPr>
        <p:spPr>
          <a:xfrm rot="11334511">
            <a:off x="9521759" y="2567884"/>
            <a:ext cx="405215" cy="327546"/>
          </a:xfrm>
          <a:prstGeom prst="arc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Дуга 49"/>
          <p:cNvSpPr/>
          <p:nvPr/>
        </p:nvSpPr>
        <p:spPr>
          <a:xfrm rot="11940395" flipH="1">
            <a:off x="9540593" y="2724140"/>
            <a:ext cx="367669" cy="272871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Дуга 52"/>
          <p:cNvSpPr/>
          <p:nvPr/>
        </p:nvSpPr>
        <p:spPr>
          <a:xfrm rot="11158188">
            <a:off x="2450837" y="4478232"/>
            <a:ext cx="430398" cy="315443"/>
          </a:xfrm>
          <a:prstGeom prst="arc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Дуга 53"/>
          <p:cNvSpPr/>
          <p:nvPr/>
        </p:nvSpPr>
        <p:spPr>
          <a:xfrm rot="14206043" flipH="1">
            <a:off x="2653976" y="4375373"/>
            <a:ext cx="358791" cy="568450"/>
          </a:xfrm>
          <a:prstGeom prst="arc">
            <a:avLst>
              <a:gd name="adj1" fmla="val 16247364"/>
              <a:gd name="adj2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>
            <a:off x="7656975" y="2467932"/>
            <a:ext cx="74868" cy="2478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6904458" y="2897557"/>
            <a:ext cx="0" cy="318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Дуга 60"/>
          <p:cNvSpPr/>
          <p:nvPr/>
        </p:nvSpPr>
        <p:spPr>
          <a:xfrm rot="6100066">
            <a:off x="2522142" y="2013585"/>
            <a:ext cx="439522" cy="515169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Дуга 61"/>
          <p:cNvSpPr/>
          <p:nvPr/>
        </p:nvSpPr>
        <p:spPr>
          <a:xfrm rot="10800000">
            <a:off x="2435600" y="2076922"/>
            <a:ext cx="592304" cy="307708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Дуга 62"/>
          <p:cNvSpPr/>
          <p:nvPr/>
        </p:nvSpPr>
        <p:spPr>
          <a:xfrm rot="7768659">
            <a:off x="2587410" y="2165763"/>
            <a:ext cx="631709" cy="320516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уга 63"/>
          <p:cNvSpPr/>
          <p:nvPr/>
        </p:nvSpPr>
        <p:spPr>
          <a:xfrm rot="8882280">
            <a:off x="5531118" y="4545519"/>
            <a:ext cx="397733" cy="217097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Дуга 64"/>
          <p:cNvSpPr/>
          <p:nvPr/>
        </p:nvSpPr>
        <p:spPr>
          <a:xfrm rot="7590978">
            <a:off x="5731592" y="4565514"/>
            <a:ext cx="321337" cy="16792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5961904" y="6325492"/>
            <a:ext cx="19552" cy="1742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6725158" y="5977719"/>
            <a:ext cx="112401" cy="2215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573207" y="302526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2809289" y="184159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4150204" y="363666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5865208" y="3520038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8215634" y="2164121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6859065" y="1194381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8087581" y="496542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9727143" y="1873995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10294606" y="4673246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154954" y="600576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84" name="TextBox 83"/>
          <p:cNvSpPr txBox="1"/>
          <p:nvPr/>
        </p:nvSpPr>
        <p:spPr>
          <a:xfrm>
            <a:off x="2455530" y="400600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3384511" y="6188587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</a:t>
            </a:r>
            <a:endParaRPr lang="ru-RU" dirty="0"/>
          </a:p>
        </p:txBody>
      </p:sp>
      <p:sp>
        <p:nvSpPr>
          <p:cNvPr id="86" name="TextBox 85"/>
          <p:cNvSpPr txBox="1"/>
          <p:nvPr/>
        </p:nvSpPr>
        <p:spPr>
          <a:xfrm>
            <a:off x="5295331" y="655791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87" name="TextBox 86"/>
          <p:cNvSpPr txBox="1"/>
          <p:nvPr/>
        </p:nvSpPr>
        <p:spPr>
          <a:xfrm>
            <a:off x="5613578" y="401883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88" name="TextBox 87"/>
          <p:cNvSpPr txBox="1"/>
          <p:nvPr/>
        </p:nvSpPr>
        <p:spPr>
          <a:xfrm>
            <a:off x="7218719" y="5793053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156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6635" y="664907"/>
            <a:ext cx="7672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На каких рисунках изображены медианы?</a:t>
            </a:r>
            <a:endParaRPr lang="ru-RU" sz="3200" dirty="0"/>
          </a:p>
        </p:txBody>
      </p:sp>
      <p:sp>
        <p:nvSpPr>
          <p:cNvPr id="3" name="Блок-схема: извлечение 2"/>
          <p:cNvSpPr/>
          <p:nvPr/>
        </p:nvSpPr>
        <p:spPr>
          <a:xfrm rot="914088">
            <a:off x="7997770" y="2063243"/>
            <a:ext cx="3521122" cy="1332619"/>
          </a:xfrm>
          <a:prstGeom prst="flowChartExtra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1173707" y="2006221"/>
            <a:ext cx="1978926" cy="14466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2893325" y="2006221"/>
            <a:ext cx="259308" cy="20062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73707" y="3452884"/>
            <a:ext cx="1746914" cy="5868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Блок-схема: извлечение 9"/>
          <p:cNvSpPr/>
          <p:nvPr/>
        </p:nvSpPr>
        <p:spPr>
          <a:xfrm>
            <a:off x="7438029" y="3575714"/>
            <a:ext cx="1678675" cy="2906973"/>
          </a:xfrm>
          <a:prstGeom prst="flowChartExtra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722125" y="2838734"/>
            <a:ext cx="2006221" cy="281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4176214" y="2838734"/>
            <a:ext cx="559559" cy="2784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130557" y="5650173"/>
            <a:ext cx="25977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047164" y="2006221"/>
            <a:ext cx="1105469" cy="17400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735773" y="2838734"/>
            <a:ext cx="704969" cy="281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884551" y="2886500"/>
            <a:ext cx="2723125" cy="846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0" idx="0"/>
            <a:endCxn id="10" idx="0"/>
          </p:cNvCxnSpPr>
          <p:nvPr/>
        </p:nvCxnSpPr>
        <p:spPr>
          <a:xfrm>
            <a:off x="8277367" y="357571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10" idx="3"/>
          </p:cNvCxnSpPr>
          <p:nvPr/>
        </p:nvCxnSpPr>
        <p:spPr>
          <a:xfrm flipV="1">
            <a:off x="7438030" y="5029201"/>
            <a:ext cx="1259005" cy="14671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Дуга 26"/>
          <p:cNvSpPr/>
          <p:nvPr/>
        </p:nvSpPr>
        <p:spPr>
          <a:xfrm rot="9179626">
            <a:off x="4584935" y="3223160"/>
            <a:ext cx="530114" cy="272551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уга 27"/>
          <p:cNvSpPr/>
          <p:nvPr/>
        </p:nvSpPr>
        <p:spPr>
          <a:xfrm rot="9684704">
            <a:off x="2713709" y="2086476"/>
            <a:ext cx="188553" cy="416257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уга 28"/>
          <p:cNvSpPr/>
          <p:nvPr/>
        </p:nvSpPr>
        <p:spPr>
          <a:xfrm rot="10108876">
            <a:off x="2867674" y="2268236"/>
            <a:ext cx="363654" cy="395785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/>
          <p:cNvSpPr/>
          <p:nvPr/>
        </p:nvSpPr>
        <p:spPr>
          <a:xfrm rot="1544905">
            <a:off x="8245257" y="2620128"/>
            <a:ext cx="402349" cy="437213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 rot="3898659">
            <a:off x="8330576" y="2875024"/>
            <a:ext cx="352485" cy="161433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 rot="2183122">
            <a:off x="8324806" y="2577830"/>
            <a:ext cx="470807" cy="368136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0139441" y="2521928"/>
            <a:ext cx="2738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0754436" y="3261815"/>
            <a:ext cx="218364" cy="27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722125" y="5500048"/>
            <a:ext cx="13648" cy="300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841242" y="5500048"/>
            <a:ext cx="54591" cy="300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8446431" y="4449170"/>
            <a:ext cx="208074" cy="122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8855282" y="5662117"/>
            <a:ext cx="153756" cy="1398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Дуга 45"/>
          <p:cNvSpPr/>
          <p:nvPr/>
        </p:nvSpPr>
        <p:spPr>
          <a:xfrm>
            <a:off x="7608626" y="6261060"/>
            <a:ext cx="143302" cy="443254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/>
          <p:nvPr/>
        </p:nvSpPr>
        <p:spPr>
          <a:xfrm>
            <a:off x="7384951" y="5984033"/>
            <a:ext cx="366978" cy="346083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V="1">
            <a:off x="8446431" y="4244453"/>
            <a:ext cx="186939" cy="2047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07594" y="323187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3152633" y="184244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901810" y="3910083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3925722" y="5578101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N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4722125" y="2554439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M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6717967" y="543821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K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7274257" y="6482687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/>
              <a:t>D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7985533" y="3465746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F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9156459" y="6334982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Q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7751928" y="3009331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L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9954710" y="1674876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S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11345714" y="3732269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H</a:t>
            </a: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907594" y="1859542"/>
            <a:ext cx="484478" cy="376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/>
              <a:t>1</a:t>
            </a: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3974487" y="2761898"/>
            <a:ext cx="398165" cy="3557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/>
              <a:t>2</a:t>
            </a:r>
            <a:endParaRPr lang="ru-RU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8359132" y="1724179"/>
            <a:ext cx="392998" cy="343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/>
              <a:t>4</a:t>
            </a:r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7568440" y="3987604"/>
            <a:ext cx="417093" cy="359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/>
              <a:t>3</a:t>
            </a:r>
            <a:endParaRPr lang="ru-RU" dirty="0"/>
          </a:p>
        </p:txBody>
      </p:sp>
      <p:pic>
        <p:nvPicPr>
          <p:cNvPr id="48" name="Рисунок 47" descr="http://www.johnston.k12.ia.us/technologyservices/instructionaltechnology/TechLArts/images/pencil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3627" y="4435727"/>
            <a:ext cx="114300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391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8442" y="1084785"/>
            <a:ext cx="52810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Двадцать первое декабря</a:t>
            </a:r>
          </a:p>
          <a:p>
            <a:pPr algn="ctr"/>
            <a:r>
              <a:rPr lang="ru-RU" sz="3600" dirty="0" smtClean="0"/>
              <a:t>Классная работа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306141" y="2565778"/>
            <a:ext cx="75656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/>
              <a:t>Равнобедренный треугольник </a:t>
            </a:r>
          </a:p>
          <a:p>
            <a:pPr algn="ctr"/>
            <a:r>
              <a:rPr lang="ru-RU" sz="4400" dirty="0" smtClean="0"/>
              <a:t>и его свойства.</a:t>
            </a:r>
            <a:endParaRPr lang="ru-RU" sz="4400" dirty="0"/>
          </a:p>
        </p:txBody>
      </p:sp>
      <p:pic>
        <p:nvPicPr>
          <p:cNvPr id="5" name="Picture 11" descr="MCj0428065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38" y="4435522"/>
            <a:ext cx="2834006" cy="17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578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5352" y="951184"/>
            <a:ext cx="1032045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Цель: </a:t>
            </a:r>
          </a:p>
          <a:p>
            <a:pPr marL="342900" indent="-342900">
              <a:buAutoNum type="arabicParenR"/>
            </a:pPr>
            <a:r>
              <a:rPr lang="ru-RU" sz="4000" dirty="0" smtClean="0"/>
              <a:t>Выяснить какие треугольники являются </a:t>
            </a:r>
          </a:p>
          <a:p>
            <a:r>
              <a:rPr lang="ru-RU" sz="4000" dirty="0" smtClean="0"/>
              <a:t>равнобедренными;</a:t>
            </a:r>
          </a:p>
          <a:p>
            <a:r>
              <a:rPr lang="ru-RU" sz="4000" dirty="0" smtClean="0"/>
              <a:t>2)Какими свойствами они обладают;</a:t>
            </a:r>
          </a:p>
          <a:p>
            <a:r>
              <a:rPr lang="ru-RU" sz="4000" dirty="0" smtClean="0"/>
              <a:t>3)Научится пользоваться свойствами</a:t>
            </a:r>
            <a:r>
              <a:rPr lang="en-US" sz="4000" dirty="0" smtClean="0"/>
              <a:t> </a:t>
            </a:r>
            <a:endParaRPr lang="ru-RU" sz="4000" dirty="0" smtClean="0"/>
          </a:p>
          <a:p>
            <a:r>
              <a:rPr lang="ru-RU" sz="4000" dirty="0" smtClean="0"/>
              <a:t>равнобедренного </a:t>
            </a:r>
            <a:r>
              <a:rPr lang="ru-RU" sz="4000" dirty="0" smtClean="0"/>
              <a:t>треугольника, для</a:t>
            </a:r>
          </a:p>
          <a:p>
            <a:r>
              <a:rPr lang="ru-RU" sz="4000" dirty="0" smtClean="0"/>
              <a:t>решения задач.</a:t>
            </a:r>
            <a:endParaRPr lang="ru-RU" sz="4000" dirty="0"/>
          </a:p>
        </p:txBody>
      </p:sp>
      <p:pic>
        <p:nvPicPr>
          <p:cNvPr id="3" name="Рисунок 2" descr="http://nordmedizdat.ru/UserFiles/Image/izd_services/maket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9410" y="4537485"/>
            <a:ext cx="2117105" cy="206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88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7821" y="1741854"/>
            <a:ext cx="943060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На уроках геометрии очень важно </a:t>
            </a:r>
          </a:p>
          <a:p>
            <a:r>
              <a:rPr lang="ru-RU" sz="4400" dirty="0" smtClean="0"/>
              <a:t>уметь смотреть и видеть, </a:t>
            </a:r>
          </a:p>
          <a:p>
            <a:r>
              <a:rPr lang="ru-RU" sz="4400" dirty="0" smtClean="0"/>
              <a:t>замечать и отмечать, различные </a:t>
            </a:r>
          </a:p>
          <a:p>
            <a:r>
              <a:rPr lang="ru-RU" sz="4400" dirty="0"/>
              <a:t>о</a:t>
            </a:r>
            <a:r>
              <a:rPr lang="ru-RU" sz="4400" dirty="0" smtClean="0"/>
              <a:t>собенности геометрических фигур.</a:t>
            </a:r>
          </a:p>
          <a:p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2943225" y="971550"/>
            <a:ext cx="3498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Эпиграф к уроку:</a:t>
            </a:r>
            <a:endParaRPr lang="ru-RU" sz="3200" dirty="0"/>
          </a:p>
        </p:txBody>
      </p:sp>
      <p:pic>
        <p:nvPicPr>
          <p:cNvPr id="4" name="Picture 7" descr="C:\Documents and Settings\Admin\Рабочий стол\0_69208_f3b7f06a_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5696" y="4469361"/>
            <a:ext cx="1928826" cy="23886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40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1141313" y="1484299"/>
            <a:ext cx="4749421" cy="358936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647665" y="464024"/>
            <a:ext cx="6774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Равнобедренный треугольник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 rot="18308730">
            <a:off x="277111" y="2889483"/>
            <a:ext cx="3098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Боковая сторона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366830" y="5082483"/>
            <a:ext cx="25827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Основание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 rot="3324735">
            <a:off x="3667590" y="2986590"/>
            <a:ext cx="3098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Боковая сторона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6737" y="5082483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516023" y="1196569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889571" y="4880918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</a:t>
            </a:r>
            <a:endParaRPr lang="ru-RU" sz="3200" dirty="0"/>
          </a:p>
        </p:txBody>
      </p:sp>
      <p:sp>
        <p:nvSpPr>
          <p:cNvPr id="10" name="Дуга 9"/>
          <p:cNvSpPr/>
          <p:nvPr/>
        </p:nvSpPr>
        <p:spPr>
          <a:xfrm>
            <a:off x="1137193" y="4669409"/>
            <a:ext cx="641445" cy="796284"/>
          </a:xfrm>
          <a:prstGeom prst="arc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4927696">
            <a:off x="5383106" y="4533710"/>
            <a:ext cx="641445" cy="796284"/>
          </a:xfrm>
          <a:prstGeom prst="arc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4544706" y="3181870"/>
            <a:ext cx="218363" cy="17671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382002" y="2973143"/>
            <a:ext cx="236945" cy="24322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38281" y="2060812"/>
            <a:ext cx="12907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АВ=ВС</a:t>
            </a:r>
          </a:p>
          <a:p>
            <a:endParaRPr lang="ru-RU" sz="3200" dirty="0"/>
          </a:p>
        </p:txBody>
      </p:sp>
      <p:sp>
        <p:nvSpPr>
          <p:cNvPr id="19" name="Половина рамки 18"/>
          <p:cNvSpPr/>
          <p:nvPr/>
        </p:nvSpPr>
        <p:spPr>
          <a:xfrm flipV="1">
            <a:off x="7865405" y="2640364"/>
            <a:ext cx="163606" cy="427793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29011" y="2599421"/>
            <a:ext cx="6270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А=</a:t>
            </a:r>
            <a:endParaRPr lang="ru-RU" sz="3200" dirty="0"/>
          </a:p>
        </p:txBody>
      </p:sp>
      <p:sp>
        <p:nvSpPr>
          <p:cNvPr id="21" name="Половина рамки 20"/>
          <p:cNvSpPr/>
          <p:nvPr/>
        </p:nvSpPr>
        <p:spPr>
          <a:xfrm flipV="1">
            <a:off x="8630643" y="2619415"/>
            <a:ext cx="163606" cy="427793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85141" y="2571998"/>
            <a:ext cx="426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С</a:t>
            </a:r>
          </a:p>
        </p:txBody>
      </p:sp>
      <p:pic>
        <p:nvPicPr>
          <p:cNvPr id="23" name="Рисунок 22" descr="http://quality.eup.ru/MATERIALY3/FILDEM/p5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2405" y="3545035"/>
            <a:ext cx="1714512" cy="2671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032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482575" y="1057914"/>
            <a:ext cx="3375263" cy="2640629"/>
          </a:xfrm>
          <a:prstGeom prst="triangl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323833" y="2142699"/>
            <a:ext cx="259307" cy="1774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2756848" y="2006221"/>
            <a:ext cx="259307" cy="1637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96633" y="3712191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А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201980" y="818866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899230" y="3698543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0" name="Дуга 9"/>
          <p:cNvSpPr/>
          <p:nvPr/>
        </p:nvSpPr>
        <p:spPr>
          <a:xfrm>
            <a:off x="355491" y="3453518"/>
            <a:ext cx="509659" cy="443339"/>
          </a:xfrm>
          <a:prstGeom prst="arc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6018466">
            <a:off x="3409589" y="3449747"/>
            <a:ext cx="509659" cy="443339"/>
          </a:xfrm>
          <a:prstGeom prst="arc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18557" y="4081523"/>
            <a:ext cx="44765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Признаки равнобедренного</a:t>
            </a:r>
          </a:p>
          <a:p>
            <a:pPr algn="ctr"/>
            <a:r>
              <a:rPr lang="ru-RU" sz="2800" dirty="0" smtClean="0"/>
              <a:t> треугольника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1097297" y="5372551"/>
            <a:ext cx="6270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А=</a:t>
            </a:r>
            <a:endParaRPr lang="ru-RU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1806282" y="5372550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С</a:t>
            </a:r>
          </a:p>
        </p:txBody>
      </p:sp>
      <p:sp>
        <p:nvSpPr>
          <p:cNvPr id="31" name="Стрелка вправо 30"/>
          <p:cNvSpPr/>
          <p:nvPr/>
        </p:nvSpPr>
        <p:spPr>
          <a:xfrm>
            <a:off x="2268287" y="5576785"/>
            <a:ext cx="365731" cy="14900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2675771" y="5358901"/>
            <a:ext cx="1290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АВ=ВС</a:t>
            </a:r>
            <a:endParaRPr lang="ru-RU" sz="3200" dirty="0"/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5466174" y="1070928"/>
            <a:ext cx="1637732" cy="1501253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единительная линия 35"/>
          <p:cNvCxnSpPr>
            <a:stCxn id="34" idx="0"/>
            <a:endCxn id="34" idx="3"/>
          </p:cNvCxnSpPr>
          <p:nvPr/>
        </p:nvCxnSpPr>
        <p:spPr>
          <a:xfrm>
            <a:off x="6285040" y="1070928"/>
            <a:ext cx="0" cy="15012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0245898" y="765890"/>
            <a:ext cx="1153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АВ=ВС</a:t>
            </a:r>
            <a:endParaRPr lang="ru-RU" sz="2800" dirty="0"/>
          </a:p>
        </p:txBody>
      </p:sp>
      <p:sp>
        <p:nvSpPr>
          <p:cNvPr id="47" name="TextBox 46"/>
          <p:cNvSpPr txBox="1"/>
          <p:nvPr/>
        </p:nvSpPr>
        <p:spPr>
          <a:xfrm>
            <a:off x="7457868" y="2028395"/>
            <a:ext cx="2578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Медиана ВК является </a:t>
            </a:r>
          </a:p>
          <a:p>
            <a:r>
              <a:rPr lang="ru-RU" dirty="0" smtClean="0"/>
              <a:t>биссектрисой и высотой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9694881" y="3004305"/>
            <a:ext cx="195598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Медианы</a:t>
            </a:r>
          </a:p>
          <a:p>
            <a:r>
              <a:rPr lang="ru-RU" dirty="0"/>
              <a:t> </a:t>
            </a:r>
            <a:r>
              <a:rPr lang="ru-RU" dirty="0" smtClean="0"/>
              <a:t>    А</a:t>
            </a:r>
            <a:r>
              <a:rPr lang="en-US" dirty="0" smtClean="0"/>
              <a:t>N</a:t>
            </a:r>
            <a:r>
              <a:rPr lang="ru-RU" dirty="0" smtClean="0"/>
              <a:t> и СМ равны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Биссектрисы</a:t>
            </a:r>
          </a:p>
          <a:p>
            <a:r>
              <a:rPr lang="ru-RU" dirty="0" smtClean="0"/>
              <a:t>     АР и СК равны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Высоты </a:t>
            </a:r>
          </a:p>
          <a:p>
            <a:r>
              <a:rPr lang="ru-RU" dirty="0"/>
              <a:t> </a:t>
            </a:r>
            <a:r>
              <a:rPr lang="ru-RU" dirty="0" smtClean="0"/>
              <a:t>    А</a:t>
            </a:r>
            <a:r>
              <a:rPr lang="en-US" dirty="0" smtClean="0"/>
              <a:t>L</a:t>
            </a:r>
            <a:r>
              <a:rPr lang="ru-RU" dirty="0" smtClean="0"/>
              <a:t> и СН равны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6285040" y="88626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B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6187736" y="263497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K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5210013" y="257218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/>
              <a:t>A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7095890" y="24503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C</a:t>
            </a:r>
            <a:endParaRPr lang="ru-RU" dirty="0"/>
          </a:p>
        </p:txBody>
      </p:sp>
      <p:sp>
        <p:nvSpPr>
          <p:cNvPr id="53" name="Равнобедренный треугольник 52"/>
          <p:cNvSpPr/>
          <p:nvPr/>
        </p:nvSpPr>
        <p:spPr>
          <a:xfrm>
            <a:off x="4887824" y="4106094"/>
            <a:ext cx="1113126" cy="1680557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Равнобедренный треугольник 53"/>
          <p:cNvSpPr/>
          <p:nvPr/>
        </p:nvSpPr>
        <p:spPr>
          <a:xfrm>
            <a:off x="6609715" y="3269424"/>
            <a:ext cx="1082290" cy="1766206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Равнобедренный треугольник 54"/>
          <p:cNvSpPr/>
          <p:nvPr/>
        </p:nvSpPr>
        <p:spPr>
          <a:xfrm>
            <a:off x="8243066" y="4463265"/>
            <a:ext cx="1146593" cy="16918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7" name="Прямая соединительная линия 56"/>
          <p:cNvCxnSpPr>
            <a:stCxn id="53" idx="2"/>
            <a:endCxn id="53" idx="5"/>
          </p:cNvCxnSpPr>
          <p:nvPr/>
        </p:nvCxnSpPr>
        <p:spPr>
          <a:xfrm flipV="1">
            <a:off x="4887824" y="4946373"/>
            <a:ext cx="834845" cy="8402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53" idx="4"/>
            <a:endCxn id="53" idx="1"/>
          </p:cNvCxnSpPr>
          <p:nvPr/>
        </p:nvCxnSpPr>
        <p:spPr>
          <a:xfrm flipH="1" flipV="1">
            <a:off x="5166106" y="4946373"/>
            <a:ext cx="834844" cy="84027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stCxn id="54" idx="2"/>
          </p:cNvCxnSpPr>
          <p:nvPr/>
        </p:nvCxnSpPr>
        <p:spPr>
          <a:xfrm flipV="1">
            <a:off x="6609715" y="4367284"/>
            <a:ext cx="884954" cy="66834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 flipV="1">
            <a:off x="6870314" y="4402443"/>
            <a:ext cx="877770" cy="66834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stCxn id="55" idx="2"/>
          </p:cNvCxnSpPr>
          <p:nvPr/>
        </p:nvCxnSpPr>
        <p:spPr>
          <a:xfrm flipV="1">
            <a:off x="8243066" y="5813946"/>
            <a:ext cx="996468" cy="3411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stCxn id="55" idx="4"/>
          </p:cNvCxnSpPr>
          <p:nvPr/>
        </p:nvCxnSpPr>
        <p:spPr>
          <a:xfrm flipH="1" flipV="1">
            <a:off x="8338782" y="5813946"/>
            <a:ext cx="1050877" cy="3411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4722125" y="581394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/>
              <a:t>A</a:t>
            </a:r>
            <a:endParaRPr lang="ru-RU" dirty="0"/>
          </a:p>
        </p:txBody>
      </p:sp>
      <p:sp>
        <p:nvSpPr>
          <p:cNvPr id="100" name="TextBox 99"/>
          <p:cNvSpPr txBox="1"/>
          <p:nvPr/>
        </p:nvSpPr>
        <p:spPr>
          <a:xfrm>
            <a:off x="5527729" y="389685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/>
              <a:t>B</a:t>
            </a:r>
            <a:endParaRPr lang="ru-RU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5942617" y="5759010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9345015" y="6006221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7636624" y="4932540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7957418" y="5984543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/>
              <a:t>A</a:t>
            </a:r>
            <a:endParaRPr lang="ru-RU" dirty="0"/>
          </a:p>
        </p:txBody>
      </p:sp>
      <p:sp>
        <p:nvSpPr>
          <p:cNvPr id="107" name="Прямоугольник 106"/>
          <p:cNvSpPr/>
          <p:nvPr/>
        </p:nvSpPr>
        <p:spPr>
          <a:xfrm>
            <a:off x="6333770" y="4799419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/>
              <a:t>A</a:t>
            </a:r>
            <a:endParaRPr lang="ru-RU" dirty="0"/>
          </a:p>
        </p:txBody>
      </p:sp>
      <p:sp>
        <p:nvSpPr>
          <p:cNvPr id="108" name="Прямоугольник 107"/>
          <p:cNvSpPr/>
          <p:nvPr/>
        </p:nvSpPr>
        <p:spPr>
          <a:xfrm>
            <a:off x="8661512" y="4093933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/>
              <a:t>B</a:t>
            </a:r>
            <a:endParaRPr lang="ru-RU" dirty="0"/>
          </a:p>
        </p:txBody>
      </p:sp>
      <p:sp>
        <p:nvSpPr>
          <p:cNvPr id="109" name="Прямоугольник 108"/>
          <p:cNvSpPr/>
          <p:nvPr/>
        </p:nvSpPr>
        <p:spPr>
          <a:xfrm>
            <a:off x="7103906" y="3035910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/>
              <a:t>B</a:t>
            </a:r>
            <a:endParaRPr lang="ru-RU" dirty="0"/>
          </a:p>
        </p:txBody>
      </p:sp>
      <p:sp>
        <p:nvSpPr>
          <p:cNvPr id="110" name="TextBox 109"/>
          <p:cNvSpPr txBox="1"/>
          <p:nvPr/>
        </p:nvSpPr>
        <p:spPr>
          <a:xfrm>
            <a:off x="4796099" y="4701457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/>
              <a:t>M</a:t>
            </a:r>
            <a:endParaRPr lang="ru-RU" dirty="0"/>
          </a:p>
        </p:txBody>
      </p:sp>
      <p:sp>
        <p:nvSpPr>
          <p:cNvPr id="111" name="TextBox 110"/>
          <p:cNvSpPr txBox="1"/>
          <p:nvPr/>
        </p:nvSpPr>
        <p:spPr>
          <a:xfrm>
            <a:off x="5687523" y="4650242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N</a:t>
            </a:r>
            <a:endParaRPr lang="ru-RU" dirty="0"/>
          </a:p>
        </p:txBody>
      </p:sp>
      <p:sp>
        <p:nvSpPr>
          <p:cNvPr id="112" name="TextBox 111"/>
          <p:cNvSpPr txBox="1"/>
          <p:nvPr/>
        </p:nvSpPr>
        <p:spPr>
          <a:xfrm>
            <a:off x="8038168" y="5529913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H</a:t>
            </a:r>
            <a:endParaRPr lang="ru-RU" dirty="0"/>
          </a:p>
        </p:txBody>
      </p:sp>
      <p:sp>
        <p:nvSpPr>
          <p:cNvPr id="113" name="TextBox 112"/>
          <p:cNvSpPr txBox="1"/>
          <p:nvPr/>
        </p:nvSpPr>
        <p:spPr>
          <a:xfrm>
            <a:off x="9252226" y="5529913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/>
              <a:t>L</a:t>
            </a:r>
            <a:endParaRPr lang="ru-RU" dirty="0"/>
          </a:p>
        </p:txBody>
      </p:sp>
      <p:sp>
        <p:nvSpPr>
          <p:cNvPr id="114" name="TextBox 113"/>
          <p:cNvSpPr txBox="1"/>
          <p:nvPr/>
        </p:nvSpPr>
        <p:spPr>
          <a:xfrm>
            <a:off x="6487018" y="411230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K</a:t>
            </a:r>
            <a:endParaRPr lang="ru-RU" dirty="0"/>
          </a:p>
        </p:txBody>
      </p:sp>
      <p:sp>
        <p:nvSpPr>
          <p:cNvPr id="115" name="TextBox 114"/>
          <p:cNvSpPr txBox="1"/>
          <p:nvPr/>
        </p:nvSpPr>
        <p:spPr>
          <a:xfrm>
            <a:off x="7523142" y="4113774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/>
              <a:t>P</a:t>
            </a:r>
            <a:endParaRPr lang="ru-RU" dirty="0"/>
          </a:p>
        </p:txBody>
      </p:sp>
      <p:cxnSp>
        <p:nvCxnSpPr>
          <p:cNvPr id="118" name="Прямая соединительная линия 117"/>
          <p:cNvCxnSpPr/>
          <p:nvPr/>
        </p:nvCxnSpPr>
        <p:spPr>
          <a:xfrm>
            <a:off x="5837429" y="1683230"/>
            <a:ext cx="163521" cy="1383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H="1">
            <a:off x="6634592" y="1673788"/>
            <a:ext cx="119762" cy="1477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>
            <a:off x="5854396" y="2450307"/>
            <a:ext cx="0" cy="2326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>
            <a:off x="5942617" y="2450307"/>
            <a:ext cx="0" cy="18466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>
            <a:off x="6614046" y="2464811"/>
            <a:ext cx="0" cy="18466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6697344" y="2437515"/>
            <a:ext cx="0" cy="2326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Прямоугольник 128"/>
          <p:cNvSpPr/>
          <p:nvPr/>
        </p:nvSpPr>
        <p:spPr>
          <a:xfrm>
            <a:off x="6285040" y="2378228"/>
            <a:ext cx="154850" cy="164412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трелка влево 131"/>
          <p:cNvSpPr/>
          <p:nvPr/>
        </p:nvSpPr>
        <p:spPr>
          <a:xfrm>
            <a:off x="8543499" y="886262"/>
            <a:ext cx="1514902" cy="1716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трелка вниз 133"/>
          <p:cNvSpPr/>
          <p:nvPr/>
        </p:nvSpPr>
        <p:spPr>
          <a:xfrm>
            <a:off x="10585675" y="1279836"/>
            <a:ext cx="258791" cy="17803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трелка влево 134"/>
          <p:cNvSpPr/>
          <p:nvPr/>
        </p:nvSpPr>
        <p:spPr>
          <a:xfrm rot="19681200">
            <a:off x="9102726" y="1499369"/>
            <a:ext cx="1212243" cy="1836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TextBox 135"/>
          <p:cNvSpPr txBox="1"/>
          <p:nvPr/>
        </p:nvSpPr>
        <p:spPr>
          <a:xfrm>
            <a:off x="5276099" y="245383"/>
            <a:ext cx="5595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Свойства равнобедренного треугольника</a:t>
            </a:r>
            <a:endParaRPr lang="ru-RU" sz="2400" dirty="0"/>
          </a:p>
        </p:txBody>
      </p:sp>
      <p:sp>
        <p:nvSpPr>
          <p:cNvPr id="64" name="Половина рамки 63"/>
          <p:cNvSpPr/>
          <p:nvPr/>
        </p:nvSpPr>
        <p:spPr>
          <a:xfrm flipV="1">
            <a:off x="959923" y="5404962"/>
            <a:ext cx="163606" cy="427793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6" name="Половина рамки 65"/>
          <p:cNvSpPr/>
          <p:nvPr/>
        </p:nvSpPr>
        <p:spPr>
          <a:xfrm flipV="1">
            <a:off x="1697292" y="5366512"/>
            <a:ext cx="163606" cy="427793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flipH="1">
            <a:off x="5719925" y="5152103"/>
            <a:ext cx="165316" cy="1284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5527729" y="4536872"/>
            <a:ext cx="154850" cy="1846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5210013" y="4558576"/>
            <a:ext cx="116654" cy="1629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>
            <a:stCxn id="110" idx="2"/>
          </p:cNvCxnSpPr>
          <p:nvPr/>
        </p:nvCxnSpPr>
        <p:spPr>
          <a:xfrm>
            <a:off x="4987017" y="5070789"/>
            <a:ext cx="179089" cy="1455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Дуга 23"/>
          <p:cNvSpPr/>
          <p:nvPr/>
        </p:nvSpPr>
        <p:spPr>
          <a:xfrm rot="15602779">
            <a:off x="7152851" y="4824261"/>
            <a:ext cx="454491" cy="292819"/>
          </a:xfrm>
          <a:prstGeom prst="arc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Дуга 79"/>
          <p:cNvSpPr/>
          <p:nvPr/>
        </p:nvSpPr>
        <p:spPr>
          <a:xfrm rot="1223102">
            <a:off x="6529365" y="4806911"/>
            <a:ext cx="244242" cy="158423"/>
          </a:xfrm>
          <a:prstGeom prst="arc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Дуга 82"/>
          <p:cNvSpPr/>
          <p:nvPr/>
        </p:nvSpPr>
        <p:spPr>
          <a:xfrm>
            <a:off x="4057637" y="2324392"/>
            <a:ext cx="302091" cy="15647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Дуга 83"/>
          <p:cNvSpPr/>
          <p:nvPr/>
        </p:nvSpPr>
        <p:spPr>
          <a:xfrm rot="16661911">
            <a:off x="7331735" y="4738330"/>
            <a:ext cx="391413" cy="244458"/>
          </a:xfrm>
          <a:prstGeom prst="arc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Дуга 84"/>
          <p:cNvSpPr/>
          <p:nvPr/>
        </p:nvSpPr>
        <p:spPr>
          <a:xfrm rot="2630473">
            <a:off x="6598231" y="4803347"/>
            <a:ext cx="387357" cy="226954"/>
          </a:xfrm>
          <a:prstGeom prst="arc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20625500">
            <a:off x="9129167" y="5668325"/>
            <a:ext cx="105611" cy="1398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 rot="1294606" flipH="1" flipV="1">
            <a:off x="8362513" y="5669059"/>
            <a:ext cx="89862" cy="1461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76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E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1093</TotalTime>
  <Words>356</Words>
  <Application>Microsoft Office PowerPoint</Application>
  <PresentationFormat>Произвольный</PresentationFormat>
  <Paragraphs>179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Шевчишен</dc:creator>
  <cp:lastModifiedBy>User</cp:lastModifiedBy>
  <cp:revision>76</cp:revision>
  <cp:lastPrinted>2017-12-19T19:32:26Z</cp:lastPrinted>
  <dcterms:created xsi:type="dcterms:W3CDTF">2017-12-10T12:03:17Z</dcterms:created>
  <dcterms:modified xsi:type="dcterms:W3CDTF">2018-03-05T07:37:46Z</dcterms:modified>
</cp:coreProperties>
</file>