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  <p:sldMasterId id="2147483696" r:id="rId2"/>
    <p:sldMasterId id="2147483708" r:id="rId3"/>
  </p:sldMasterIdLst>
  <p:notesMasterIdLst>
    <p:notesMasterId r:id="rId29"/>
  </p:notesMasterIdLst>
  <p:handoutMasterIdLst>
    <p:handoutMasterId r:id="rId30"/>
  </p:handoutMasterIdLst>
  <p:sldIdLst>
    <p:sldId id="272" r:id="rId4"/>
    <p:sldId id="293" r:id="rId5"/>
    <p:sldId id="290" r:id="rId6"/>
    <p:sldId id="291" r:id="rId7"/>
    <p:sldId id="292" r:id="rId8"/>
    <p:sldId id="300" r:id="rId9"/>
    <p:sldId id="274" r:id="rId10"/>
    <p:sldId id="275" r:id="rId11"/>
    <p:sldId id="276" r:id="rId12"/>
    <p:sldId id="277" r:id="rId13"/>
    <p:sldId id="280" r:id="rId14"/>
    <p:sldId id="281" r:id="rId15"/>
    <p:sldId id="294" r:id="rId16"/>
    <p:sldId id="278" r:id="rId17"/>
    <p:sldId id="284" r:id="rId18"/>
    <p:sldId id="299" r:id="rId19"/>
    <p:sldId id="282" r:id="rId20"/>
    <p:sldId id="298" r:id="rId21"/>
    <p:sldId id="295" r:id="rId22"/>
    <p:sldId id="288" r:id="rId23"/>
    <p:sldId id="287" r:id="rId24"/>
    <p:sldId id="289" r:id="rId25"/>
    <p:sldId id="296" r:id="rId26"/>
    <p:sldId id="297" r:id="rId27"/>
    <p:sldId id="279" r:id="rId28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4C9FF"/>
    <a:srgbClr val="EBB9FF"/>
    <a:srgbClr val="DBB7FF"/>
    <a:srgbClr val="CC99FF"/>
    <a:srgbClr val="FFA3C2"/>
    <a:srgbClr val="FFA3C8"/>
    <a:srgbClr val="C979FF"/>
    <a:srgbClr val="DA71FF"/>
    <a:srgbClr val="D765FF"/>
    <a:srgbClr val="FF6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0" d="100"/>
          <a:sy n="80" d="100"/>
        </p:scale>
        <p:origin x="-96" y="12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072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120C13-2514-4D9C-8D4B-A10DA4FFD5A1}" type="datetime1">
              <a:rPr lang="ru-RU" smtClean="0"/>
              <a:pPr/>
              <a:t>25.01.2018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BCC122-5347-4C75-98DE-0F72C4F255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760612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67CA5-ECF1-43FF-A31E-6BD9B21B57BB}" type="datetime1">
              <a:rPr lang="ru-RU" smtClean="0"/>
              <a:pPr/>
              <a:t>25.01.2018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93B0CF2-7F87-4E02-A248-870047730F99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61498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95133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pPr rtl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99580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pPr rtl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39726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pPr rtl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88784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pPr rtl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9176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pPr rtl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91767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pPr rtl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65722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pPr rtl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23002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pPr rtl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2398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rtl="0"/>
              <a:endParaRPr lang="ru-RU" sz="1800" noProof="0" dirty="0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Прямая соединительная линия 4"/>
          <p:cNvCxnSpPr/>
          <p:nvPr userDrawn="1"/>
        </p:nvCxnSpPr>
        <p:spPr>
          <a:xfrm flipV="1">
            <a:off x="3050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 userDrawn="1"/>
        </p:nvCxnSpPr>
        <p:spPr>
          <a:xfrm flipV="1">
            <a:off x="3050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18" indent="0" algn="r">
              <a:buNone/>
              <a:defRPr>
                <a:solidFill>
                  <a:schemeClr val="tx1"/>
                </a:solidFill>
              </a:defRPr>
            </a:lvl1pPr>
            <a:lvl2pPr marL="457178" indent="0" algn="ctr">
              <a:buNone/>
            </a:lvl2pPr>
            <a:lvl3pPr marL="914354" indent="0" algn="ctr">
              <a:buNone/>
            </a:lvl3pPr>
            <a:lvl4pPr marL="1371532" indent="0" algn="ctr">
              <a:buNone/>
            </a:lvl4pPr>
            <a:lvl5pPr marL="1828709" indent="0" algn="ctr">
              <a:buNone/>
            </a:lvl5pPr>
            <a:lvl6pPr marL="2285886" indent="0" algn="ctr">
              <a:buNone/>
            </a:lvl6pPr>
            <a:lvl7pPr marL="2743062" indent="0" algn="ctr">
              <a:buNone/>
            </a:lvl7pPr>
            <a:lvl8pPr marL="3200240" indent="0" algn="ctr">
              <a:buNone/>
            </a:lvl8pPr>
            <a:lvl9pPr marL="3657418" indent="0" algn="ctr">
              <a:buNone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kumimoji="0" lang="ru-RU" noProof="0" dirty="0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6F84EB1-5802-4BB2-A31A-FC4A714DA3B2}" type="datetime1">
              <a:rPr lang="ru-RU" noProof="0" smtClean="0"/>
              <a:pPr rtl="0"/>
              <a:t>25.01.2018</a:t>
            </a:fld>
            <a:endParaRPr lang="ru-RU" noProof="0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9808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434D74C-FB33-4568-9F4E-95D9BB1CC3B2}" type="datetime1">
              <a:rPr lang="ru-RU" noProof="0" smtClean="0"/>
              <a:pPr rtl="0"/>
              <a:t>25.01.2018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877777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76010E7-6D86-417C-B4EC-9E7E6A0E6AAD}" type="datetime1">
              <a:rPr lang="ru-RU" noProof="0" smtClean="0"/>
              <a:pPr rtl="0"/>
              <a:t>25.01.2018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369754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Прямая соединительная линия 4"/>
          <p:cNvCxnSpPr/>
          <p:nvPr userDrawn="1"/>
        </p:nvCxnSpPr>
        <p:spPr>
          <a:xfrm flipV="1">
            <a:off x="3049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 userDrawn="1"/>
        </p:nvCxnSpPr>
        <p:spPr>
          <a:xfrm flipV="1">
            <a:off x="3049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19" indent="0" algn="r">
              <a:buNone/>
              <a:defRPr>
                <a:solidFill>
                  <a:schemeClr val="tx1"/>
                </a:solidFill>
              </a:defRPr>
            </a:lvl1pPr>
            <a:lvl2pPr marL="457189" indent="0" algn="ctr">
              <a:buNone/>
            </a:lvl2pPr>
            <a:lvl3pPr marL="914377" indent="0" algn="ctr">
              <a:buNone/>
            </a:lvl3pPr>
            <a:lvl4pPr marL="1371566" indent="0" algn="ctr">
              <a:buNone/>
            </a:lvl4pPr>
            <a:lvl5pPr marL="1828754" indent="0" algn="ctr">
              <a:buNone/>
            </a:lvl5pPr>
            <a:lvl6pPr marL="2285943" indent="0" algn="ctr">
              <a:buNone/>
            </a:lvl6pPr>
            <a:lvl7pPr marL="2743131" indent="0" algn="ctr">
              <a:buNone/>
            </a:lvl7pPr>
            <a:lvl8pPr marL="3200320" indent="0" algn="ctr">
              <a:buNone/>
            </a:lvl8pPr>
            <a:lvl9pPr marL="3657509" indent="0" algn="ctr">
              <a:buNone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kumimoji="0" lang="ru-RU" noProof="0" dirty="0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C60859D0-8B5D-4A4E-BF17-2FD061E4940F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85917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2DCA2735-DF92-45E5-BADC-27174498E3C7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0235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C12BB40B-7FC9-44E4-AEF8-8050FE256C00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7540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4C0133CA-967C-4372-BCD6-7E406F63B1BA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4885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>
              <a:defRPr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9" y="1859760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97EA6753-1946-47AB-B696-70C1E405C99F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9860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AB2A289B-C740-4E76-B00B-86233280DA65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8547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8AA720AB-6AA2-44A5-BDAF-1DC6A49B8AAF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42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CDFF4CD1-EFAC-4E8A-BB1A-348280747F3F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7634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4B1DE0A-A25D-4A4D-A56F-16DACC92FAE5}" type="datetime1">
              <a:rPr lang="ru-RU" noProof="0" smtClean="0"/>
              <a:pPr rtl="0"/>
              <a:t>25.01.2018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48168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о скругленным и усеч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E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E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9"/>
            <a:ext cx="2950464" cy="1582621"/>
          </a:xfrm>
        </p:spPr>
        <p:txBody>
          <a:bodyPr vert="horz" lIns="45720" tIns="45720" rIns="45720" bIns="45720" rtlCol="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/>
            </a:lvl1pPr>
          </a:lstStyle>
          <a:p>
            <a:pPr rtl="0"/>
            <a:r>
              <a:rPr lang="ru-RU" noProof="0" smtClean="0"/>
              <a:t>Вставка рисунка</a:t>
            </a:r>
            <a:endParaRPr kumimoji="0"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1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E17817D4-C329-49DD-BE7B-1B440E9A278E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3"/>
            <a:ext cx="812800" cy="365125"/>
          </a:xfrm>
        </p:spPr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8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5574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7856E6B6-2A83-4F2C-B466-146DD528E016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7633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F9D35C4B-10F6-4685-BDB6-3DCC6EAF38A0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5394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Прямая соединительная линия 4"/>
          <p:cNvCxnSpPr/>
          <p:nvPr userDrawn="1"/>
        </p:nvCxnSpPr>
        <p:spPr>
          <a:xfrm flipV="1">
            <a:off x="3049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 userDrawn="1"/>
        </p:nvCxnSpPr>
        <p:spPr>
          <a:xfrm flipV="1">
            <a:off x="3049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19" indent="0" algn="r">
              <a:buNone/>
              <a:defRPr>
                <a:solidFill>
                  <a:schemeClr val="tx1"/>
                </a:solidFill>
              </a:defRPr>
            </a:lvl1pPr>
            <a:lvl2pPr marL="457189" indent="0" algn="ctr">
              <a:buNone/>
            </a:lvl2pPr>
            <a:lvl3pPr marL="914377" indent="0" algn="ctr">
              <a:buNone/>
            </a:lvl3pPr>
            <a:lvl4pPr marL="1371566" indent="0" algn="ctr">
              <a:buNone/>
            </a:lvl4pPr>
            <a:lvl5pPr marL="1828754" indent="0" algn="ctr">
              <a:buNone/>
            </a:lvl5pPr>
            <a:lvl6pPr marL="2285943" indent="0" algn="ctr">
              <a:buNone/>
            </a:lvl6pPr>
            <a:lvl7pPr marL="2743131" indent="0" algn="ctr">
              <a:buNone/>
            </a:lvl7pPr>
            <a:lvl8pPr marL="3200320" indent="0" algn="ctr">
              <a:buNone/>
            </a:lvl8pPr>
            <a:lvl9pPr marL="3657509" indent="0" algn="ctr">
              <a:buNone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kumimoji="0" lang="ru-RU" noProof="0" dirty="0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151E03D0-3B1F-4F70-8D71-B5D9D469B71F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3734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BEAA746F-A581-4757-AAFE-BF6421928D86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5816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0BE63F02-3973-44F1-B2BF-5BF1DBD61F31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8811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78B1DC01-2EC4-4244-B93C-39E92553E531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1540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>
              <a:defRPr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9" y="1859760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DD8F3728-5E4A-4C0F-99EB-C43B9175E3F2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660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4402B378-1FBE-4C83-B14B-FF23D1FE59B6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5388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38DC234C-C2AB-4819-B43C-69F0E02FC2A8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3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DB5A243-E98A-4655-8EB8-0105546981DA}" type="datetime1">
              <a:rPr lang="ru-RU" noProof="0" smtClean="0"/>
              <a:pPr rtl="0"/>
              <a:t>25.01.2018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53193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7A3C53F6-32CD-4EB7-9615-5261864976E6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0205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о скругленным и усеч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E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E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9"/>
            <a:ext cx="2950464" cy="1582621"/>
          </a:xfrm>
        </p:spPr>
        <p:txBody>
          <a:bodyPr vert="horz" lIns="45720" tIns="45720" rIns="45720" bIns="45720" rtlCol="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/>
            </a:lvl1pPr>
          </a:lstStyle>
          <a:p>
            <a:pPr rtl="0"/>
            <a:r>
              <a:rPr lang="ru-RU" noProof="0" smtClean="0"/>
              <a:t>Вставка рисунка</a:t>
            </a:r>
            <a:endParaRPr kumimoji="0"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1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5032DD47-207A-44D8-A3A0-E4469A8BE0AD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3"/>
            <a:ext cx="812800" cy="365125"/>
          </a:xfrm>
        </p:spPr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8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6942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AE0375BD-AF1E-4DB3-8001-125B22739846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0816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defTabSz="914377">
              <a:defRPr/>
            </a:pPr>
            <a:fld id="{25D437F9-3CF1-4EB0-A816-82CB80C860B5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5906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627561B-BDAA-4A76-BC6A-F7E6CFFF8090}" type="datetime1">
              <a:rPr lang="ru-RU" noProof="0" smtClean="0"/>
              <a:pPr rtl="0"/>
              <a:t>25.01.2018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09018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>
              <a:defRPr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70" y="1859762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0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C1989C2-61FE-4410-9F57-57A7FC3AED0B}" type="datetime1">
              <a:rPr lang="ru-RU" noProof="0" smtClean="0"/>
              <a:pPr rtl="0"/>
              <a:t>25.01.2018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250188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BD60E3E-5C6D-4BE8-8FC9-59DCAF11BEC9}" type="datetime1">
              <a:rPr lang="ru-RU" noProof="0" smtClean="0"/>
              <a:pPr rtl="0"/>
              <a:t>25.01.2018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071814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C0D0987-7EAB-4121-8897-563773064B66}" type="datetime1">
              <a:rPr lang="ru-RU" noProof="0" smtClean="0"/>
              <a:pPr rtl="0"/>
              <a:t>25.01.2018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52882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  <a:p>
            <a:pPr lvl="1" rtl="0" eaLnBrk="1" latinLnBrk="0" hangingPunct="1"/>
            <a:r>
              <a:rPr lang="ru-RU" noProof="0" smtClean="0"/>
              <a:t>Второй уровень</a:t>
            </a:r>
          </a:p>
          <a:p>
            <a:pPr lvl="2" rtl="0" eaLnBrk="1" latinLnBrk="0" hangingPunct="1"/>
            <a:r>
              <a:rPr lang="ru-RU" noProof="0" smtClean="0"/>
              <a:t>Третий уровень</a:t>
            </a:r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0505AE1-9DE4-4AE2-8A6D-437AD8463B14}" type="datetime1">
              <a:rPr lang="ru-RU" noProof="0" smtClean="0"/>
              <a:pPr rtl="0"/>
              <a:t>25.01.2018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991926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о скругленным и усеч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ru-RU" sz="1800" noProof="0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ru-RU" sz="1800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9"/>
            <a:ext cx="2950464" cy="1582621"/>
          </a:xfrm>
        </p:spPr>
        <p:txBody>
          <a:bodyPr vert="horz" lIns="45720" tIns="45720" rIns="45720" bIns="45720" rtlCol="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/>
            </a:lvl1pPr>
          </a:lstStyle>
          <a:p>
            <a:pPr rtl="0"/>
            <a:r>
              <a:rPr lang="ru-RU" noProof="0" smtClean="0"/>
              <a:t>Вставка рисунка</a:t>
            </a:r>
            <a:endParaRPr kumimoji="0"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1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CA5A8CD-CACF-43B4-888E-E08CC32046D2}" type="datetime1">
              <a:rPr lang="ru-RU" noProof="0" smtClean="0"/>
              <a:pPr rtl="0"/>
              <a:t>25.01.2018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5"/>
            <a:ext cx="812800" cy="365125"/>
          </a:xfr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ru-RU" sz="18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30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ru-RU" sz="18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9624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1800" noProof="0" dirty="0"/>
            </a:p>
          </p:txBody>
        </p:sp>
        <p:grpSp>
          <p:nvGrpSpPr>
            <p:cNvPr id="27" name="Группа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Полилиния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ru-RU" sz="180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Полилиния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ru-RU" sz="180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31" name="Группа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Полилиния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ru-RU" sz="1800" noProof="0" dirty="0"/>
                </a:p>
              </p:txBody>
            </p:sp>
            <p:sp>
              <p:nvSpPr>
                <p:cNvPr id="33" name="Полилиния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ru-RU" sz="1800" noProof="0" dirty="0"/>
                </a:p>
              </p:txBody>
            </p:sp>
          </p:grpSp>
        </p:grpSp>
      </p:grp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ru-RU" noProof="0" dirty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 eaLnBrk="1" latinLnBrk="0" hangingPunct="1"/>
            <a:r>
              <a:rPr lang="ru-RU" noProof="0" dirty="0" smtClean="0"/>
              <a:t>Образец текста</a:t>
            </a:r>
          </a:p>
          <a:p>
            <a:pPr lvl="1" rtl="0" eaLnBrk="1" latinLnBrk="0" hangingPunct="1"/>
            <a:r>
              <a:rPr lang="ru-RU" noProof="0" dirty="0" smtClean="0"/>
              <a:t>Второй уровень</a:t>
            </a:r>
          </a:p>
          <a:p>
            <a:pPr lvl="2" rtl="0" eaLnBrk="1" latinLnBrk="0" hangingPunct="1"/>
            <a:r>
              <a:rPr lang="ru-RU" noProof="0" dirty="0" smtClean="0"/>
              <a:t>Третий уровень</a:t>
            </a:r>
          </a:p>
          <a:p>
            <a:pPr lvl="3" rtl="0" eaLnBrk="1" latinLnBrk="0" hangingPunct="1"/>
            <a:r>
              <a:rPr lang="ru-RU" noProof="0" dirty="0" smtClean="0"/>
              <a:t>Четвертый уровень</a:t>
            </a:r>
          </a:p>
          <a:p>
            <a:pPr lvl="4" rtl="0" eaLnBrk="1" latinLnBrk="0" hangingPunct="1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fld id="{4EFCA81E-F50E-45EB-BCB1-FBBF6347F1A8}" type="datetime1">
              <a:rPr lang="ru-RU" noProof="0" smtClean="0"/>
              <a:pPr rtl="0"/>
              <a:t>25.01.2018</a:t>
            </a:fld>
            <a:endParaRPr lang="ru-RU" noProof="0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5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5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fld id="{401CF334-2D5C-4859-84A6-CA7E6E43FAE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942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06" indent="-274306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48" indent="-246876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indent="-246876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661" indent="-210301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966" indent="-210301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274" indent="-210301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144" indent="-18287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450" indent="-18287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5886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E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27" name="Группа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Полилиния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" name="Полилиния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31" name="Группа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Полилиния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Полилиния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ru-RU" noProof="0" dirty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 eaLnBrk="1" latinLnBrk="0" hangingPunct="1"/>
            <a:r>
              <a:rPr lang="ru-RU" noProof="0" dirty="0" smtClean="0"/>
              <a:t>Образец текста</a:t>
            </a:r>
          </a:p>
          <a:p>
            <a:pPr lvl="1" rtl="0" eaLnBrk="1" latinLnBrk="0" hangingPunct="1"/>
            <a:r>
              <a:rPr lang="ru-RU" noProof="0" dirty="0" smtClean="0"/>
              <a:t>Второй уровень</a:t>
            </a:r>
          </a:p>
          <a:p>
            <a:pPr lvl="2" rtl="0" eaLnBrk="1" latinLnBrk="0" hangingPunct="1"/>
            <a:r>
              <a:rPr lang="ru-RU" noProof="0" dirty="0" smtClean="0"/>
              <a:t>Третий уровень</a:t>
            </a:r>
          </a:p>
          <a:p>
            <a:pPr lvl="3" rtl="0" eaLnBrk="1" latinLnBrk="0" hangingPunct="1"/>
            <a:r>
              <a:rPr lang="ru-RU" noProof="0" dirty="0" smtClean="0"/>
              <a:t>Четвертый уровень</a:t>
            </a:r>
          </a:p>
          <a:p>
            <a:pPr lvl="4" rtl="0" eaLnBrk="1" latinLnBrk="0" hangingPunct="1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defTabSz="914377">
              <a:defRPr/>
            </a:pPr>
            <a:fld id="{4A65F20A-5F17-4875-8892-E623BE8DC3CD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3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3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9404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13" indent="-274313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64" indent="-246882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indent="-246882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690" indent="-210307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03" indent="-210307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17" indent="-210307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192" indent="-182875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05" indent="-182875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5943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E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27" name="Группа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Полилиния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" name="Полилиния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31" name="Группа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Полилиния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Полилиния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ru-RU" noProof="0" dirty="0" smtClean="0"/>
              <a:t>Образец заголовка</a:t>
            </a:r>
            <a:endParaRPr kumimoji="0" lang="ru-RU" noProof="0" dirty="0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 eaLnBrk="1" latinLnBrk="0" hangingPunct="1"/>
            <a:r>
              <a:rPr lang="ru-RU" noProof="0" dirty="0" smtClean="0"/>
              <a:t>Образец текста</a:t>
            </a:r>
          </a:p>
          <a:p>
            <a:pPr lvl="1" rtl="0" eaLnBrk="1" latinLnBrk="0" hangingPunct="1"/>
            <a:r>
              <a:rPr lang="ru-RU" noProof="0" dirty="0" smtClean="0"/>
              <a:t>Второй уровень</a:t>
            </a:r>
          </a:p>
          <a:p>
            <a:pPr lvl="2" rtl="0" eaLnBrk="1" latinLnBrk="0" hangingPunct="1"/>
            <a:r>
              <a:rPr lang="ru-RU" noProof="0" dirty="0" smtClean="0"/>
              <a:t>Третий уровень</a:t>
            </a:r>
          </a:p>
          <a:p>
            <a:pPr lvl="3" rtl="0" eaLnBrk="1" latinLnBrk="0" hangingPunct="1"/>
            <a:r>
              <a:rPr lang="ru-RU" noProof="0" dirty="0" smtClean="0"/>
              <a:t>Четвертый уровень</a:t>
            </a:r>
          </a:p>
          <a:p>
            <a:pPr lvl="4" rtl="0" eaLnBrk="1" latinLnBrk="0" hangingPunct="1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defTabSz="914377">
              <a:defRPr/>
            </a:pPr>
            <a:fld id="{51792FD8-CE36-497F-81CF-354F913D033C}" type="datetime1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25.01.2018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3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defTabSz="914377">
              <a:defRPr/>
            </a:pPr>
            <a:r>
              <a:rPr lang="ru-RU" smtClean="0">
                <a:solidFill>
                  <a:prstClr val="black"/>
                </a:solidFill>
              </a:rPr>
              <a:t>Добавить нижний колонтитул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3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1999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13" indent="-274313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64" indent="-246882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indent="-246882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690" indent="-210307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03" indent="-210307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17" indent="-210307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192" indent="-182875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05" indent="-182875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5943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microsoft.com/office/2007/relationships/hdphoto" Target="../media/hdphoto5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8.png"/><Relationship Id="rId1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microsoft.com/office/2007/relationships/hdphoto" Target="../media/hdphoto5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8.png"/><Relationship Id="rId14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1%20&#1095;&#1080;&#1089;&#1090;&#1086;&#1074;&#1080;&#1082;\01%202018%20&#1091;&#1088;&#1086;&#1082;%20&#1089;%20&#1084;&#1091;&#1079;\4.mp3" TargetMode="External"/><Relationship Id="rId6" Type="http://schemas.openxmlformats.org/officeDocument/2006/relationships/image" Target="../media/image29.gif"/><Relationship Id="rId5" Type="http://schemas.openxmlformats.org/officeDocument/2006/relationships/image" Target="../media/image28.png"/><Relationship Id="rId4" Type="http://schemas.microsoft.com/office/2007/relationships/media" Target="file:///C:\Users\USER_3\Desktop\&#1057;&#1077;&#1084;&#1080;&#1085;&#1072;&#1088;%20&#1084;&#1072;&#1090;&#1077;&#1084;&#1072;&#1090;&#1080;&#1082;&#1072;%202018\&#1076;&#1083;&#1103;%20&#1054;&#1083;&#1100;&#1075;&#1080;%20&#1042;&#1072;&#1089;&#1080;&#1083;&#1100;&#1077;&#1074;&#1085;&#1099;\01%202018%20&#1091;&#1088;&#1086;&#1082;%20&#1089;%20&#1084;&#1091;&#1079;\4.mp3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player.myshared.ru/6/560093/slides/slide_20.jp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microsoft.com/office/2007/relationships/hdphoto" Target="../media/hdphoto5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8.png"/><Relationship Id="rId1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microsoft.com/office/2007/relationships/hdphoto" Target="../media/hdphoto5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8.png"/><Relationship Id="rId1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44288" y="1133856"/>
            <a:ext cx="11103429" cy="1207008"/>
          </a:xfrm>
        </p:spPr>
        <p:txBody>
          <a:bodyPr rtlCol="0">
            <a:normAutofit/>
          </a:bodyPr>
          <a:lstStyle/>
          <a:p>
            <a:pPr algn="ctr"/>
            <a:r>
              <a:rPr lang="ru-RU" dirty="0" smtClean="0"/>
              <a:t>Квадратные неравенства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03227" y="4063088"/>
            <a:ext cx="10472928" cy="1752600"/>
          </a:xfrm>
          <a:solidFill>
            <a:schemeClr val="bg1"/>
          </a:solidFill>
        </p:spPr>
        <p:txBody>
          <a:bodyPr rtlCol="0">
            <a:normAutofit fontScale="70000" lnSpcReduction="20000"/>
          </a:bodyPr>
          <a:lstStyle/>
          <a:p>
            <a:pPr rtl="0"/>
            <a:r>
              <a:rPr lang="ru-RU" dirty="0"/>
              <a:t>П</a:t>
            </a:r>
            <a:r>
              <a:rPr lang="ru-RU" dirty="0" smtClean="0"/>
              <a:t>одготовила</a:t>
            </a:r>
            <a:endParaRPr lang="ru-RU" dirty="0"/>
          </a:p>
          <a:p>
            <a:pPr rtl="0"/>
            <a:r>
              <a:rPr lang="ru-RU" dirty="0" smtClean="0"/>
              <a:t>учитель математики</a:t>
            </a:r>
          </a:p>
          <a:p>
            <a:pPr rtl="0"/>
            <a:r>
              <a:rPr lang="ru-RU" dirty="0"/>
              <a:t>в</a:t>
            </a:r>
            <a:r>
              <a:rPr lang="ru-RU" dirty="0" smtClean="0"/>
              <a:t>ысшей квалификационной категории,</a:t>
            </a:r>
          </a:p>
          <a:p>
            <a:pPr rtl="0"/>
            <a:r>
              <a:rPr lang="ru-RU" dirty="0"/>
              <a:t>с</a:t>
            </a:r>
            <a:r>
              <a:rPr lang="ru-RU" dirty="0" smtClean="0"/>
              <a:t>тарший учитель</a:t>
            </a:r>
          </a:p>
          <a:p>
            <a:pPr rtl="0"/>
            <a:r>
              <a:rPr lang="ru-RU" dirty="0" err="1" smtClean="0"/>
              <a:t>Бурлаченко</a:t>
            </a:r>
            <a:endParaRPr lang="ru-RU" dirty="0" smtClean="0"/>
          </a:p>
          <a:p>
            <a:pPr rtl="0"/>
            <a:r>
              <a:rPr lang="ru-RU" dirty="0" smtClean="0"/>
              <a:t>Валентина </a:t>
            </a:r>
            <a:r>
              <a:rPr lang="ru-RU" dirty="0"/>
              <a:t>И</a:t>
            </a:r>
            <a:r>
              <a:rPr lang="ru-RU" dirty="0" smtClean="0"/>
              <a:t>вановна</a:t>
            </a:r>
          </a:p>
          <a:p>
            <a:pPr rtl="0"/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2644793" y="5842337"/>
            <a:ext cx="6510528" cy="1015663"/>
            <a:chOff x="2840736" y="4611804"/>
            <a:chExt cx="6510528" cy="1015663"/>
          </a:xfrm>
        </p:grpSpPr>
        <p:sp>
          <p:nvSpPr>
            <p:cNvPr id="2" name="TextBox 1"/>
            <p:cNvSpPr txBox="1"/>
            <p:nvPr/>
          </p:nvSpPr>
          <p:spPr>
            <a:xfrm>
              <a:off x="3352800" y="4981136"/>
              <a:ext cx="54864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err="1"/>
                <a:t>г.Черноморск</a:t>
              </a:r>
              <a:r>
                <a:rPr lang="ru-RU" dirty="0"/>
                <a:t>, Одесской области</a:t>
              </a:r>
            </a:p>
            <a:p>
              <a:pPr algn="ctr"/>
              <a:r>
                <a:rPr lang="ru-RU" dirty="0"/>
                <a:t>2018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840736" y="4611804"/>
              <a:ext cx="651052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/>
                <a:t>Черноморский НВК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352800" y="2633896"/>
            <a:ext cx="4840224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/>
              <a:t>Алгебра 9 класс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4143" y="3428993"/>
            <a:ext cx="2966085" cy="18130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716" y="2565947"/>
            <a:ext cx="2914141" cy="364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9628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950831"/>
            <a:ext cx="10972800" cy="1143000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 smtClean="0"/>
              <a:t>Определите знак коэффициента </a:t>
            </a:r>
            <a:r>
              <a:rPr lang="en-US" b="1" i="1" dirty="0"/>
              <a:t>a</a:t>
            </a:r>
            <a:r>
              <a:rPr lang="ru-RU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и значение дискриминанта </a:t>
            </a:r>
            <a:r>
              <a:rPr lang="en-US" sz="5300" b="1" i="1" dirty="0"/>
              <a:t>D</a:t>
            </a:r>
            <a:endParaRPr lang="ru-RU" b="1" i="1" dirty="0"/>
          </a:p>
        </p:txBody>
      </p:sp>
      <p:pic>
        <p:nvPicPr>
          <p:cNvPr id="6" name="Объект 4" descr="http://player.myshared.ru/5/367090/slides/slide_10.jpg"/>
          <p:cNvPicPr>
            <a:picLocks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466"/>
          <a:stretch/>
        </p:blipFill>
        <p:spPr bwMode="auto">
          <a:xfrm>
            <a:off x="10105282" y="2659252"/>
            <a:ext cx="1638850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Объект 4" descr="http://player.myshared.ru/5/367090/slides/slide_10.jpg"/>
          <p:cNvPicPr>
            <a:picLocks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382"/>
          <a:stretch/>
        </p:blipFill>
        <p:spPr bwMode="auto">
          <a:xfrm>
            <a:off x="337625" y="2659252"/>
            <a:ext cx="1659126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Объект 4" descr="http://player.myshared.ru/5/367090/slides/slide_10.jpg"/>
          <p:cNvPicPr>
            <a:picLocks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202721" y="2659252"/>
            <a:ext cx="1580605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Объект 4" descr="http://player.myshared.ru/5/367090/slides/slide_10.jpg"/>
          <p:cNvPicPr>
            <a:picLocks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48" r="3544"/>
          <a:stretch/>
        </p:blipFill>
        <p:spPr bwMode="auto">
          <a:xfrm>
            <a:off x="2318705" y="2659252"/>
            <a:ext cx="1604867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Объект 4" descr="http://player.myshared.ru/5/367090/slides/slide_10.jpg"/>
          <p:cNvPicPr>
            <a:picLocks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1" r="3524"/>
          <a:stretch/>
        </p:blipFill>
        <p:spPr bwMode="auto">
          <a:xfrm>
            <a:off x="4245526" y="2659252"/>
            <a:ext cx="1654628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1" name="Объект 4" descr="http://player.myshared.ru/5/367090/slides/slide_10.jpg"/>
          <p:cNvPicPr>
            <a:picLocks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222108" y="2659252"/>
            <a:ext cx="1658659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10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419453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950831"/>
            <a:ext cx="10972800" cy="1143000"/>
          </a:xfrm>
        </p:spPr>
        <p:txBody>
          <a:bodyPr rtlCol="0">
            <a:normAutofit/>
          </a:bodyPr>
          <a:lstStyle/>
          <a:p>
            <a:pPr rtl="0"/>
            <a:r>
              <a:rPr lang="ru-RU" dirty="0" smtClean="0"/>
              <a:t>Правильный ответ Проверка</a:t>
            </a:r>
            <a:endParaRPr lang="ru-RU" b="1" i="1" dirty="0"/>
          </a:p>
        </p:txBody>
      </p:sp>
      <p:pic>
        <p:nvPicPr>
          <p:cNvPr id="6" name="Объект 4" descr="http://player.myshared.ru/5/367090/slides/slide_10.jpg"/>
          <p:cNvPicPr>
            <a:picLocks/>
          </p:cNvPicPr>
          <p:nvPr/>
        </p:nvPicPr>
        <p:blipFill rotWithShape="1">
          <a:blip r:embed="rId3" cstate="print">
            <a:duotone>
              <a:prstClr val="black"/>
              <a:srgbClr val="E4C9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099"/>
          <a:stretch/>
        </p:blipFill>
        <p:spPr bwMode="auto">
          <a:xfrm>
            <a:off x="309347" y="2618291"/>
            <a:ext cx="1645070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Объект 4" descr="http://player.myshared.ru/5/367090/slides/slide_10.jpg"/>
          <p:cNvPicPr>
            <a:picLocks/>
          </p:cNvPicPr>
          <p:nvPr/>
        </p:nvPicPr>
        <p:blipFill rotWithShape="1"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020"/>
          <a:stretch/>
        </p:blipFill>
        <p:spPr bwMode="auto">
          <a:xfrm>
            <a:off x="8130278" y="2618288"/>
            <a:ext cx="1665346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Объект 4" descr="http://player.myshared.ru/5/367090/slides/slide_10.jpg"/>
          <p:cNvPicPr>
            <a:picLocks/>
          </p:cNvPicPr>
          <p:nvPr/>
        </p:nvPicPr>
        <p:blipFill rotWithShape="1">
          <a:blip r:embed="rId7" cstate="print">
            <a:duotone>
              <a:prstClr val="black"/>
              <a:srgbClr val="FFB06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089584" y="2618289"/>
            <a:ext cx="1580605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Объект 4" descr="http://player.myshared.ru/5/367090/slides/slide_10.jpg"/>
          <p:cNvPicPr>
            <a:picLocks/>
          </p:cNvPicPr>
          <p:nvPr/>
        </p:nvPicPr>
        <p:blipFill rotWithShape="1">
          <a:blip r:embed="rId9" cstate="print">
            <a:duotone>
              <a:prstClr val="black"/>
              <a:schemeClr val="accent5">
                <a:lumMod val="40000"/>
                <a:lumOff val="6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6" r="2828"/>
          <a:stretch/>
        </p:blipFill>
        <p:spPr bwMode="auto">
          <a:xfrm>
            <a:off x="4304358" y="2618287"/>
            <a:ext cx="1611085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Объект 4" descr="http://player.myshared.ru/5/367090/slides/slide_10.jpg"/>
          <p:cNvPicPr>
            <a:picLocks/>
          </p:cNvPicPr>
          <p:nvPr/>
        </p:nvPicPr>
        <p:blipFill rotWithShape="1">
          <a:blip r:embed="rId11" cstate="print">
            <a:duotone>
              <a:prstClr val="black"/>
              <a:srgbClr val="99FF99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69" r="2107"/>
          <a:stretch/>
        </p:blipFill>
        <p:spPr bwMode="auto">
          <a:xfrm>
            <a:off x="2276526" y="2618291"/>
            <a:ext cx="1667070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1" name="Объект 4" descr="http://player.myshared.ru/5/367090/slides/slide_10.jpg"/>
          <p:cNvPicPr>
            <a:picLocks/>
          </p:cNvPicPr>
          <p:nvPr/>
        </p:nvPicPr>
        <p:blipFill rotWithShape="1">
          <a:blip r:embed="rId13" cstate="print">
            <a:duotone>
              <a:prstClr val="black"/>
              <a:srgbClr val="FFA3C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200489" y="2618286"/>
            <a:ext cx="1658659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0116490" y="5175456"/>
            <a:ext cx="1526791" cy="1077218"/>
          </a:xfrm>
          <a:prstGeom prst="rect">
            <a:avLst/>
          </a:prstGeom>
          <a:solidFill>
            <a:srgbClr val="FDCD77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/>
              <a:t>a &lt; 0</a:t>
            </a:r>
          </a:p>
          <a:p>
            <a:pPr algn="ctr"/>
            <a:r>
              <a:rPr lang="en-US" sz="3200" i="1" dirty="0"/>
              <a:t>D &gt; 0</a:t>
            </a:r>
            <a:endParaRPr lang="ru-RU" sz="320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368486" y="5175456"/>
            <a:ext cx="1526791" cy="1077218"/>
          </a:xfrm>
          <a:prstGeom prst="rect">
            <a:avLst/>
          </a:prstGeom>
          <a:solidFill>
            <a:srgbClr val="DBB7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/>
              <a:t>a &gt; 0</a:t>
            </a:r>
          </a:p>
          <a:p>
            <a:pPr algn="ctr"/>
            <a:r>
              <a:rPr lang="en-US" sz="3200" i="1" dirty="0"/>
              <a:t>D &lt; 0</a:t>
            </a:r>
            <a:endParaRPr lang="ru-RU" sz="32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8199555" y="5175456"/>
            <a:ext cx="1526791" cy="10772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i="1" dirty="0"/>
              <a:t>a &gt; 0</a:t>
            </a:r>
          </a:p>
          <a:p>
            <a:pPr algn="ctr"/>
            <a:r>
              <a:rPr lang="en-US" sz="3200" i="1" dirty="0"/>
              <a:t>D &gt; 0</a:t>
            </a:r>
            <a:endParaRPr lang="ru-RU" sz="32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4388652" y="5175456"/>
            <a:ext cx="1526791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/>
              <a:t>a &lt; 0</a:t>
            </a:r>
          </a:p>
          <a:p>
            <a:pPr algn="ctr"/>
            <a:r>
              <a:rPr lang="en-US" sz="3200" i="1" dirty="0"/>
              <a:t>D = 0</a:t>
            </a:r>
            <a:endParaRPr lang="ru-RU" sz="3200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2352907" y="5175456"/>
            <a:ext cx="1526791" cy="1077218"/>
          </a:xfrm>
          <a:prstGeom prst="rect">
            <a:avLst/>
          </a:prstGeom>
          <a:solidFill>
            <a:srgbClr val="99FF9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/>
              <a:t>a &lt; 0</a:t>
            </a:r>
          </a:p>
          <a:p>
            <a:pPr algn="ctr"/>
            <a:r>
              <a:rPr lang="en-US" sz="3200" i="1" dirty="0"/>
              <a:t>D &lt; 0</a:t>
            </a:r>
            <a:endParaRPr lang="ru-RU" sz="3200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6266422" y="5175456"/>
            <a:ext cx="1526791" cy="1077218"/>
          </a:xfrm>
          <a:prstGeom prst="rect">
            <a:avLst/>
          </a:prstGeom>
          <a:solidFill>
            <a:srgbClr val="FFA3C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/>
              <a:t>a &gt; 0</a:t>
            </a:r>
          </a:p>
          <a:p>
            <a:pPr algn="ctr"/>
            <a:r>
              <a:rPr lang="en-US" sz="3200" i="1" dirty="0"/>
              <a:t>D = 0</a:t>
            </a:r>
            <a:endParaRPr lang="ru-RU" sz="3200" i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11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169166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8391" y="357197"/>
            <a:ext cx="454951" cy="45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12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555378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Заголовок 2"/>
              <p:cNvSpPr>
                <a:spLocks noGrp="1"/>
              </p:cNvSpPr>
              <p:nvPr>
                <p:ph type="title"/>
              </p:nvPr>
            </p:nvSpPr>
            <p:spPr>
              <a:xfrm>
                <a:off x="279819" y="1034323"/>
                <a:ext cx="6146748" cy="767796"/>
              </a:xfrm>
            </p:spPr>
            <p:txBody>
              <a:bodyPr rtlCol="0">
                <a:normAutofit fontScale="90000"/>
              </a:bodyPr>
              <a:lstStyle/>
              <a:p>
                <a:r>
                  <a:rPr lang="ru-RU" sz="3600" b="1" dirty="0"/>
                  <a:t>график функции </a:t>
                </a:r>
                <a:r>
                  <a:rPr lang="en-US" sz="3600" b="1" dirty="0"/>
                  <a:t> </a:t>
                </a:r>
                <a14:m>
                  <m:oMath xmlns:m="http://schemas.openxmlformats.org/officeDocument/2006/math">
                    <m:r>
                      <a:rPr lang="ru-RU" sz="36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ru-RU" sz="36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36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3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36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600" i="1">
                        <a:latin typeface="Cambria Math"/>
                      </a:rPr>
                      <m:t>−6</m:t>
                    </m:r>
                    <m:r>
                      <a:rPr lang="ru-RU" sz="36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3600" i="1">
                        <a:latin typeface="Cambria Math" panose="02040503050406030204" pitchFamily="18" charset="0"/>
                      </a:rPr>
                      <m:t>+5</m:t>
                    </m:r>
                  </m:oMath>
                </a14:m>
                <a:endParaRPr lang="ru-RU" sz="3600" b="1" dirty="0"/>
              </a:p>
            </p:txBody>
          </p:sp>
        </mc:Choice>
        <mc:Fallback>
          <p:sp>
            <p:nvSpPr>
              <p:cNvPr id="3" name="Заголовок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79819" y="1034323"/>
                <a:ext cx="6146748" cy="767796"/>
              </a:xfrm>
              <a:blipFill>
                <a:blip r:embed="rId3" cstate="print"/>
                <a:stretch>
                  <a:fillRect l="-4067" b="-32540"/>
                </a:stretch>
              </a:blipFill>
            </p:spPr>
            <p:txBody>
              <a:bodyPr>
                <a:normAutofit fontScale="90000"/>
              </a:bodyPr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Группа 6"/>
          <p:cNvGrpSpPr/>
          <p:nvPr/>
        </p:nvGrpSpPr>
        <p:grpSpPr>
          <a:xfrm>
            <a:off x="6426567" y="1558810"/>
            <a:ext cx="5407375" cy="4544988"/>
            <a:chOff x="6426567" y="1558810"/>
            <a:chExt cx="5407375" cy="4544988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4" cstate="print"/>
            <a:srcRect l="19065"/>
            <a:stretch/>
          </p:blipFill>
          <p:spPr>
            <a:xfrm>
              <a:off x="6426567" y="1558810"/>
              <a:ext cx="5407375" cy="4544988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1182120" y="4605050"/>
              <a:ext cx="24237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endPara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963359" y="1558810"/>
              <a:ext cx="35437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endPara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13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681948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>
            <a:off x="6214857" y="890875"/>
            <a:ext cx="5407375" cy="4544988"/>
            <a:chOff x="6214855" y="890875"/>
            <a:chExt cx="5407375" cy="4544988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3" cstate="print"/>
            <a:srcRect l="19065"/>
            <a:stretch/>
          </p:blipFill>
          <p:spPr>
            <a:xfrm>
              <a:off x="6214855" y="890875"/>
              <a:ext cx="5407375" cy="4544988"/>
            </a:xfrm>
            <a:prstGeom prst="rect">
              <a:avLst/>
            </a:prstGeom>
          </p:spPr>
        </p:pic>
        <p:sp>
          <p:nvSpPr>
            <p:cNvPr id="8" name="Овал 7"/>
            <p:cNvSpPr/>
            <p:nvPr/>
          </p:nvSpPr>
          <p:spPr>
            <a:xfrm>
              <a:off x="7948338" y="3996395"/>
              <a:ext cx="98905" cy="110423"/>
            </a:xfrm>
            <a:prstGeom prst="ellipse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Овал 77"/>
            <p:cNvSpPr/>
            <p:nvPr/>
          </p:nvSpPr>
          <p:spPr>
            <a:xfrm>
              <a:off x="8920059" y="3981005"/>
              <a:ext cx="98905" cy="110423"/>
            </a:xfrm>
            <a:prstGeom prst="ellipse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Заголовок 2"/>
              <p:cNvSpPr>
                <a:spLocks noGrp="1"/>
              </p:cNvSpPr>
              <p:nvPr>
                <p:ph type="title"/>
              </p:nvPr>
            </p:nvSpPr>
            <p:spPr>
              <a:xfrm>
                <a:off x="122744" y="1216231"/>
                <a:ext cx="6056315" cy="767796"/>
              </a:xfrm>
            </p:spPr>
            <p:txBody>
              <a:bodyPr rtlCol="0">
                <a:normAutofit fontScale="90000"/>
              </a:bodyPr>
              <a:lstStyle/>
              <a:p>
                <a:r>
                  <a:rPr lang="ru-RU" sz="3600" b="1" dirty="0"/>
                  <a:t>график функции </a:t>
                </a:r>
                <a14:m>
                  <m:oMath xmlns:m="http://schemas.openxmlformats.org/officeDocument/2006/math">
                    <m:r>
                      <a:rPr lang="ru-RU" sz="3600" b="1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36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ru-RU" sz="36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36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3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36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600" i="1">
                        <a:latin typeface="Cambria Math"/>
                      </a:rPr>
                      <m:t>−6</m:t>
                    </m:r>
                    <m:r>
                      <a:rPr lang="ru-RU" sz="36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3600" i="1">
                        <a:latin typeface="Cambria Math" panose="02040503050406030204" pitchFamily="18" charset="0"/>
                      </a:rPr>
                      <m:t>+5</m:t>
                    </m:r>
                  </m:oMath>
                </a14:m>
                <a:endParaRPr lang="ru-RU" sz="3600" b="1" dirty="0"/>
              </a:p>
            </p:txBody>
          </p:sp>
        </mc:Choice>
        <mc:Fallback>
          <p:sp>
            <p:nvSpPr>
              <p:cNvPr id="3" name="Заголовок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2744" y="1216231"/>
                <a:ext cx="6056315" cy="767796"/>
              </a:xfrm>
              <a:blipFill>
                <a:blip r:embed="rId4" cstate="print"/>
                <a:stretch>
                  <a:fillRect l="-4024" b="-33600"/>
                </a:stretch>
              </a:blipFill>
            </p:spPr>
            <p:txBody>
              <a:bodyPr>
                <a:normAutofit fontScale="90000"/>
              </a:bodyPr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5090001" y="4129081"/>
            <a:ext cx="931985" cy="461665"/>
          </a:xfrm>
          <a:prstGeom prst="rect">
            <a:avLst/>
          </a:prstGeom>
          <a:solidFill>
            <a:srgbClr val="CCFF99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i="1" dirty="0">
                <a:latin typeface="+mj-lt"/>
              </a:rPr>
              <a:t>У </a:t>
            </a:r>
            <a:r>
              <a:rPr lang="ru-RU" sz="2400" b="1" i="1" dirty="0">
                <a:latin typeface="+mj-lt"/>
                <a:cs typeface="Calibri" panose="020F0502020204030204" pitchFamily="34" charset="0"/>
              </a:rPr>
              <a:t>&lt; 0 </a:t>
            </a:r>
            <a:endParaRPr lang="ru-RU" sz="2400" b="1" i="1" dirty="0"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14857" y="1035586"/>
            <a:ext cx="5348380" cy="2990527"/>
          </a:xfrm>
          <a:prstGeom prst="rect">
            <a:avLst/>
          </a:prstGeom>
          <a:solidFill>
            <a:srgbClr val="FF6666">
              <a:alpha val="23922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262049" y="4098585"/>
            <a:ext cx="5353241" cy="1314731"/>
          </a:xfrm>
          <a:prstGeom prst="rect">
            <a:avLst/>
          </a:prstGeom>
          <a:solidFill>
            <a:srgbClr val="99FF99">
              <a:alpha val="38824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79819" y="2041125"/>
            <a:ext cx="4675093" cy="232187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При каких значениях аргумента функция принимает положительные значения</a:t>
            </a:r>
            <a:r>
              <a:rPr lang="ru-RU" dirty="0" smtClean="0"/>
              <a:t>,</a:t>
            </a: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а </a:t>
            </a:r>
            <a:r>
              <a:rPr lang="ru-RU" dirty="0"/>
              <a:t>при каких – </a:t>
            </a:r>
            <a:r>
              <a:rPr lang="ru-RU" dirty="0" smtClean="0"/>
              <a:t>отрицательные</a:t>
            </a:r>
            <a:r>
              <a:rPr lang="ru-RU" dirty="0"/>
              <a:t>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56613" y="3226421"/>
            <a:ext cx="931985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i="1" dirty="0">
                <a:latin typeface="+mj-lt"/>
              </a:rPr>
              <a:t>У </a:t>
            </a:r>
            <a:r>
              <a:rPr lang="ru-RU" sz="2400" b="1" i="1" dirty="0">
                <a:latin typeface="+mj-lt"/>
                <a:cs typeface="Calibri" panose="020F0502020204030204" pitchFamily="34" charset="0"/>
              </a:rPr>
              <a:t>&gt; 0 </a:t>
            </a:r>
            <a:endParaRPr lang="ru-RU" sz="2400" b="1" i="1" dirty="0">
              <a:latin typeface="+mj-lt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088597" y="3737213"/>
            <a:ext cx="5526691" cy="288899"/>
            <a:chOff x="6253516" y="4393095"/>
            <a:chExt cx="5526691" cy="288899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6253516" y="4393095"/>
              <a:ext cx="1866754" cy="271145"/>
              <a:chOff x="0" y="0"/>
              <a:chExt cx="2280933" cy="271305"/>
            </a:xfrm>
          </p:grpSpPr>
          <p:grpSp>
            <p:nvGrpSpPr>
              <p:cNvPr id="17" name="Группа 16"/>
              <p:cNvGrpSpPr/>
              <p:nvPr/>
            </p:nvGrpSpPr>
            <p:grpSpPr>
              <a:xfrm>
                <a:off x="0" y="0"/>
                <a:ext cx="572714" cy="271305"/>
                <a:chOff x="0" y="0"/>
                <a:chExt cx="572714" cy="271305"/>
              </a:xfrm>
            </p:grpSpPr>
            <p:cxnSp>
              <p:nvCxnSpPr>
                <p:cNvPr id="36" name="Прямая соединительная линия 35"/>
                <p:cNvCxnSpPr/>
                <p:nvPr/>
              </p:nvCxnSpPr>
              <p:spPr>
                <a:xfrm>
                  <a:off x="0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Прямая соединительная линия 36"/>
                <p:cNvCxnSpPr/>
                <p:nvPr/>
              </p:nvCxnSpPr>
              <p:spPr>
                <a:xfrm>
                  <a:off x="110532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Прямая соединительная линия 37"/>
                <p:cNvCxnSpPr/>
                <p:nvPr/>
              </p:nvCxnSpPr>
              <p:spPr>
                <a:xfrm>
                  <a:off x="231112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Прямая соединительная линия 38"/>
                <p:cNvCxnSpPr/>
                <p:nvPr/>
              </p:nvCxnSpPr>
              <p:spPr>
                <a:xfrm>
                  <a:off x="341644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Прямая соединительная линия 39"/>
                <p:cNvCxnSpPr/>
                <p:nvPr/>
              </p:nvCxnSpPr>
              <p:spPr>
                <a:xfrm>
                  <a:off x="462224" y="0"/>
                  <a:ext cx="110490" cy="27114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Группа 17"/>
              <p:cNvGrpSpPr/>
              <p:nvPr/>
            </p:nvGrpSpPr>
            <p:grpSpPr>
              <a:xfrm>
                <a:off x="572756" y="0"/>
                <a:ext cx="572714" cy="271305"/>
                <a:chOff x="0" y="0"/>
                <a:chExt cx="572714" cy="271305"/>
              </a:xfrm>
            </p:grpSpPr>
            <p:cxnSp>
              <p:nvCxnSpPr>
                <p:cNvPr id="31" name="Прямая соединительная линия 30"/>
                <p:cNvCxnSpPr/>
                <p:nvPr/>
              </p:nvCxnSpPr>
              <p:spPr>
                <a:xfrm>
                  <a:off x="0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Прямая соединительная линия 31"/>
                <p:cNvCxnSpPr/>
                <p:nvPr/>
              </p:nvCxnSpPr>
              <p:spPr>
                <a:xfrm>
                  <a:off x="110532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Прямая соединительная линия 32"/>
                <p:cNvCxnSpPr/>
                <p:nvPr/>
              </p:nvCxnSpPr>
              <p:spPr>
                <a:xfrm>
                  <a:off x="231112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>
                  <a:off x="341644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>
                  <a:off x="462224" y="0"/>
                  <a:ext cx="110490" cy="27114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Группа 18"/>
              <p:cNvGrpSpPr/>
              <p:nvPr/>
            </p:nvGrpSpPr>
            <p:grpSpPr>
              <a:xfrm>
                <a:off x="1135463" y="0"/>
                <a:ext cx="572134" cy="271145"/>
                <a:chOff x="0" y="0"/>
                <a:chExt cx="572714" cy="271305"/>
              </a:xfrm>
            </p:grpSpPr>
            <p:cxnSp>
              <p:nvCxnSpPr>
                <p:cNvPr id="26" name="Прямая соединительная линия 25"/>
                <p:cNvCxnSpPr/>
                <p:nvPr/>
              </p:nvCxnSpPr>
              <p:spPr>
                <a:xfrm>
                  <a:off x="0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Прямая соединительная линия 26"/>
                <p:cNvCxnSpPr/>
                <p:nvPr/>
              </p:nvCxnSpPr>
              <p:spPr>
                <a:xfrm>
                  <a:off x="110532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Прямая соединительная линия 27"/>
                <p:cNvCxnSpPr/>
                <p:nvPr/>
              </p:nvCxnSpPr>
              <p:spPr>
                <a:xfrm>
                  <a:off x="231112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Прямая соединительная линия 28"/>
                <p:cNvCxnSpPr/>
                <p:nvPr/>
              </p:nvCxnSpPr>
              <p:spPr>
                <a:xfrm>
                  <a:off x="341644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Прямая соединительная линия 29"/>
                <p:cNvCxnSpPr/>
                <p:nvPr/>
              </p:nvCxnSpPr>
              <p:spPr>
                <a:xfrm>
                  <a:off x="462224" y="0"/>
                  <a:ext cx="110490" cy="27114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Группа 19"/>
              <p:cNvGrpSpPr/>
              <p:nvPr/>
            </p:nvGrpSpPr>
            <p:grpSpPr>
              <a:xfrm>
                <a:off x="1708219" y="0"/>
                <a:ext cx="572714" cy="271305"/>
                <a:chOff x="0" y="0"/>
                <a:chExt cx="572714" cy="271305"/>
              </a:xfrm>
            </p:grpSpPr>
            <p:cxnSp>
              <p:nvCxnSpPr>
                <p:cNvPr id="21" name="Прямая соединительная линия 20"/>
                <p:cNvCxnSpPr/>
                <p:nvPr/>
              </p:nvCxnSpPr>
              <p:spPr>
                <a:xfrm>
                  <a:off x="0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Прямая соединительная линия 21"/>
                <p:cNvCxnSpPr/>
                <p:nvPr/>
              </p:nvCxnSpPr>
              <p:spPr>
                <a:xfrm>
                  <a:off x="110532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>
                  <a:off x="231112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>
                  <a:off x="341644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единительная линия 24"/>
                <p:cNvCxnSpPr/>
                <p:nvPr/>
              </p:nvCxnSpPr>
              <p:spPr>
                <a:xfrm>
                  <a:off x="462224" y="0"/>
                  <a:ext cx="110490" cy="27114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" name="Группа 4"/>
            <p:cNvGrpSpPr/>
            <p:nvPr/>
          </p:nvGrpSpPr>
          <p:grpSpPr>
            <a:xfrm>
              <a:off x="9181531" y="4397630"/>
              <a:ext cx="2598676" cy="284364"/>
              <a:chOff x="9181531" y="4397630"/>
              <a:chExt cx="2598676" cy="284364"/>
            </a:xfrm>
          </p:grpSpPr>
          <p:grpSp>
            <p:nvGrpSpPr>
              <p:cNvPr id="41" name="Группа 40"/>
              <p:cNvGrpSpPr/>
              <p:nvPr/>
            </p:nvGrpSpPr>
            <p:grpSpPr>
              <a:xfrm flipH="1">
                <a:off x="9181531" y="4402144"/>
                <a:ext cx="1731633" cy="271145"/>
                <a:chOff x="0" y="0"/>
                <a:chExt cx="2280933" cy="271305"/>
              </a:xfrm>
            </p:grpSpPr>
            <p:grpSp>
              <p:nvGrpSpPr>
                <p:cNvPr id="42" name="Группа 41"/>
                <p:cNvGrpSpPr/>
                <p:nvPr/>
              </p:nvGrpSpPr>
              <p:grpSpPr>
                <a:xfrm>
                  <a:off x="0" y="0"/>
                  <a:ext cx="572714" cy="271305"/>
                  <a:chOff x="0" y="0"/>
                  <a:chExt cx="572714" cy="271305"/>
                </a:xfrm>
              </p:grpSpPr>
              <p:cxnSp>
                <p:nvCxnSpPr>
                  <p:cNvPr id="61" name="Прямая соединительная линия 60"/>
                  <p:cNvCxnSpPr/>
                  <p:nvPr/>
                </p:nvCxnSpPr>
                <p:spPr>
                  <a:xfrm>
                    <a:off x="0" y="0"/>
                    <a:ext cx="110532" cy="2713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Прямая соединительная линия 61"/>
                  <p:cNvCxnSpPr/>
                  <p:nvPr/>
                </p:nvCxnSpPr>
                <p:spPr>
                  <a:xfrm>
                    <a:off x="110532" y="0"/>
                    <a:ext cx="110532" cy="2713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Прямая соединительная линия 62"/>
                  <p:cNvCxnSpPr/>
                  <p:nvPr/>
                </p:nvCxnSpPr>
                <p:spPr>
                  <a:xfrm>
                    <a:off x="231112" y="0"/>
                    <a:ext cx="110532" cy="2713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Прямая соединительная линия 63"/>
                  <p:cNvCxnSpPr/>
                  <p:nvPr/>
                </p:nvCxnSpPr>
                <p:spPr>
                  <a:xfrm>
                    <a:off x="341644" y="0"/>
                    <a:ext cx="110532" cy="2713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Прямая соединительная линия 64"/>
                  <p:cNvCxnSpPr/>
                  <p:nvPr/>
                </p:nvCxnSpPr>
                <p:spPr>
                  <a:xfrm>
                    <a:off x="462224" y="0"/>
                    <a:ext cx="110490" cy="27114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3" name="Группа 42"/>
                <p:cNvGrpSpPr/>
                <p:nvPr/>
              </p:nvGrpSpPr>
              <p:grpSpPr>
                <a:xfrm>
                  <a:off x="572756" y="0"/>
                  <a:ext cx="572714" cy="271305"/>
                  <a:chOff x="0" y="0"/>
                  <a:chExt cx="572714" cy="271305"/>
                </a:xfrm>
              </p:grpSpPr>
              <p:cxnSp>
                <p:nvCxnSpPr>
                  <p:cNvPr id="56" name="Прямая соединительная линия 55"/>
                  <p:cNvCxnSpPr/>
                  <p:nvPr/>
                </p:nvCxnSpPr>
                <p:spPr>
                  <a:xfrm>
                    <a:off x="0" y="0"/>
                    <a:ext cx="110532" cy="2713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Прямая соединительная линия 56"/>
                  <p:cNvCxnSpPr/>
                  <p:nvPr/>
                </p:nvCxnSpPr>
                <p:spPr>
                  <a:xfrm>
                    <a:off x="110532" y="0"/>
                    <a:ext cx="110532" cy="2713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Прямая соединительная линия 57"/>
                  <p:cNvCxnSpPr/>
                  <p:nvPr/>
                </p:nvCxnSpPr>
                <p:spPr>
                  <a:xfrm>
                    <a:off x="231112" y="0"/>
                    <a:ext cx="110532" cy="2713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Прямая соединительная линия 58"/>
                  <p:cNvCxnSpPr/>
                  <p:nvPr/>
                </p:nvCxnSpPr>
                <p:spPr>
                  <a:xfrm>
                    <a:off x="341644" y="0"/>
                    <a:ext cx="110532" cy="2713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Прямая соединительная линия 59"/>
                  <p:cNvCxnSpPr/>
                  <p:nvPr/>
                </p:nvCxnSpPr>
                <p:spPr>
                  <a:xfrm>
                    <a:off x="462224" y="0"/>
                    <a:ext cx="110490" cy="27114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Группа 43"/>
                <p:cNvGrpSpPr/>
                <p:nvPr/>
              </p:nvGrpSpPr>
              <p:grpSpPr>
                <a:xfrm>
                  <a:off x="1135463" y="0"/>
                  <a:ext cx="572134" cy="271145"/>
                  <a:chOff x="0" y="0"/>
                  <a:chExt cx="572714" cy="271305"/>
                </a:xfrm>
              </p:grpSpPr>
              <p:cxnSp>
                <p:nvCxnSpPr>
                  <p:cNvPr id="51" name="Прямая соединительная линия 50"/>
                  <p:cNvCxnSpPr/>
                  <p:nvPr/>
                </p:nvCxnSpPr>
                <p:spPr>
                  <a:xfrm>
                    <a:off x="0" y="0"/>
                    <a:ext cx="110532" cy="2713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Прямая соединительная линия 51"/>
                  <p:cNvCxnSpPr/>
                  <p:nvPr/>
                </p:nvCxnSpPr>
                <p:spPr>
                  <a:xfrm>
                    <a:off x="110532" y="0"/>
                    <a:ext cx="110532" cy="2713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Прямая соединительная линия 52"/>
                  <p:cNvCxnSpPr/>
                  <p:nvPr/>
                </p:nvCxnSpPr>
                <p:spPr>
                  <a:xfrm>
                    <a:off x="231112" y="0"/>
                    <a:ext cx="110532" cy="2713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Прямая соединительная линия 53"/>
                  <p:cNvCxnSpPr/>
                  <p:nvPr/>
                </p:nvCxnSpPr>
                <p:spPr>
                  <a:xfrm>
                    <a:off x="341644" y="0"/>
                    <a:ext cx="110532" cy="2713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Прямая соединительная линия 54"/>
                  <p:cNvCxnSpPr/>
                  <p:nvPr/>
                </p:nvCxnSpPr>
                <p:spPr>
                  <a:xfrm>
                    <a:off x="462224" y="0"/>
                    <a:ext cx="110490" cy="27114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5" name="Группа 44"/>
                <p:cNvGrpSpPr/>
                <p:nvPr/>
              </p:nvGrpSpPr>
              <p:grpSpPr>
                <a:xfrm>
                  <a:off x="1708219" y="0"/>
                  <a:ext cx="572714" cy="271305"/>
                  <a:chOff x="0" y="0"/>
                  <a:chExt cx="572714" cy="271305"/>
                </a:xfrm>
              </p:grpSpPr>
              <p:cxnSp>
                <p:nvCxnSpPr>
                  <p:cNvPr id="46" name="Прямая соединительная линия 45"/>
                  <p:cNvCxnSpPr/>
                  <p:nvPr/>
                </p:nvCxnSpPr>
                <p:spPr>
                  <a:xfrm>
                    <a:off x="0" y="0"/>
                    <a:ext cx="110532" cy="2713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Прямая соединительная линия 46"/>
                  <p:cNvCxnSpPr/>
                  <p:nvPr/>
                </p:nvCxnSpPr>
                <p:spPr>
                  <a:xfrm>
                    <a:off x="110532" y="0"/>
                    <a:ext cx="110532" cy="2713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Прямая соединительная линия 47"/>
                  <p:cNvCxnSpPr/>
                  <p:nvPr/>
                </p:nvCxnSpPr>
                <p:spPr>
                  <a:xfrm>
                    <a:off x="231112" y="0"/>
                    <a:ext cx="110532" cy="2713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Прямая соединительная линия 48"/>
                  <p:cNvCxnSpPr/>
                  <p:nvPr/>
                </p:nvCxnSpPr>
                <p:spPr>
                  <a:xfrm>
                    <a:off x="341644" y="0"/>
                    <a:ext cx="110532" cy="2713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Прямая соединительная линия 49"/>
                  <p:cNvCxnSpPr/>
                  <p:nvPr/>
                </p:nvCxnSpPr>
                <p:spPr>
                  <a:xfrm>
                    <a:off x="462224" y="0"/>
                    <a:ext cx="110490" cy="27114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6" name="Группа 65"/>
              <p:cNvGrpSpPr/>
              <p:nvPr/>
            </p:nvGrpSpPr>
            <p:grpSpPr>
              <a:xfrm flipH="1">
                <a:off x="10915413" y="4402143"/>
                <a:ext cx="483380" cy="279851"/>
                <a:chOff x="0" y="0"/>
                <a:chExt cx="572714" cy="271305"/>
              </a:xfrm>
            </p:grpSpPr>
            <p:cxnSp>
              <p:nvCxnSpPr>
                <p:cNvPr id="67" name="Прямая соединительная линия 66"/>
                <p:cNvCxnSpPr/>
                <p:nvPr/>
              </p:nvCxnSpPr>
              <p:spPr>
                <a:xfrm>
                  <a:off x="0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Прямая соединительная линия 67"/>
                <p:cNvCxnSpPr/>
                <p:nvPr/>
              </p:nvCxnSpPr>
              <p:spPr>
                <a:xfrm>
                  <a:off x="110532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Прямая соединительная линия 68"/>
                <p:cNvCxnSpPr/>
                <p:nvPr/>
              </p:nvCxnSpPr>
              <p:spPr>
                <a:xfrm>
                  <a:off x="231112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Прямая соединительная линия 69"/>
                <p:cNvCxnSpPr/>
                <p:nvPr/>
              </p:nvCxnSpPr>
              <p:spPr>
                <a:xfrm>
                  <a:off x="341644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Прямая соединительная линия 70"/>
                <p:cNvCxnSpPr/>
                <p:nvPr/>
              </p:nvCxnSpPr>
              <p:spPr>
                <a:xfrm>
                  <a:off x="462224" y="0"/>
                  <a:ext cx="110490" cy="27114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Группа 71"/>
              <p:cNvGrpSpPr/>
              <p:nvPr/>
            </p:nvGrpSpPr>
            <p:grpSpPr>
              <a:xfrm flipH="1">
                <a:off x="11296827" y="4397630"/>
                <a:ext cx="483380" cy="279851"/>
                <a:chOff x="0" y="0"/>
                <a:chExt cx="572714" cy="271305"/>
              </a:xfrm>
            </p:grpSpPr>
            <p:cxnSp>
              <p:nvCxnSpPr>
                <p:cNvPr id="73" name="Прямая соединительная линия 72"/>
                <p:cNvCxnSpPr/>
                <p:nvPr/>
              </p:nvCxnSpPr>
              <p:spPr>
                <a:xfrm>
                  <a:off x="0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Прямая соединительная линия 73"/>
                <p:cNvCxnSpPr/>
                <p:nvPr/>
              </p:nvCxnSpPr>
              <p:spPr>
                <a:xfrm>
                  <a:off x="110532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Прямая соединительная линия 74"/>
                <p:cNvCxnSpPr/>
                <p:nvPr/>
              </p:nvCxnSpPr>
              <p:spPr>
                <a:xfrm>
                  <a:off x="231112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Прямая соединительная линия 75"/>
                <p:cNvCxnSpPr/>
                <p:nvPr/>
              </p:nvCxnSpPr>
              <p:spPr>
                <a:xfrm>
                  <a:off x="341644" y="0"/>
                  <a:ext cx="110532" cy="27130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Прямая соединительная линия 76"/>
                <p:cNvCxnSpPr/>
                <p:nvPr/>
              </p:nvCxnSpPr>
              <p:spPr>
                <a:xfrm>
                  <a:off x="462224" y="0"/>
                  <a:ext cx="110490" cy="27114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0" name="Группа 9"/>
          <p:cNvGrpSpPr/>
          <p:nvPr/>
        </p:nvGrpSpPr>
        <p:grpSpPr>
          <a:xfrm>
            <a:off x="8005352" y="4081439"/>
            <a:ext cx="953993" cy="278639"/>
            <a:chOff x="5464843" y="3293428"/>
            <a:chExt cx="689768" cy="271145"/>
          </a:xfrm>
        </p:grpSpPr>
        <p:grpSp>
          <p:nvGrpSpPr>
            <p:cNvPr id="104" name="Группа 103"/>
            <p:cNvGrpSpPr/>
            <p:nvPr/>
          </p:nvGrpSpPr>
          <p:grpSpPr>
            <a:xfrm>
              <a:off x="5809933" y="3293428"/>
              <a:ext cx="344678" cy="271145"/>
              <a:chOff x="0" y="0"/>
              <a:chExt cx="572714" cy="271305"/>
            </a:xfrm>
          </p:grpSpPr>
          <p:cxnSp>
            <p:nvCxnSpPr>
              <p:cNvPr id="105" name="Прямая соединительная линия 104"/>
              <p:cNvCxnSpPr/>
              <p:nvPr/>
            </p:nvCxnSpPr>
            <p:spPr>
              <a:xfrm>
                <a:off x="0" y="0"/>
                <a:ext cx="110532" cy="27130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6" name="Прямая соединительная линия 105"/>
              <p:cNvCxnSpPr/>
              <p:nvPr/>
            </p:nvCxnSpPr>
            <p:spPr>
              <a:xfrm>
                <a:off x="110532" y="0"/>
                <a:ext cx="110532" cy="27130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7" name="Прямая соединительная линия 106"/>
              <p:cNvCxnSpPr/>
              <p:nvPr/>
            </p:nvCxnSpPr>
            <p:spPr>
              <a:xfrm>
                <a:off x="231112" y="0"/>
                <a:ext cx="110532" cy="27130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8" name="Прямая соединительная линия 107"/>
              <p:cNvCxnSpPr/>
              <p:nvPr/>
            </p:nvCxnSpPr>
            <p:spPr>
              <a:xfrm>
                <a:off x="341644" y="0"/>
                <a:ext cx="110532" cy="27130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9" name="Прямая соединительная линия 108"/>
              <p:cNvCxnSpPr/>
              <p:nvPr/>
            </p:nvCxnSpPr>
            <p:spPr>
              <a:xfrm>
                <a:off x="462224" y="0"/>
                <a:ext cx="110490" cy="2711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Группа 109"/>
            <p:cNvGrpSpPr/>
            <p:nvPr/>
          </p:nvGrpSpPr>
          <p:grpSpPr>
            <a:xfrm>
              <a:off x="5464843" y="3293428"/>
              <a:ext cx="344678" cy="271145"/>
              <a:chOff x="0" y="0"/>
              <a:chExt cx="572714" cy="271305"/>
            </a:xfrm>
          </p:grpSpPr>
          <p:cxnSp>
            <p:nvCxnSpPr>
              <p:cNvPr id="111" name="Прямая соединительная линия 110"/>
              <p:cNvCxnSpPr/>
              <p:nvPr/>
            </p:nvCxnSpPr>
            <p:spPr>
              <a:xfrm>
                <a:off x="0" y="0"/>
                <a:ext cx="110532" cy="27130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2" name="Прямая соединительная линия 111"/>
              <p:cNvCxnSpPr/>
              <p:nvPr/>
            </p:nvCxnSpPr>
            <p:spPr>
              <a:xfrm>
                <a:off x="110532" y="0"/>
                <a:ext cx="110532" cy="27130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3" name="Прямая соединительная линия 112"/>
              <p:cNvCxnSpPr/>
              <p:nvPr/>
            </p:nvCxnSpPr>
            <p:spPr>
              <a:xfrm>
                <a:off x="231112" y="0"/>
                <a:ext cx="110532" cy="27130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4" name="Прямая соединительная линия 113"/>
              <p:cNvCxnSpPr/>
              <p:nvPr/>
            </p:nvCxnSpPr>
            <p:spPr>
              <a:xfrm>
                <a:off x="341644" y="0"/>
                <a:ext cx="110532" cy="27130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" name="Прямая соединительная линия 114"/>
              <p:cNvCxnSpPr/>
              <p:nvPr/>
            </p:nvCxnSpPr>
            <p:spPr>
              <a:xfrm>
                <a:off x="462224" y="0"/>
                <a:ext cx="110490" cy="2711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90" name="TextBox 89"/>
              <p:cNvSpPr txBox="1"/>
              <p:nvPr/>
            </p:nvSpPr>
            <p:spPr>
              <a:xfrm>
                <a:off x="7108249" y="6050284"/>
                <a:ext cx="2754923" cy="461665"/>
              </a:xfrm>
              <a:prstGeom prst="rect">
                <a:avLst/>
              </a:prstGeom>
              <a:noFill/>
              <a:ln>
                <a:solidFill>
                  <a:schemeClr val="bg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sz="2400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ru-RU" sz="24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;</m:t>
                          </m:r>
                          <m:r>
                            <a:rPr lang="ru-RU" sz="24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</m:t>
                          </m:r>
                        </m:e>
                      </m:d>
                    </m:oMath>
                  </m:oMathPara>
                </a14:m>
                <a:endParaRPr lang="ru-RU" sz="2400" b="1" dirty="0"/>
              </a:p>
            </p:txBody>
          </p:sp>
        </mc:Choice>
        <mc:Fallback>
          <p:sp>
            <p:nvSpPr>
              <p:cNvPr id="90" name="TextBox 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8249" y="6050284"/>
                <a:ext cx="2754923" cy="461665"/>
              </a:xfrm>
              <a:prstGeom prst="rect">
                <a:avLst/>
              </a:prstGeom>
              <a:blipFill>
                <a:blip r:embed="rId5" cstate="print"/>
                <a:stretch>
                  <a:fillRect/>
                </a:stretch>
              </a:blipFill>
              <a:ln>
                <a:solidFill>
                  <a:schemeClr val="bg2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9" name="Группа 78"/>
          <p:cNvGrpSpPr/>
          <p:nvPr/>
        </p:nvGrpSpPr>
        <p:grpSpPr>
          <a:xfrm>
            <a:off x="6602581" y="5512257"/>
            <a:ext cx="4015455" cy="476359"/>
            <a:chOff x="6655034" y="5578457"/>
            <a:chExt cx="4015454" cy="476357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6655034" y="5578457"/>
              <a:ext cx="4015454" cy="476357"/>
              <a:chOff x="6655034" y="5578457"/>
              <a:chExt cx="4015454" cy="476357"/>
            </a:xfrm>
          </p:grpSpPr>
          <mc:AlternateContent xmlns:mc="http://schemas.openxmlformats.org/markup-compatibility/2006">
            <mc:Choice xmlns:a14="http://schemas.microsoft.com/office/drawing/2010/main" xmlns="" Requires="a14">
              <p:sp>
                <p:nvSpPr>
                  <p:cNvPr id="7" name="TextBox 6"/>
                  <p:cNvSpPr txBox="1"/>
                  <p:nvPr/>
                </p:nvSpPr>
                <p:spPr>
                  <a:xfrm>
                    <a:off x="6655034" y="5578457"/>
                    <a:ext cx="1908505" cy="461664"/>
                  </a:xfrm>
                  <a:prstGeom prst="rect">
                    <a:avLst/>
                  </a:prstGeom>
                  <a:noFill/>
                  <a:ln>
                    <a:solidFill>
                      <a:schemeClr val="bg2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ru-RU" sz="2400" b="1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ru-RU" sz="2400" b="1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ru-RU" sz="24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 ;</m:t>
                              </m:r>
                              <m:r>
                                <a:rPr lang="ru-RU" sz="24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</m:oMath>
                      </m:oMathPara>
                    </a14:m>
                    <a:endParaRPr lang="ru-RU" sz="2400" b="1" dirty="0"/>
                  </a:p>
                </p:txBody>
              </p:sp>
            </mc:Choice>
            <mc:Fallback>
              <p:sp>
                <p:nvSpPr>
                  <p:cNvPr id="7" name="TextBox 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655034" y="5578457"/>
                    <a:ext cx="1908505" cy="461664"/>
                  </a:xfrm>
                  <a:prstGeom prst="rect">
                    <a:avLst/>
                  </a:prstGeom>
                  <a:blipFill>
                    <a:blip r:embed="rId6" cstate="print"/>
                    <a:stretch>
                      <a:fillRect/>
                    </a:stretch>
                  </a:blipFill>
                  <a:ln>
                    <a:solidFill>
                      <a:schemeClr val="bg2"/>
                    </a:solidFill>
                  </a:ln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xmlns="" Requires="a14">
              <p:sp>
                <p:nvSpPr>
                  <p:cNvPr id="89" name="TextBox 88"/>
                  <p:cNvSpPr txBox="1"/>
                  <p:nvPr/>
                </p:nvSpPr>
                <p:spPr>
                  <a:xfrm>
                    <a:off x="8583754" y="5593150"/>
                    <a:ext cx="2086734" cy="461664"/>
                  </a:xfrm>
                  <a:prstGeom prst="rect">
                    <a:avLst/>
                  </a:prstGeom>
                  <a:noFill/>
                  <a:ln>
                    <a:solidFill>
                      <a:schemeClr val="bg2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ru-RU" sz="2400" b="1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ru-RU" sz="2400" b="1" i="1">
                                  <a:latin typeface="Cambria Math" panose="02040503050406030204" pitchFamily="18" charset="0"/>
                                </a:rPr>
                                <m:t>𝟓</m:t>
                              </m:r>
                              <m:r>
                                <a:rPr lang="ru-RU" sz="24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;+∞</m:t>
                              </m:r>
                            </m:e>
                          </m:d>
                        </m:oMath>
                      </m:oMathPara>
                    </a14:m>
                    <a:endParaRPr lang="ru-RU" sz="2400" b="1" dirty="0"/>
                  </a:p>
                </p:txBody>
              </p:sp>
            </mc:Choice>
            <mc:Fallback>
              <p:sp>
                <p:nvSpPr>
                  <p:cNvPr id="89" name="TextBox 8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583754" y="5593150"/>
                    <a:ext cx="2086734" cy="461664"/>
                  </a:xfrm>
                  <a:prstGeom prst="rect">
                    <a:avLst/>
                  </a:prstGeom>
                  <a:blipFill>
                    <a:blip r:embed="rId7" cstate="print"/>
                    <a:stretch>
                      <a:fillRect/>
                    </a:stretch>
                  </a:blipFill>
                  <a:ln>
                    <a:solidFill>
                      <a:schemeClr val="bg2"/>
                    </a:solidFill>
                  </a:ln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9" name="TextBox 8"/>
                <p:cNvSpPr txBox="1"/>
                <p:nvPr/>
              </p:nvSpPr>
              <p:spPr>
                <a:xfrm flipH="1">
                  <a:off x="8441544" y="5593150"/>
                  <a:ext cx="45719" cy="461664"/>
                </a:xfrm>
                <a:prstGeom prst="rect">
                  <a:avLst/>
                </a:prstGeom>
                <a:noFill/>
                <a:ln>
                  <a:solidFill>
                    <a:schemeClr val="bg2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∪</m:t>
                        </m:r>
                      </m:oMath>
                    </m:oMathPara>
                  </a14:m>
                  <a:endParaRPr lang="ru-RU" sz="2400" b="1" dirty="0" err="1"/>
                </a:p>
              </p:txBody>
            </p:sp>
          </mc:Choice>
          <mc:Fallback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8441544" y="5593150"/>
                  <a:ext cx="45719" cy="461664"/>
                </a:xfrm>
                <a:prstGeom prst="rect">
                  <a:avLst/>
                </a:prstGeom>
                <a:blipFill>
                  <a:blip r:embed="rId8" cstate="print"/>
                  <a:stretch>
                    <a:fillRect l="-100000" r="-440000"/>
                  </a:stretch>
                </a:blipFill>
                <a:ln>
                  <a:solidFill>
                    <a:schemeClr val="bg2"/>
                  </a:solidFill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1" name="Номер слайда 8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14</a:t>
            </a:fld>
            <a:endParaRPr lang="ru-RU" noProof="0" dirty="0"/>
          </a:p>
        </p:txBody>
      </p:sp>
      <p:sp>
        <p:nvSpPr>
          <p:cNvPr id="86" name="TextBox 85"/>
          <p:cNvSpPr txBox="1"/>
          <p:nvPr/>
        </p:nvSpPr>
        <p:spPr>
          <a:xfrm>
            <a:off x="11187228" y="4220676"/>
            <a:ext cx="376009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Х</a:t>
            </a:r>
          </a:p>
        </p:txBody>
      </p:sp>
    </p:spTree>
    <p:extLst>
      <p:ext uri="{BB962C8B-B14F-4D97-AF65-F5344CB8AC3E}">
        <p14:creationId xmlns:p14="http://schemas.microsoft.com/office/powerpoint/2010/main" xmlns="" val="2054880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  <p:bldP spid="13" grpId="1" animBg="1"/>
      <p:bldP spid="16" grpId="0" animBg="1"/>
      <p:bldP spid="16" grpId="1" animBg="1"/>
      <p:bldP spid="14" grpId="0" animBg="1"/>
      <p:bldP spid="9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7322" y="239845"/>
            <a:ext cx="454951" cy="45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55077" y="386862"/>
            <a:ext cx="2450123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>
                <a:solidFill>
                  <a:schemeClr val="bg1"/>
                </a:solidFill>
              </a:rPr>
              <a:t>Физминутка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6" name="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0131" y="3827418"/>
            <a:ext cx="5110570" cy="2615837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>
                <a:solidFill>
                  <a:schemeClr val="accent4"/>
                </a:solidFill>
              </a:rPr>
              <a:pPr rtl="0"/>
              <a:t>15</a:t>
            </a:fld>
            <a:endParaRPr lang="ru-RU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2394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3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8391" y="357197"/>
            <a:ext cx="454951" cy="45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16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442712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704090"/>
            <a:ext cx="4226169" cy="843359"/>
          </a:xfrm>
        </p:spPr>
        <p:txBody>
          <a:bodyPr/>
          <a:lstStyle/>
          <a:p>
            <a:r>
              <a:rPr lang="ru-RU" dirty="0" smtClean="0"/>
              <a:t>определение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09602" y="1935481"/>
                <a:ext cx="9712569" cy="4570828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ru-RU" sz="3600" dirty="0">
                    <a:latin typeface="+mj-lt"/>
                    <a:cs typeface="Arial" panose="020B0604020202020204" pitchFamily="34" charset="0"/>
                  </a:rPr>
                  <a:t>Квадратными неравенствами</a:t>
                </a:r>
              </a:p>
              <a:p>
                <a:pPr marL="0" indent="0">
                  <a:buNone/>
                </a:pPr>
                <a:r>
                  <a:rPr lang="ru-RU" sz="3600" dirty="0">
                    <a:latin typeface="+mj-lt"/>
                    <a:cs typeface="Arial" panose="020B0604020202020204" pitchFamily="34" charset="0"/>
                  </a:rPr>
                  <a:t> называют неравенства вида</a:t>
                </a:r>
                <a:endParaRPr lang="en-US" sz="3600" dirty="0">
                  <a:latin typeface="+mj-lt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4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36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ru-RU" sz="36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uk-UA" sz="36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uk-UA" sz="36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uk-UA" sz="36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𝑏𝑥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 &gt; 0</m:t>
                      </m:r>
                    </m:oMath>
                  </m:oMathPara>
                </a14:m>
                <a:endParaRPr lang="en-US" sz="3600" dirty="0"/>
              </a:p>
              <a:p>
                <a:pPr marL="0" indent="0">
                  <a:lnSpc>
                    <a:spcPct val="14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3600" i="1"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ru-RU" sz="36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uk-UA" sz="36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uk-UA" sz="36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uk-UA" sz="36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𝑏𝑥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 &lt; 0</m:t>
                      </m:r>
                    </m:oMath>
                  </m:oMathPara>
                </a14:m>
                <a:endParaRPr lang="en-US" sz="3600" dirty="0"/>
              </a:p>
              <a:p>
                <a:pPr marL="0" indent="0">
                  <a:lnSpc>
                    <a:spcPct val="14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3600" i="1"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ru-RU" sz="36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uk-UA" sz="36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uk-UA" sz="36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uk-UA" sz="36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𝑏𝑥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 ≥ 0</m:t>
                      </m:r>
                    </m:oMath>
                  </m:oMathPara>
                </a14:m>
                <a:endParaRPr lang="en-US" sz="3600" dirty="0"/>
              </a:p>
              <a:p>
                <a:pPr marL="0" indent="0">
                  <a:lnSpc>
                    <a:spcPct val="14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3600" i="1"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ru-RU" sz="36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uk-UA" sz="36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uk-UA" sz="36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uk-UA" sz="36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𝑏𝑥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 ≤ 0</m:t>
                      </m:r>
                    </m:oMath>
                  </m:oMathPara>
                </a14:m>
                <a:endParaRPr lang="en-US" sz="3600" dirty="0"/>
              </a:p>
              <a:p>
                <a:pPr marL="0" indent="0" algn="r">
                  <a:buNone/>
                </a:pPr>
                <a:r>
                  <a:rPr lang="ru-RU" sz="3600" dirty="0"/>
                  <a:t>			где </a:t>
                </a:r>
                <a:r>
                  <a:rPr lang="en-US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3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</a:t>
                </a:r>
                <a:r>
                  <a:rPr lang="ru-RU" sz="3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переменная</a:t>
                </a:r>
                <a:r>
                  <a:rPr lang="ru-RU" sz="3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</a:p>
              <a:p>
                <a:pPr marL="0" indent="0" algn="r">
                  <a:buNone/>
                </a:pPr>
                <a:r>
                  <a:rPr lang="en-US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a,</a:t>
                </a:r>
                <a:r>
                  <a:rPr lang="ru-RU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b,</a:t>
                </a:r>
                <a:r>
                  <a:rPr lang="ru-RU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 </a:t>
                </a:r>
                <a:r>
                  <a:rPr lang="en-US" sz="3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</a:t>
                </a:r>
                <a:r>
                  <a:rPr lang="ru-RU" sz="3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некоторые числа </a:t>
                </a:r>
              </a:p>
              <a:p>
                <a:pPr marL="0" indent="0" algn="r">
                  <a:buNone/>
                </a:pPr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a:rPr lang="uk-UA" sz="3600" b="1" i="1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uk-UA" sz="3600" i="1">
                          <a:latin typeface="Cambria Math" panose="02040503050406030204" pitchFamily="18" charset="0"/>
                        </a:rPr>
                        <m:t>≠ 0</m:t>
                      </m:r>
                    </m:oMath>
                  </m:oMathPara>
                </a14:m>
                <a:endParaRPr lang="ru-RU" dirty="0" smtClean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2" y="1935481"/>
                <a:ext cx="9712569" cy="4570828"/>
              </a:xfrm>
              <a:blipFill>
                <a:blip r:embed="rId2" cstate="print"/>
                <a:stretch>
                  <a:fillRect l="-1255" t="-3071" r="-21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17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723269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9600" y="704089"/>
            <a:ext cx="10972800" cy="964867"/>
          </a:xfrm>
        </p:spPr>
        <p:txBody>
          <a:bodyPr/>
          <a:lstStyle/>
          <a:p>
            <a:r>
              <a:rPr lang="ru-RU" dirty="0" smtClean="0"/>
              <a:t>Какие неравенства  квадратные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620516" y="1694959"/>
            <a:ext cx="551207" cy="649188"/>
          </a:xfrm>
          <a:prstGeom prst="ellipse">
            <a:avLst/>
          </a:prstGeom>
          <a:solidFill>
            <a:srgbClr val="FFFFFF"/>
          </a:solidFill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3125" y="1707560"/>
            <a:ext cx="551207" cy="649188"/>
          </a:xfrm>
          <a:prstGeom prst="ellipse">
            <a:avLst/>
          </a:prstGeom>
          <a:solidFill>
            <a:srgbClr val="FFFFFF"/>
          </a:solidFill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14793" y="1698271"/>
            <a:ext cx="551207" cy="649188"/>
          </a:xfrm>
          <a:prstGeom prst="ellipse">
            <a:avLst/>
          </a:prstGeom>
          <a:solidFill>
            <a:srgbClr val="FFFFFF"/>
          </a:solidFill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2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TextBox 1"/>
              <p:cNvSpPr txBox="1"/>
              <p:nvPr/>
            </p:nvSpPr>
            <p:spPr>
              <a:xfrm>
                <a:off x="658729" y="2355315"/>
                <a:ext cx="2921753" cy="47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4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uk-UA" sz="2400" b="1" i="1">
                          <a:latin typeface="Cambria Math" panose="02040503050406030204" pitchFamily="18" charset="0"/>
                        </a:rPr>
                        <m:t>𝟐</m:t>
                      </m:r>
                      <m:sSup>
                        <m:sSupPr>
                          <m:ctrlPr>
                            <a:rPr lang="ru-RU" sz="24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uk-UA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uk-UA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uk-UA" sz="2400" b="1" i="1">
                          <a:latin typeface="Cambria Math" panose="02040503050406030204" pitchFamily="18" charset="0"/>
                        </a:rPr>
                        <m:t>− </m:t>
                      </m:r>
                      <m:r>
                        <a:rPr lang="uk-UA" sz="2400" b="1" i="1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&lt;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ru-RU" sz="2400" b="1" dirty="0" err="1" smtClean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729" y="2355315"/>
                <a:ext cx="2921753" cy="470000"/>
              </a:xfrm>
              <a:prstGeom prst="rect">
                <a:avLst/>
              </a:prstGeom>
              <a:blipFill>
                <a:blip r:embed="rId2" cstate="print"/>
                <a:stretch>
                  <a:fillRect r="-20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TextBox 2"/>
              <p:cNvSpPr txBox="1"/>
              <p:nvPr/>
            </p:nvSpPr>
            <p:spPr>
              <a:xfrm>
                <a:off x="5059647" y="2355315"/>
                <a:ext cx="2366620" cy="47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1">
                          <a:latin typeface="Cambria Math" panose="02040503050406030204" pitchFamily="18" charset="0"/>
                        </a:rPr>
                        <m:t>𝟒</m:t>
                      </m:r>
                      <m:sSup>
                        <m:sSupPr>
                          <m:ctrlPr>
                            <a:rPr lang="ru-RU" sz="24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ru-RU" sz="2400" b="1" dirty="0" err="1" smtClean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9647" y="2355315"/>
                <a:ext cx="2366620" cy="470000"/>
              </a:xfrm>
              <a:prstGeom prst="rect">
                <a:avLst/>
              </a:prstGeom>
              <a:blipFill>
                <a:blip r:embed="rId3" cstate="print"/>
                <a:stretch>
                  <a:fillRect b="-129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Box 3"/>
              <p:cNvSpPr txBox="1"/>
              <p:nvPr/>
            </p:nvSpPr>
            <p:spPr>
              <a:xfrm>
                <a:off x="9041923" y="2355315"/>
                <a:ext cx="2352012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1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 &gt;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ru-RU" sz="2400" b="1" dirty="0" err="1" smtClean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1923" y="2355315"/>
                <a:ext cx="2352012" cy="461665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4914793" y="3188093"/>
            <a:ext cx="551207" cy="649188"/>
          </a:xfrm>
          <a:prstGeom prst="ellipse">
            <a:avLst/>
          </a:prstGeom>
          <a:solidFill>
            <a:srgbClr val="FFFFFF"/>
          </a:solidFill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3125" y="3186182"/>
            <a:ext cx="551207" cy="649188"/>
          </a:xfrm>
          <a:prstGeom prst="ellipse">
            <a:avLst/>
          </a:prstGeom>
          <a:solidFill>
            <a:srgbClr val="FFFFFF"/>
          </a:solidFill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620516" y="3186182"/>
            <a:ext cx="551207" cy="649188"/>
          </a:xfrm>
          <a:prstGeom prst="ellipse">
            <a:avLst/>
          </a:prstGeom>
          <a:solidFill>
            <a:srgbClr val="FFFFFF"/>
          </a:solidFill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6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658729" y="3772050"/>
                <a:ext cx="2635314" cy="47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1">
                          <a:latin typeface="Cambria Math" panose="02040503050406030204" pitchFamily="18" charset="0"/>
                        </a:rPr>
                        <m:t>𝟓</m:t>
                      </m:r>
                      <m:sSup>
                        <m:sSupPr>
                          <m:ctrlPr>
                            <a:rPr lang="ru-RU" sz="24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ru-RU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ru-RU" sz="24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ru-RU" sz="2400" b="1" dirty="0" err="1" smtClean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729" y="3772050"/>
                <a:ext cx="2635314" cy="470000"/>
              </a:xfrm>
              <a:prstGeom prst="rect">
                <a:avLst/>
              </a:prstGeom>
              <a:blipFill>
                <a:blip r:embed="rId5" cstate="print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TextBox 14"/>
              <p:cNvSpPr txBox="1"/>
              <p:nvPr/>
            </p:nvSpPr>
            <p:spPr>
              <a:xfrm>
                <a:off x="5155894" y="3776218"/>
                <a:ext cx="1878375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1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 ≥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ru-RU" sz="2400" b="1" dirty="0" err="1" smtClean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5894" y="3776218"/>
                <a:ext cx="1878375" cy="461665"/>
              </a:xfrm>
              <a:prstGeom prst="rect">
                <a:avLst/>
              </a:prstGeom>
              <a:blipFill>
                <a:blip r:embed="rId6" cstate="print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TextBox 15"/>
              <p:cNvSpPr txBox="1"/>
              <p:nvPr/>
            </p:nvSpPr>
            <p:spPr>
              <a:xfrm>
                <a:off x="8896120" y="3772050"/>
                <a:ext cx="2686279" cy="47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𝟓</m:t>
                      </m:r>
                      <m:sSup>
                        <m:sSupPr>
                          <m:ctrlPr>
                            <a:rPr lang="ru-RU" sz="24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ru-RU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𝟕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 &lt;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ru-RU" sz="2400" b="1" dirty="0" err="1" smtClean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96120" y="3772050"/>
                <a:ext cx="2686279" cy="470000"/>
              </a:xfrm>
              <a:prstGeom prst="rect">
                <a:avLst/>
              </a:prstGeom>
              <a:blipFill>
                <a:blip r:embed="rId7" cstate="print"/>
                <a:stretch>
                  <a:fillRect l="-227" r="-22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8620516" y="4740886"/>
            <a:ext cx="551207" cy="649188"/>
          </a:xfrm>
          <a:prstGeom prst="ellipse">
            <a:avLst/>
          </a:prstGeom>
          <a:solidFill>
            <a:srgbClr val="FFFFFF"/>
          </a:solidFill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9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83125" y="4667135"/>
            <a:ext cx="551207" cy="649188"/>
          </a:xfrm>
          <a:prstGeom prst="ellipse">
            <a:avLst/>
          </a:prstGeom>
          <a:solidFill>
            <a:srgbClr val="FFFFFF"/>
          </a:solidFill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7</a:t>
            </a:r>
            <a:endParaRPr lang="ru-RU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880290" y="4667135"/>
            <a:ext cx="551207" cy="649188"/>
          </a:xfrm>
          <a:prstGeom prst="ellipse">
            <a:avLst/>
          </a:prstGeom>
          <a:solidFill>
            <a:srgbClr val="FFFFFF"/>
          </a:solidFill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8</a:t>
            </a:r>
            <a:endParaRPr lang="ru-RU" sz="2400" b="1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0" name="TextBox 19"/>
              <p:cNvSpPr txBox="1"/>
              <p:nvPr/>
            </p:nvSpPr>
            <p:spPr>
              <a:xfrm>
                <a:off x="658729" y="5390074"/>
                <a:ext cx="2921753" cy="47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uk-UA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uk-UA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𝟖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𝟖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&lt;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ru-RU" sz="2400" b="1" dirty="0" err="1" smtClean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729" y="5390074"/>
                <a:ext cx="2921753" cy="470000"/>
              </a:xfrm>
              <a:prstGeom prst="rect">
                <a:avLst/>
              </a:prstGeom>
              <a:blipFill>
                <a:blip r:embed="rId8" cstate="print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1" name="TextBox 20"/>
              <p:cNvSpPr txBox="1"/>
              <p:nvPr/>
            </p:nvSpPr>
            <p:spPr>
              <a:xfrm>
                <a:off x="5059647" y="5390074"/>
                <a:ext cx="2366620" cy="47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𝟐𝟓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ru-RU" sz="2400" b="1" dirty="0" err="1" smtClean="0"/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9647" y="5390074"/>
                <a:ext cx="2366620" cy="470000"/>
              </a:xfrm>
              <a:prstGeom prst="rect">
                <a:avLst/>
              </a:prstGeom>
              <a:blipFill>
                <a:blip r:embed="rId9" cstate="print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2" name="TextBox 21"/>
              <p:cNvSpPr txBox="1"/>
              <p:nvPr/>
            </p:nvSpPr>
            <p:spPr>
              <a:xfrm>
                <a:off x="9041923" y="5390074"/>
                <a:ext cx="2352012" cy="47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1" smtClean="0">
                          <a:latin typeface="Cambria Math" panose="02040503050406030204" pitchFamily="18" charset="0"/>
                        </a:rPr>
                        <m:t>𝟐</m:t>
                      </m:r>
                      <m:sSup>
                        <m:sSupPr>
                          <m:ctrlPr>
                            <a:rPr lang="en-US" sz="2400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𝟏𝟎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 &gt;</m:t>
                      </m:r>
                      <m:r>
                        <a:rPr lang="ru-RU" sz="2400" b="1" i="1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ru-RU" sz="2400" b="1" dirty="0" err="1" smtClean="0"/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1923" y="5390074"/>
                <a:ext cx="2352012" cy="470000"/>
              </a:xfrm>
              <a:prstGeom prst="rect">
                <a:avLst/>
              </a:prstGeom>
              <a:blipFill>
                <a:blip r:embed="rId10" cstate="print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18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341993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2" grpId="0" animBg="1"/>
      <p:bldP spid="3" grpId="0" animBg="1"/>
      <p:bldP spid="4" grpId="0" animBg="1"/>
      <p:bldP spid="11" grpId="0" animBg="1"/>
      <p:bldP spid="12" grpId="0" animBg="1"/>
      <p:bldP spid="14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75657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Алгоритм решения квадратного неравенства 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Объект 5"/>
              <p:cNvSpPr>
                <a:spLocks noGrp="1"/>
              </p:cNvSpPr>
              <p:nvPr>
                <p:ph idx="1"/>
              </p:nvPr>
            </p:nvSpPr>
            <p:spPr>
              <a:xfrm>
                <a:off x="609600" y="1377538"/>
                <a:ext cx="10972800" cy="4947062"/>
              </a:xfrm>
            </p:spPr>
            <p:txBody>
              <a:bodyPr>
                <a:normAutofit/>
              </a:bodyPr>
              <a:lstStyle/>
              <a:p>
                <a:pPr marL="514338" indent="-514338">
                  <a:buFont typeface="+mj-lt"/>
                  <a:buAutoNum type="arabicPeriod"/>
                </a:pPr>
                <a:r>
                  <a:rPr lang="en-US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ax</a:t>
                </a:r>
                <a:r>
                  <a:rPr lang="ru-RU" sz="2400" b="1" i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sz="2400" b="1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bx</a:t>
                </a:r>
                <a:r>
                  <a:rPr lang="ru-RU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 </a:t>
                </a:r>
                <a:r>
                  <a:rPr lang="ru-RU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 0,   </a:t>
                </a:r>
                <a:r>
                  <a:rPr 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ax</a:t>
                </a:r>
                <a:r>
                  <a:rPr lang="ru-RU" sz="2400" b="1" i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sz="2400" b="1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bx</a:t>
                </a:r>
                <a:r>
                  <a:rPr lang="ru-RU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 </a:t>
                </a:r>
                <a:r>
                  <a:rPr lang="ru-RU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&lt; 0, </a:t>
                </a:r>
                <a:r>
                  <a:rPr 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ax</a:t>
                </a:r>
                <a:r>
                  <a:rPr lang="ru-RU" sz="2400" b="1" i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sz="2400" b="1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bx</a:t>
                </a:r>
                <a:r>
                  <a:rPr lang="ru-RU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 </a:t>
                </a:r>
                <a:r>
                  <a:rPr lang="ru-RU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≥ 0,   </a:t>
                </a:r>
                <a:r>
                  <a:rPr 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ax</a:t>
                </a:r>
                <a:r>
                  <a:rPr lang="ru-RU" sz="2400" b="1" i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sz="2400" b="1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bx</a:t>
                </a:r>
                <a:r>
                  <a:rPr lang="ru-RU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 </a:t>
                </a:r>
                <a:r>
                  <a:rPr lang="ru-RU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≤ </a:t>
                </a: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</a:t>
                </a:r>
              </a:p>
              <a:p>
                <a:pPr marL="514338" indent="-514338">
                  <a:buFont typeface="+mj-lt"/>
                  <a:buAutoNum type="arabicPeriod"/>
                </a:pPr>
                <a:r>
                  <a:rPr lang="ru-RU" dirty="0" smtClean="0"/>
                  <a:t>Рассмотреть  функцию</a:t>
                </a:r>
                <a:r>
                  <a:rPr lang="en-US" dirty="0" smtClean="0"/>
                  <a:t>   </a:t>
                </a:r>
                <a14:m>
                  <m:oMath xmlns:m="http://schemas.openxmlformats.org/officeDocument/2006/math">
                    <m:r>
                      <a:rPr lang="ru-RU" sz="2800" b="1" i="1">
                        <a:latin typeface="Cambria Math" panose="02040503050406030204" pitchFamily="18" charset="0"/>
                      </a:rPr>
                      <m:t>𝒚</m:t>
                    </m:r>
                    <m:r>
                      <a:rPr lang="ru-RU" sz="28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800" b="1" i="1"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ru-RU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ru-RU" sz="28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ru-RU" sz="2800" b="1" i="1">
                        <a:latin typeface="Cambria Math" panose="02040503050406030204" pitchFamily="18" charset="0"/>
                      </a:rPr>
                      <m:t>+ </m:t>
                    </m:r>
                    <m:r>
                      <a:rPr lang="ru-RU" sz="2800" b="1" i="1">
                        <a:latin typeface="Cambria Math" panose="02040503050406030204" pitchFamily="18" charset="0"/>
                      </a:rPr>
                      <m:t>𝒃𝒙</m:t>
                    </m:r>
                    <m:r>
                      <a:rPr lang="ru-RU" sz="28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800" b="1" i="1">
                        <a:latin typeface="Cambria Math" panose="02040503050406030204" pitchFamily="18" charset="0"/>
                      </a:rPr>
                      <m:t>𝒄</m:t>
                    </m:r>
                    <m:r>
                      <a:rPr lang="ru-RU" sz="2800" b="1" i="1" smtClean="0">
                        <a:latin typeface="Cambria Math"/>
                      </a:rPr>
                      <m:t>,      </m:t>
                    </m:r>
                  </m:oMath>
                </a14:m>
                <a:r>
                  <a:rPr lang="ru-RU" sz="2800" b="1" dirty="0" smtClean="0"/>
                  <a:t> </a:t>
                </a:r>
                <a:r>
                  <a:rPr lang="ru-RU" sz="2800" dirty="0" smtClean="0"/>
                  <a:t>определить куда направлены ветви параболы.</a:t>
                </a:r>
                <a:endParaRPr lang="en-US" sz="2800" dirty="0" smtClean="0"/>
              </a:p>
              <a:p>
                <a:pPr marL="514338" indent="-514338">
                  <a:buFont typeface="+mj-lt"/>
                  <a:buAutoNum type="arabicPeriod"/>
                </a:pPr>
                <a:r>
                  <a:rPr lang="ru-RU" dirty="0" smtClean="0"/>
                  <a:t>Найти  нули функции, решив уравнение     </a:t>
                </a:r>
                <a14:m>
                  <m:oMath xmlns:m="http://schemas.openxmlformats.org/officeDocument/2006/math">
                    <m:r>
                      <a:rPr lang="ru-RU" sz="2800" b="1" i="1"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ru-RU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ru-RU" sz="28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ru-RU" sz="2800" b="1" i="1">
                        <a:latin typeface="Cambria Math" panose="02040503050406030204" pitchFamily="18" charset="0"/>
                      </a:rPr>
                      <m:t>+ </m:t>
                    </m:r>
                    <m:r>
                      <a:rPr lang="ru-RU" sz="2800" b="1" i="1">
                        <a:latin typeface="Cambria Math" panose="02040503050406030204" pitchFamily="18" charset="0"/>
                      </a:rPr>
                      <m:t>𝒃𝒙</m:t>
                    </m:r>
                    <m:r>
                      <a:rPr lang="ru-RU" sz="28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800" b="1" i="1">
                        <a:latin typeface="Cambria Math" panose="02040503050406030204" pitchFamily="18" charset="0"/>
                      </a:rPr>
                      <m:t>𝒄</m:t>
                    </m:r>
                    <m:r>
                      <a:rPr lang="ru-RU" sz="2800" b="1" i="1" smtClean="0">
                        <a:latin typeface="Cambria Math"/>
                      </a:rPr>
                      <m:t>=</m:t>
                    </m:r>
                    <m:r>
                      <a:rPr lang="ru-RU" sz="2800" b="1" i="1" smtClean="0">
                        <a:latin typeface="Cambria Math"/>
                      </a:rPr>
                      <m:t>𝟎</m:t>
                    </m:r>
                    <m:r>
                      <a:rPr lang="ru-RU" sz="2800" b="1" i="1" smtClean="0">
                        <a:latin typeface="Cambria Math"/>
                      </a:rPr>
                      <m:t>.</m:t>
                    </m:r>
                  </m:oMath>
                </a14:m>
                <a:endParaRPr lang="ru-RU" sz="2800" b="1" dirty="0" smtClean="0"/>
              </a:p>
              <a:p>
                <a:pPr marL="514338" indent="-514338">
                  <a:buFont typeface="+mj-lt"/>
                  <a:buAutoNum type="arabicPeriod"/>
                </a:pPr>
                <a:r>
                  <a:rPr lang="ru-RU" dirty="0" smtClean="0"/>
                  <a:t>Отметить найденные нули функции на </a:t>
                </a:r>
                <a:r>
                  <a:rPr lang="en-US" dirty="0" smtClean="0"/>
                  <a:t> </a:t>
                </a:r>
                <a:r>
                  <a:rPr lang="ru-RU" dirty="0" smtClean="0"/>
                  <a:t>оси </a:t>
                </a:r>
                <a:r>
                  <a:rPr lang="en-US" dirty="0" smtClean="0"/>
                  <a:t> </a:t>
                </a:r>
                <a:r>
                  <a:rPr lang="ru-RU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ru-RU" i="1" dirty="0" smtClean="0"/>
                  <a:t>.</a:t>
                </a:r>
              </a:p>
              <a:p>
                <a:pPr marL="514338" indent="-514338">
                  <a:buFont typeface="+mj-lt"/>
                  <a:buAutoNum type="arabicPeriod"/>
                </a:pPr>
                <a:r>
                  <a:rPr lang="ru-RU" dirty="0" smtClean="0"/>
                  <a:t>Начертить схематически параболу.</a:t>
                </a:r>
              </a:p>
              <a:p>
                <a:pPr marL="514338" indent="-514338">
                  <a:buFont typeface="+mj-lt"/>
                  <a:buAutoNum type="arabicPeriod"/>
                </a:pPr>
                <a:r>
                  <a:rPr lang="ru-RU" dirty="0" smtClean="0"/>
                  <a:t>Определить на каких промежутках оси </a:t>
                </a:r>
                <a:r>
                  <a:rPr lang="ru-RU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en-US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ru-RU" dirty="0" smtClean="0"/>
                  <a:t>график </a:t>
                </a:r>
                <a:r>
                  <a:rPr lang="ru-RU" dirty="0"/>
                  <a:t>находится </a:t>
                </a:r>
                <a:endParaRPr lang="ru-RU" dirty="0" smtClean="0"/>
              </a:p>
              <a:p>
                <a:pPr marL="0" indent="0">
                  <a:buNone/>
                </a:pPr>
                <a:r>
                  <a:rPr lang="ru-RU" dirty="0"/>
                  <a:t>	</a:t>
                </a:r>
                <a:r>
                  <a:rPr lang="en-US" dirty="0" smtClean="0"/>
                  <a:t>   						   </a:t>
                </a:r>
                <a:r>
                  <a:rPr lang="ru-RU" dirty="0" smtClean="0"/>
                  <a:t>выше (или ниже) оси</a:t>
                </a:r>
                <a:r>
                  <a:rPr lang="en-US" dirty="0" smtClean="0"/>
                  <a:t>  </a:t>
                </a:r>
                <a:r>
                  <a:rPr lang="ru-RU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ru-RU" i="1" dirty="0"/>
                  <a:t>.</a:t>
                </a:r>
                <a:endParaRPr lang="ru-RU" dirty="0" smtClean="0"/>
              </a:p>
              <a:p>
                <a:pPr marL="514338" indent="-514338">
                  <a:buFont typeface="+mj-lt"/>
                  <a:buAutoNum type="arabicPeriod" startAt="7"/>
                </a:pPr>
                <a:r>
                  <a:rPr lang="ru-RU" dirty="0" smtClean="0"/>
                  <a:t>Записать промежутки в ответ.</a:t>
                </a:r>
                <a:endParaRPr lang="ru-RU" dirty="0"/>
              </a:p>
            </p:txBody>
          </p:sp>
        </mc:Choice>
        <mc:Fallback>
          <p:sp>
            <p:nvSpPr>
              <p:cNvPr id="6" name="Объект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1377538"/>
                <a:ext cx="10972800" cy="4947062"/>
              </a:xfrm>
              <a:blipFill rotWithShape="1">
                <a:blip r:embed="rId2" cstate="print"/>
                <a:stretch>
                  <a:fillRect l="-889" t="-9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19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4041924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8391" y="357197"/>
            <a:ext cx="454951" cy="45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258018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7322" y="239845"/>
            <a:ext cx="454951" cy="45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20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83483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Clr>
                <a:srgbClr val="008000">
                  <a:lumMod val="50000"/>
                </a:srgbClr>
              </a:buClr>
              <a:buNone/>
            </a:pPr>
            <a:r>
              <a:rPr lang="ru-RU" sz="3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.12 </a:t>
            </a:r>
            <a:r>
              <a:rPr lang="ru-RU" sz="3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с.118-120,    </a:t>
            </a:r>
          </a:p>
          <a:p>
            <a:pPr marL="0" indent="0">
              <a:buClr>
                <a:srgbClr val="008000">
                  <a:lumMod val="50000"/>
                </a:srgbClr>
              </a:buClr>
              <a:buNone/>
            </a:pPr>
            <a:r>
              <a:rPr lang="ru-RU" sz="3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№ 12.7 (1.2) с.122</a:t>
            </a:r>
          </a:p>
          <a:p>
            <a:pPr marL="0" indent="0">
              <a:buNone/>
            </a:pPr>
            <a:r>
              <a:rPr lang="ru-RU" sz="3200" dirty="0"/>
              <a:t>		</a:t>
            </a:r>
          </a:p>
          <a:p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619096" y="1114994"/>
            <a:ext cx="3963304" cy="495827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21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095495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7322" y="239845"/>
            <a:ext cx="454951" cy="45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22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345179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935479"/>
            <a:ext cx="10972800" cy="4686993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3200" dirty="0" smtClean="0"/>
              <a:t>Сегодня я узнал...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3200" dirty="0" smtClean="0"/>
              <a:t>Было трудно…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3200" dirty="0" smtClean="0"/>
              <a:t>Я понял, что…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3200" dirty="0" smtClean="0"/>
              <a:t>Я научился…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3200" dirty="0" smtClean="0"/>
              <a:t>Я смог…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3200" dirty="0" smtClean="0"/>
              <a:t>Было интересно узнать, что…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3200" dirty="0" smtClean="0"/>
              <a:t>Меня удивило…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3200" dirty="0" smtClean="0"/>
              <a:t>Мне захотелось</a:t>
            </a:r>
            <a:r>
              <a:rPr lang="ru-RU" sz="3200" dirty="0"/>
              <a:t>…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401CF334-2D5C-4859-84A6-CA7E6E43FAEB}" type="slidenum">
              <a:rPr lang="ru-RU" smtClean="0">
                <a:solidFill>
                  <a:prstClr val="black"/>
                </a:solidFill>
              </a:rPr>
              <a:pPr defTabSz="914377">
                <a:defRPr/>
              </a:pPr>
              <a:t>23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7581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896711"/>
            <a:ext cx="12192000" cy="189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3794103"/>
            <a:ext cx="12192000" cy="189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5647369"/>
            <a:ext cx="12192000" cy="189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93673" y="3244712"/>
            <a:ext cx="6719454" cy="833915"/>
          </a:xfrm>
        </p:spPr>
        <p:txBody>
          <a:bodyPr>
            <a:noAutofit/>
          </a:bodyPr>
          <a:lstStyle/>
          <a:p>
            <a:r>
              <a:rPr lang="ru-RU" sz="72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Спасибо за урок</a:t>
            </a:r>
            <a:endParaRPr lang="ru-RU" sz="720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" name="Picture 2" descr="http://img1.liveinternet.ru/images/attach/c/4/81/69/81069059_4278666_Bez_nazvaniya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201" y="1968790"/>
            <a:ext cx="4206657" cy="427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89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www.picgifs.com/graphics/c/christmas-balls/graphics-christmas-balls-11875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68374" y="172675"/>
            <a:ext cx="20955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9601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rtl="0"/>
            <a:r>
              <a:rPr lang="ru-RU" sz="3600" dirty="0"/>
              <a:t>Ссылки иллюстраций использованных в  презентации</a:t>
            </a:r>
          </a:p>
        </p:txBody>
      </p:sp>
      <p:sp>
        <p:nvSpPr>
          <p:cNvPr id="5" name="Объект 1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player.myshared.ru/6/560093/slides/slide_20.jpg</a:t>
            </a:r>
            <a:r>
              <a:rPr lang="ru-RU" dirty="0" smtClean="0"/>
              <a:t>     (слайд 2)</a:t>
            </a: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25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12606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7659" y="829336"/>
            <a:ext cx="6165668" cy="1143000"/>
          </a:xfrm>
        </p:spPr>
        <p:txBody>
          <a:bodyPr>
            <a:noAutofit/>
          </a:bodyPr>
          <a:lstStyle/>
          <a:p>
            <a:pPr algn="r"/>
            <a:r>
              <a:rPr lang="ru-RU" sz="4400" b="1" dirty="0">
                <a:latin typeface="Arial" panose="020B0604020202020204" pitchFamily="34" charset="0"/>
                <a:cs typeface="Arial" panose="020B0604020202020204" pitchFamily="34" charset="0"/>
              </a:rPr>
              <a:t>Проверка </a:t>
            </a:r>
            <a:br>
              <a:rPr lang="ru-RU" sz="4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 dirty="0">
                <a:latin typeface="Arial" panose="020B0604020202020204" pitchFamily="34" charset="0"/>
                <a:cs typeface="Arial" panose="020B0604020202020204" pitchFamily="34" charset="0"/>
              </a:rPr>
              <a:t>домашнего задания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232265" y="992779"/>
                <a:ext cx="5651863" cy="5617028"/>
              </a:xfrm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ru-RU" dirty="0" smtClean="0"/>
                  <a:t>№ 11.3 (1)</a:t>
                </a:r>
                <a:endParaRPr lang="en-US" dirty="0" smtClean="0"/>
              </a:p>
              <a:p>
                <a:pPr marL="0" indent="0">
                  <a:buNone/>
                </a:pPr>
                <a:r>
                  <a:rPr lang="ru-RU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−15</m:t>
                    </m:r>
                  </m:oMath>
                </a14:m>
                <a:endParaRPr lang="ru-RU" i="1" dirty="0" smtClean="0"/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:r>
                  <a:rPr lang="en-US" dirty="0" smtClean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en-US" b="0" i="1" dirty="0" smtClean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:endParaRPr lang="ru-RU" b="0" i="1" dirty="0" smtClean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−15=0</m:t>
                      </m:r>
                    </m:oMath>
                  </m:oMathPara>
                </a14:m>
                <a:endParaRPr lang="ru-RU" i="1" dirty="0" smtClean="0"/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𝑎𝑐</m:t>
                      </m:r>
                    </m:oMath>
                  </m:oMathPara>
                </a14:m>
                <a:endParaRPr lang="en-US" i="1" dirty="0" smtClean="0"/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1∙15=64</m:t>
                      </m:r>
                    </m:oMath>
                  </m:oMathPara>
                </a14:m>
                <a:endParaRPr lang="en-US" i="1" dirty="0" smtClean="0"/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</m:ra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en-US" i="1" dirty="0" smtClean="0"/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rad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i="1" dirty="0" smtClean="0"/>
                  <a:t>     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rad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i="1" dirty="0" smtClean="0"/>
                  <a:t>   </a:t>
                </a:r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:endParaRPr lang="en-US" i="1" dirty="0" smtClean="0"/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i="1" dirty="0" smtClean="0"/>
                  <a:t>   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∙1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−3</m:t>
                    </m:r>
                  </m:oMath>
                </a14:m>
                <a:endParaRPr lang="en-US" i="1" dirty="0"/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:endParaRPr lang="en-US" i="1" dirty="0" smtClean="0"/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:endParaRPr lang="en-US" i="1" dirty="0" smtClean="0"/>
              </a:p>
              <a:p>
                <a:pPr marL="0" indent="0">
                  <a:buNone/>
                </a:pPr>
                <a:r>
                  <a:rPr lang="ru-RU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</a:t>
                </a:r>
                <a:r>
                  <a:rPr lang="ru-RU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ru-RU" b="0" i="1" smtClean="0">
                        <a:latin typeface="Cambria Math"/>
                      </a:rPr>
                      <m:t> 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ru-RU" b="0" i="1" smtClean="0">
                        <a:latin typeface="Cambria Math"/>
                      </a:rPr>
                      <m:t>.</m:t>
                    </m:r>
                  </m:oMath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232265" y="992779"/>
                <a:ext cx="5651863" cy="5617028"/>
              </a:xfrm>
              <a:blipFill rotWithShape="1">
                <a:blip r:embed="rId2" cstate="print"/>
                <a:stretch>
                  <a:fillRect l="-1618" t="-2063" b="-130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234570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322645" y="772732"/>
                <a:ext cx="6754820" cy="6031529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ru-RU" dirty="0" smtClean="0"/>
                  <a:t>№ 11.</a:t>
                </a:r>
                <a:r>
                  <a:rPr lang="en-US" dirty="0" smtClean="0"/>
                  <a:t>7</a:t>
                </a:r>
                <a:r>
                  <a:rPr lang="ru-RU" dirty="0" smtClean="0"/>
                  <a:t> </a:t>
                </a:r>
                <a:r>
                  <a:rPr lang="en-US" dirty="0" smtClean="0"/>
                  <a:t> </a:t>
                </a:r>
                <a:r>
                  <a:rPr lang="ru-RU" dirty="0" smtClean="0"/>
                  <a:t>Постройте график функции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 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−8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514338" indent="-514338">
                  <a:buClr>
                    <a:srgbClr val="008000">
                      <a:lumMod val="50000"/>
                    </a:srgbClr>
                  </a:buClr>
                  <a:buFont typeface="+mj-lt"/>
                  <a:buAutoNum type="arabicParenR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y</m:t>
                    </m:r>
                    <m:r>
                      <a:rPr lang="en-US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sSup>
                      <m:sSup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−8</m:t>
                    </m:r>
                  </m:oMath>
                </a14:m>
                <a:r>
                  <a:rPr lang="en-US" i="1" dirty="0" smtClean="0">
                    <a:solidFill>
                      <a:schemeClr val="tx1"/>
                    </a:solidFill>
                  </a:rPr>
                  <a:t> </a:t>
                </a:r>
                <a:r>
                  <a:rPr lang="ru-RU" i="1" dirty="0" smtClean="0">
                    <a:solidFill>
                      <a:schemeClr val="tx1"/>
                    </a:solidFill>
                  </a:rPr>
                  <a:t>  </a:t>
                </a:r>
                <a:r>
                  <a:rPr lang="en-US" dirty="0" smtClean="0"/>
                  <a:t>– </a:t>
                </a:r>
                <a:r>
                  <a:rPr lang="ru-RU" dirty="0" smtClean="0"/>
                  <a:t>график парабола,</a:t>
                </a:r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:r>
                  <a:rPr lang="ru-RU" dirty="0"/>
                  <a:t> </a:t>
                </a:r>
                <a:r>
                  <a:rPr lang="ru-RU" dirty="0" smtClean="0"/>
                  <a:t>  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–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ветви вверх</a:t>
                </a:r>
              </a:p>
              <a:p>
                <a:pPr marL="514338" indent="-514338">
                  <a:buClr>
                    <a:srgbClr val="008000">
                      <a:lumMod val="50000"/>
                    </a:srgbClr>
                  </a:buClr>
                  <a:buFont typeface="+mj-lt"/>
                  <a:buAutoNum type="arabicParenR" startAt="2"/>
                </a:pPr>
                <a:r>
                  <a:rPr lang="ru-RU" dirty="0" smtClean="0"/>
                  <a:t>Найдем координаты вершины</a:t>
                </a:r>
              </a:p>
              <a:p>
                <a:pPr marL="0" indent="0">
                  <a:lnSpc>
                    <a:spcPct val="120000"/>
                  </a:lnSpc>
                  <a:spcBef>
                    <a:spcPts val="0"/>
                  </a:spcBef>
                  <a:buClr>
                    <a:srgbClr val="008000">
                      <a:lumMod val="50000"/>
                    </a:srgbClr>
                  </a:buClr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−2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∙1</m:t>
                        </m:r>
                      </m:den>
                    </m:f>
                    <m:r>
                      <a:rPr lang="en-US" sz="2800" i="1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dirty="0"/>
              </a:p>
              <a:p>
                <a:pPr marL="0" indent="0">
                  <a:lnSpc>
                    <a:spcPct val="120000"/>
                  </a:lnSpc>
                  <a:spcBef>
                    <a:spcPts val="0"/>
                  </a:spcBef>
                  <a:buClr>
                    <a:srgbClr val="008000">
                      <a:lumMod val="50000"/>
                    </a:srgbClr>
                  </a:buClr>
                  <a:buNone/>
                </a:pPr>
                <a:r>
                  <a:rPr lang="ru-RU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 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en-US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−8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=−</m:t>
                    </m:r>
                  </m:oMath>
                </a14:m>
                <a:r>
                  <a:rPr lang="ru-RU" b="0" dirty="0" smtClean="0"/>
                  <a:t>9</a:t>
                </a:r>
                <a:endParaRPr lang="en-US" b="0" dirty="0" smtClean="0"/>
              </a:p>
              <a:p>
                <a:pPr marL="0" indent="0">
                  <a:lnSpc>
                    <a:spcPct val="130000"/>
                  </a:lnSpc>
                  <a:spcBef>
                    <a:spcPts val="0"/>
                  </a:spcBef>
                  <a:buClr>
                    <a:srgbClr val="008000">
                      <a:lumMod val="50000"/>
                    </a:srgbClr>
                  </a:buClr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;−</m:t>
                        </m:r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9</m:t>
                        </m:r>
                      </m:e>
                    </m:d>
                  </m:oMath>
                </a14:m>
                <a:r>
                  <a:rPr lang="ru-RU" dirty="0" smtClean="0">
                    <a:solidFill>
                      <a:schemeClr val="tx1"/>
                    </a:solidFill>
                  </a:rPr>
                  <a:t>  </a:t>
                </a:r>
                <a:r>
                  <a:rPr lang="en-US" dirty="0" smtClean="0"/>
                  <a:t>–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координаты вершины </a:t>
                </a:r>
              </a:p>
              <a:p>
                <a:pPr marL="0" indent="0">
                  <a:lnSpc>
                    <a:spcPct val="130000"/>
                  </a:lnSpc>
                  <a:spcBef>
                    <a:spcPts val="0"/>
                  </a:spcBef>
                  <a:buClr>
                    <a:srgbClr val="008000">
                      <a:lumMod val="50000"/>
                    </a:srgbClr>
                  </a:buClr>
                  <a:buNone/>
                </a:pPr>
                <a:r>
                  <a:rPr lang="ru-RU" dirty="0" smtClean="0">
                    <a:solidFill>
                      <a:schemeClr val="tx1"/>
                    </a:solidFill>
                  </a:rPr>
                  <a:t>3)</a:t>
                </a:r>
              </a:p>
              <a:p>
                <a:pPr marL="514350" indent="-514350">
                  <a:lnSpc>
                    <a:spcPct val="130000"/>
                  </a:lnSpc>
                  <a:spcBef>
                    <a:spcPts val="0"/>
                  </a:spcBef>
                  <a:buClr>
                    <a:srgbClr val="008000">
                      <a:lumMod val="50000"/>
                    </a:srgbClr>
                  </a:buClr>
                  <a:buFont typeface="+mj-lt"/>
                  <a:buAutoNum type="arabicParenR" startAt="3"/>
                </a:pPr>
                <a:endParaRPr lang="ru-RU" dirty="0" smtClean="0">
                  <a:solidFill>
                    <a:schemeClr val="tx1"/>
                  </a:solidFill>
                </a:endParaRPr>
              </a:p>
              <a:p>
                <a:pPr marL="514338" indent="-514338">
                  <a:lnSpc>
                    <a:spcPct val="130000"/>
                  </a:lnSpc>
                  <a:spcBef>
                    <a:spcPts val="0"/>
                  </a:spcBef>
                  <a:buClr>
                    <a:srgbClr val="008000">
                      <a:lumMod val="50000"/>
                    </a:srgbClr>
                  </a:buClr>
                  <a:buFont typeface="+mj-lt"/>
                  <a:buAutoNum type="arabicParenR" startAt="3"/>
                </a:pPr>
                <a:endParaRPr lang="ru-RU" dirty="0" smtClean="0"/>
              </a:p>
              <a:p>
                <a:pPr marL="514350" indent="-514350">
                  <a:lnSpc>
                    <a:spcPct val="130000"/>
                  </a:lnSpc>
                  <a:spcBef>
                    <a:spcPts val="0"/>
                  </a:spcBef>
                  <a:buClr>
                    <a:srgbClr val="008000">
                      <a:lumMod val="50000"/>
                    </a:srgbClr>
                  </a:buClr>
                  <a:buFont typeface="+mj-lt"/>
                  <a:buAutoNum type="arabicParenR" startAt="4"/>
                </a:pPr>
                <a:r>
                  <a:rPr lang="ru-RU" dirty="0" smtClean="0"/>
                  <a:t>Найдем нули функции</a:t>
                </a:r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−8=0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𝑎𝑐</m:t>
                      </m:r>
                    </m:oMath>
                  </m:oMathPara>
                </a14:m>
                <a:endParaRPr lang="en-US" i="1" dirty="0"/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∙1∙</m:t>
                      </m:r>
                      <m:d>
                        <m:dPr>
                          <m:ctrlPr>
                            <a:rPr lang="en-US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−8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ru-RU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i="1" dirty="0"/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</m:ra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i="1" dirty="0"/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4</m:t>
                    </m:r>
                  </m:oMath>
                </a14:m>
                <a:r>
                  <a:rPr lang="en-US" i="1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   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>
                  <a:buClr>
                    <a:srgbClr val="008000">
                      <a:lumMod val="50000"/>
                    </a:srgbClr>
                  </a:buClr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ru-RU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ru-RU" dirty="0" smtClean="0"/>
                  <a:t> ,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ru-RU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ru-RU" dirty="0"/>
                  <a:t> </a:t>
                </a:r>
                <a:r>
                  <a:rPr lang="ru-RU" dirty="0" smtClean="0"/>
                  <a:t>- нули </a:t>
                </a:r>
                <a:r>
                  <a:rPr lang="ru-RU" dirty="0"/>
                  <a:t>функции</a:t>
                </a: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322645" y="772732"/>
                <a:ext cx="6754820" cy="6031529"/>
              </a:xfrm>
              <a:blipFill rotWithShape="1">
                <a:blip r:embed="rId2" cstate="print"/>
                <a:stretch>
                  <a:fillRect l="-993" t="-14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5747659" y="829336"/>
            <a:ext cx="6165668" cy="1143000"/>
          </a:xfrm>
        </p:spPr>
        <p:txBody>
          <a:bodyPr>
            <a:noAutofit/>
          </a:bodyPr>
          <a:lstStyle/>
          <a:p>
            <a:pPr algn="r"/>
            <a:r>
              <a:rPr lang="ru-RU" sz="4400" b="1" dirty="0">
                <a:latin typeface="Arial" panose="020B0604020202020204" pitchFamily="34" charset="0"/>
                <a:cs typeface="Arial" panose="020B0604020202020204" pitchFamily="34" charset="0"/>
              </a:rPr>
              <a:t>Проверка </a:t>
            </a:r>
            <a:br>
              <a:rPr lang="ru-RU" sz="4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 dirty="0">
                <a:latin typeface="Arial" panose="020B0604020202020204" pitchFamily="34" charset="0"/>
                <a:cs typeface="Arial" panose="020B0604020202020204" pitchFamily="34" charset="0"/>
              </a:rPr>
              <a:t>домашнего задания</a:t>
            </a:r>
          </a:p>
        </p:txBody>
      </p:sp>
      <p:sp>
        <p:nvSpPr>
          <p:cNvPr id="5" name="Овал 4"/>
          <p:cNvSpPr/>
          <p:nvPr/>
        </p:nvSpPr>
        <p:spPr>
          <a:xfrm>
            <a:off x="8992666" y="6330891"/>
            <a:ext cx="45719" cy="45719"/>
          </a:xfrm>
          <a:prstGeom prst="ellipse">
            <a:avLst/>
          </a:prstGeom>
          <a:solidFill>
            <a:srgbClr val="99003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8166666" y="3904766"/>
            <a:ext cx="45719" cy="45719"/>
          </a:xfrm>
          <a:prstGeom prst="ellipse">
            <a:avLst/>
          </a:prstGeom>
          <a:solidFill>
            <a:srgbClr val="99003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9785698" y="3904766"/>
            <a:ext cx="45719" cy="45719"/>
          </a:xfrm>
          <a:prstGeom prst="ellipse">
            <a:avLst/>
          </a:prstGeom>
          <a:solidFill>
            <a:srgbClr val="99003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7020537"/>
              </p:ext>
            </p:extLst>
          </p:nvPr>
        </p:nvGraphicFramePr>
        <p:xfrm>
          <a:off x="716679" y="3561865"/>
          <a:ext cx="4537904" cy="731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272"/>
                <a:gridCol w="648272"/>
                <a:gridCol w="648272"/>
                <a:gridCol w="648272"/>
                <a:gridCol w="648272"/>
                <a:gridCol w="648272"/>
                <a:gridCol w="648272"/>
              </a:tblGrid>
              <a:tr h="196483">
                <a:tc>
                  <a:txBody>
                    <a:bodyPr/>
                    <a:lstStyle/>
                    <a:p>
                      <a:r>
                        <a:rPr lang="ru-RU" dirty="0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83"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4</a:t>
            </a:fld>
            <a:endParaRPr lang="ru-RU" noProof="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91384" y="2261661"/>
            <a:ext cx="3710463" cy="4433888"/>
          </a:xfrm>
        </p:spPr>
      </p:pic>
      <p:grpSp>
        <p:nvGrpSpPr>
          <p:cNvPr id="21" name="Группа 20"/>
          <p:cNvGrpSpPr/>
          <p:nvPr/>
        </p:nvGrpSpPr>
        <p:grpSpPr>
          <a:xfrm>
            <a:off x="6269275" y="2185864"/>
            <a:ext cx="3976167" cy="3937829"/>
            <a:chOff x="7341324" y="2076993"/>
            <a:chExt cx="3976166" cy="3937829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7341324" y="2076993"/>
              <a:ext cx="3879670" cy="3937829"/>
              <a:chOff x="7341324" y="2076993"/>
              <a:chExt cx="3879670" cy="3937829"/>
            </a:xfrm>
          </p:grpSpPr>
          <p:cxnSp>
            <p:nvCxnSpPr>
              <p:cNvPr id="9" name="Прямая со стрелкой 8"/>
              <p:cNvCxnSpPr/>
              <p:nvPr/>
            </p:nvCxnSpPr>
            <p:spPr>
              <a:xfrm>
                <a:off x="7341324" y="3928704"/>
                <a:ext cx="3879670" cy="857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 стрелкой 10"/>
              <p:cNvCxnSpPr/>
              <p:nvPr/>
            </p:nvCxnSpPr>
            <p:spPr>
              <a:xfrm flipV="1">
                <a:off x="9276240" y="2076993"/>
                <a:ext cx="0" cy="3937829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/>
              <p:cNvSpPr txBox="1"/>
              <p:nvPr/>
            </p:nvSpPr>
            <p:spPr>
              <a:xfrm>
                <a:off x="9049281" y="3486377"/>
                <a:ext cx="226959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/>
                  <a:t>1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9427549" y="3927624"/>
                <a:ext cx="178675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/>
                  <a:t>1</a:t>
                </a: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9702720" y="3927624"/>
              <a:ext cx="257387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600" b="1" dirty="0"/>
                <a:t>2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051395" y="3927624"/>
              <a:ext cx="39043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/>
                <a:t>- </a:t>
              </a:r>
              <a:r>
                <a:rPr lang="ru-RU" sz="1600" b="1" dirty="0"/>
                <a:t>4</a:t>
              </a:r>
              <a:endParaRPr lang="ru-RU" sz="1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857556" y="2076993"/>
              <a:ext cx="38345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934039" y="3982513"/>
              <a:ext cx="38345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362156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092235"/>
            <a:ext cx="10062755" cy="4389120"/>
          </a:xfrm>
        </p:spPr>
        <p:txBody>
          <a:bodyPr>
            <a:normAutofit fontScale="92500" lnSpcReduction="10000"/>
          </a:bodyPr>
          <a:lstStyle/>
          <a:p>
            <a:r>
              <a:rPr lang="ru-RU" sz="3600" dirty="0" smtClean="0"/>
              <a:t>Ввести </a:t>
            </a:r>
            <a:r>
              <a:rPr lang="ru-RU" sz="3600" dirty="0"/>
              <a:t>с </a:t>
            </a:r>
            <a:r>
              <a:rPr lang="ru-RU" sz="3600" dirty="0" smtClean="0"/>
              <a:t>определение </a:t>
            </a:r>
            <a:endParaRPr lang="ru-RU" sz="3600" dirty="0"/>
          </a:p>
          <a:p>
            <a:pPr marL="0" indent="0">
              <a:buNone/>
            </a:pPr>
            <a:r>
              <a:rPr lang="ru-RU" sz="3600" dirty="0"/>
              <a:t>		квадратного неравенства</a:t>
            </a:r>
          </a:p>
          <a:p>
            <a:endParaRPr lang="ru-RU" sz="3600" dirty="0"/>
          </a:p>
          <a:p>
            <a:r>
              <a:rPr lang="ru-RU" sz="3600" dirty="0"/>
              <a:t>Научиться </a:t>
            </a:r>
            <a:r>
              <a:rPr lang="ru-RU" sz="3600" dirty="0" smtClean="0"/>
              <a:t>находить </a:t>
            </a:r>
            <a:r>
              <a:rPr lang="ru-RU" sz="3600" dirty="0"/>
              <a:t>квадратные неравенства </a:t>
            </a:r>
          </a:p>
          <a:p>
            <a:pPr marL="0" indent="0">
              <a:buNone/>
            </a:pPr>
            <a:r>
              <a:rPr lang="ru-RU" sz="3600" dirty="0"/>
              <a:t>         среди других неравенств с одной переменной</a:t>
            </a:r>
          </a:p>
          <a:p>
            <a:endParaRPr lang="ru-RU" sz="3600" dirty="0"/>
          </a:p>
          <a:p>
            <a:r>
              <a:rPr lang="ru-RU" sz="3600" dirty="0" smtClean="0"/>
              <a:t>Решать  </a:t>
            </a:r>
            <a:r>
              <a:rPr lang="ru-RU" sz="3600" dirty="0"/>
              <a:t>квадратные неравенства используя алгоритм решения квадратных неравенств</a:t>
            </a:r>
          </a:p>
          <a:p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9376393" y="874363"/>
            <a:ext cx="2591923" cy="3242615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5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332469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7449" y="1365663"/>
            <a:ext cx="10468864" cy="2250374"/>
          </a:xfrm>
        </p:spPr>
        <p:txBody>
          <a:bodyPr>
            <a:noAutofit/>
          </a:bodyPr>
          <a:lstStyle/>
          <a:p>
            <a:pPr algn="ctr"/>
            <a:r>
              <a:rPr lang="ru-RU" sz="5400" b="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Тридцатое января</a:t>
            </a:r>
            <a:br>
              <a:rPr lang="ru-RU" sz="5400" b="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 работа</a:t>
            </a:r>
            <a:br>
              <a:rPr lang="ru-RU" sz="5400" b="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Квадратные  неравенства</a:t>
            </a:r>
            <a:endParaRPr lang="ru-RU" sz="54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8936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/>
            <a:r>
              <a:rPr lang="ru-RU" sz="4000" dirty="0"/>
              <a:t>На каком рисунке изображен график функции </a:t>
            </a:r>
            <a:r>
              <a:rPr lang="en-US" sz="4000" i="1" dirty="0"/>
              <a:t>y</a:t>
            </a:r>
            <a:r>
              <a:rPr lang="ru-RU" sz="4000" i="1" dirty="0"/>
              <a:t>=</a:t>
            </a:r>
            <a:r>
              <a:rPr lang="en-US" sz="4000" i="1" dirty="0"/>
              <a:t>ax</a:t>
            </a:r>
            <a:r>
              <a:rPr lang="ru-RU" sz="4000" i="1" baseline="30000" dirty="0"/>
              <a:t>2</a:t>
            </a:r>
            <a:r>
              <a:rPr lang="ru-RU" sz="4000" i="1" dirty="0"/>
              <a:t>+</a:t>
            </a:r>
            <a:r>
              <a:rPr lang="en-US" sz="4000" i="1" dirty="0" err="1"/>
              <a:t>bx</a:t>
            </a:r>
            <a:r>
              <a:rPr lang="ru-RU" sz="4000" i="1" dirty="0"/>
              <a:t>+</a:t>
            </a:r>
            <a:r>
              <a:rPr lang="en-US" sz="4000" i="1" dirty="0"/>
              <a:t>c</a:t>
            </a:r>
            <a:r>
              <a:rPr lang="ru-RU" sz="4000" i="1" dirty="0"/>
              <a:t>  </a:t>
            </a:r>
            <a:r>
              <a:rPr lang="ru-RU" sz="4000" dirty="0"/>
              <a:t>? 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9026423" y="2142726"/>
            <a:ext cx="2873828" cy="2118877"/>
            <a:chOff x="9026421" y="2142723"/>
            <a:chExt cx="2873828" cy="2118877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026421" y="2142723"/>
              <a:ext cx="2873828" cy="181678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1349042" y="3698970"/>
              <a:ext cx="551207" cy="562630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/>
                <a:t>4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6086071" y="2142724"/>
            <a:ext cx="2755343" cy="2031276"/>
            <a:chOff x="6086069" y="2142723"/>
            <a:chExt cx="2755342" cy="2031275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6086069" y="2142723"/>
              <a:ext cx="2755342" cy="198245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8107106" y="3611368"/>
              <a:ext cx="551207" cy="562630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7030A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/>
                <a:t>3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3080269" y="2142723"/>
            <a:ext cx="2855595" cy="1919062"/>
            <a:chOff x="3080267" y="2142723"/>
            <a:chExt cx="2855595" cy="1919062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3080267" y="2142723"/>
              <a:ext cx="2855595" cy="1855674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5367065" y="3499155"/>
              <a:ext cx="551207" cy="562630"/>
            </a:xfrm>
            <a:prstGeom prst="ellipse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/>
                <a:t>2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40669" y="1888927"/>
            <a:ext cx="2603839" cy="2138350"/>
            <a:chOff x="340666" y="1888926"/>
            <a:chExt cx="2603839" cy="213834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3594"/>
            <a:stretch/>
          </p:blipFill>
          <p:spPr>
            <a:xfrm>
              <a:off x="340666" y="1888926"/>
              <a:ext cx="2589394" cy="2056342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2393298" y="3464645"/>
              <a:ext cx="551207" cy="562630"/>
            </a:xfrm>
            <a:prstGeom prst="ellipse">
              <a:avLst/>
            </a:prstGeom>
            <a:solidFill>
              <a:srgbClr val="FFFFFF"/>
            </a:solidFill>
            <a:ln>
              <a:solidFill>
                <a:schemeClr val="accent5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/>
                <a:t>1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340669" y="4125178"/>
            <a:ext cx="2675703" cy="2461503"/>
            <a:chOff x="340666" y="4125173"/>
            <a:chExt cx="2675703" cy="2461502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340666" y="4125173"/>
              <a:ext cx="2591053" cy="2461502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2465162" y="6024044"/>
              <a:ext cx="551207" cy="562630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/>
                <a:t>5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295037" y="4324655"/>
            <a:ext cx="3281655" cy="2278085"/>
            <a:chOff x="4295034" y="4324653"/>
            <a:chExt cx="3281655" cy="2278085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4295034" y="4324653"/>
              <a:ext cx="3281655" cy="215130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7021125" y="6040108"/>
              <a:ext cx="551207" cy="562630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7030A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/>
                <a:t>6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9026421" y="4125178"/>
            <a:ext cx="2457947" cy="2568159"/>
            <a:chOff x="9026421" y="4125173"/>
            <a:chExt cx="2457947" cy="256815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026421" y="4125173"/>
              <a:ext cx="2272937" cy="2568158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0933161" y="6130700"/>
              <a:ext cx="551207" cy="562630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/>
                <a:t>7</a:t>
              </a: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7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339554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8975" y="704088"/>
            <a:ext cx="11466284" cy="1143000"/>
          </a:xfrm>
        </p:spPr>
        <p:txBody>
          <a:bodyPr rtlCol="0">
            <a:noAutofit/>
          </a:bodyPr>
          <a:lstStyle/>
          <a:p>
            <a:r>
              <a:rPr lang="ru-RU" sz="4400" b="1" dirty="0"/>
              <a:t>От чего зависит направление ветвей параболы?</a:t>
            </a:r>
          </a:p>
        </p:txBody>
      </p:sp>
      <p:pic>
        <p:nvPicPr>
          <p:cNvPr id="5" name="Объект 4" descr="http://player.myshared.ru/5/367090/slides/slide_10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963"/>
          <a:stretch/>
        </p:blipFill>
        <p:spPr bwMode="auto">
          <a:xfrm>
            <a:off x="246745" y="2238973"/>
            <a:ext cx="1647371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Объект 4" descr="http://player.myshared.ru/5/367090/slides/slide_10.jpg"/>
          <p:cNvPicPr>
            <a:picLocks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209"/>
          <a:stretch/>
        </p:blipFill>
        <p:spPr bwMode="auto">
          <a:xfrm>
            <a:off x="4207243" y="2261725"/>
            <a:ext cx="1644919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Объект 4" descr="http://player.myshared.ru/5/367090/slides/slide_10.jpg"/>
          <p:cNvPicPr>
            <a:picLocks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056784" y="3699476"/>
            <a:ext cx="1580605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Объект 4" descr="http://player.myshared.ru/5/367090/slides/slide_10.jpg"/>
          <p:cNvPicPr>
            <a:picLocks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53" r="3127"/>
          <a:stretch/>
        </p:blipFill>
        <p:spPr bwMode="auto">
          <a:xfrm>
            <a:off x="6191797" y="3699476"/>
            <a:ext cx="1632857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Объект 4" descr="http://player.myshared.ru/5/367090/slides/slide_10.jpg"/>
          <p:cNvPicPr>
            <a:picLocks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02" r="4379"/>
          <a:stretch/>
        </p:blipFill>
        <p:spPr bwMode="auto">
          <a:xfrm>
            <a:off x="9888583" y="3699476"/>
            <a:ext cx="1645920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1" name="Объект 4" descr="http://player.myshared.ru/5/367090/slides/slide_10.jpg"/>
          <p:cNvPicPr>
            <a:picLocks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181273" y="2261725"/>
            <a:ext cx="1658659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87132" y="5344732"/>
            <a:ext cx="1596981" cy="36933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endParaRPr lang="ru-RU" dirty="0" err="1"/>
          </a:p>
        </p:txBody>
      </p:sp>
      <p:sp>
        <p:nvSpPr>
          <p:cNvPr id="4" name="TextBox 3"/>
          <p:cNvSpPr txBox="1"/>
          <p:nvPr/>
        </p:nvSpPr>
        <p:spPr>
          <a:xfrm>
            <a:off x="528036" y="5175455"/>
            <a:ext cx="1803043" cy="707886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/>
              <a:t>a &gt; 0</a:t>
            </a:r>
            <a:endParaRPr lang="ru-RU" sz="4000" b="1" i="1" dirty="0" err="1"/>
          </a:p>
        </p:txBody>
      </p:sp>
      <p:sp>
        <p:nvSpPr>
          <p:cNvPr id="12" name="TextBox 11"/>
          <p:cNvSpPr txBox="1"/>
          <p:nvPr/>
        </p:nvSpPr>
        <p:spPr>
          <a:xfrm>
            <a:off x="9611633" y="2599385"/>
            <a:ext cx="1803043" cy="707886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/>
              <a:t>a &lt; 0</a:t>
            </a:r>
            <a:endParaRPr lang="ru-RU" sz="4000" b="1" i="1" dirty="0" err="1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6026343" y="1957591"/>
            <a:ext cx="0" cy="4610636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8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15085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12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704089"/>
            <a:ext cx="10972800" cy="1748827"/>
          </a:xfrm>
        </p:spPr>
        <p:txBody>
          <a:bodyPr rtlCol="0">
            <a:noAutofit/>
          </a:bodyPr>
          <a:lstStyle/>
          <a:p>
            <a:r>
              <a:rPr lang="ru-RU" sz="3600" b="1" dirty="0"/>
              <a:t>Как зависит</a:t>
            </a:r>
            <a:br>
              <a:rPr lang="ru-RU" sz="3600" b="1" dirty="0"/>
            </a:br>
            <a:r>
              <a:rPr lang="ru-RU" sz="3600" b="1" dirty="0"/>
              <a:t> количество точек пересечения параболы с осью абсцисс</a:t>
            </a:r>
            <a:br>
              <a:rPr lang="ru-RU" sz="3600" b="1" dirty="0"/>
            </a:br>
            <a:r>
              <a:rPr lang="ru-RU" sz="3600" b="1" dirty="0"/>
              <a:t> от значения дискриминанта?</a:t>
            </a:r>
          </a:p>
        </p:txBody>
      </p:sp>
      <p:pic>
        <p:nvPicPr>
          <p:cNvPr id="6" name="Объект 4" descr="http://player.myshared.ru/5/367090/slides/slide_10.jpg"/>
          <p:cNvPicPr>
            <a:picLocks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r="2560"/>
          <a:stretch/>
        </p:blipFill>
        <p:spPr bwMode="auto">
          <a:xfrm>
            <a:off x="8366855" y="2773573"/>
            <a:ext cx="1654224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Объект 4" descr="http://player.myshared.ru/5/367090/slides/slide_10.jpg"/>
          <p:cNvPicPr>
            <a:picLocks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169"/>
          <a:stretch/>
        </p:blipFill>
        <p:spPr bwMode="auto">
          <a:xfrm>
            <a:off x="302860" y="2773573"/>
            <a:ext cx="1662790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Объект 4" descr="http://player.myshared.ru/5/367090/slides/slide_10.jpg"/>
          <p:cNvPicPr>
            <a:picLocks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350564" y="2773573"/>
            <a:ext cx="1580605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Объект 4" descr="http://player.myshared.ru/5/367090/slides/slide_10.jpg"/>
          <p:cNvPicPr>
            <a:picLocks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95" r="2931"/>
          <a:stretch/>
        </p:blipFill>
        <p:spPr bwMode="auto">
          <a:xfrm>
            <a:off x="4435151" y="2773573"/>
            <a:ext cx="1654629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Объект 4" descr="http://player.myshared.ru/5/367090/slides/slide_10.jpg"/>
          <p:cNvPicPr>
            <a:picLocks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57" r="2129"/>
          <a:stretch/>
        </p:blipFill>
        <p:spPr bwMode="auto">
          <a:xfrm>
            <a:off x="10363200" y="2773573"/>
            <a:ext cx="1654630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1" name="Объект 4" descr="http://player.myshared.ru/5/367090/slides/slide_10.jpg"/>
          <p:cNvPicPr>
            <a:picLocks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388613" y="2773573"/>
            <a:ext cx="1658659" cy="239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27280" y="5501788"/>
            <a:ext cx="1803043" cy="707886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/>
              <a:t>D &gt; 0</a:t>
            </a:r>
            <a:endParaRPr lang="ru-RU" sz="4000" b="1" i="1" dirty="0" err="1"/>
          </a:p>
        </p:txBody>
      </p:sp>
      <p:sp>
        <p:nvSpPr>
          <p:cNvPr id="13" name="TextBox 12"/>
          <p:cNvSpPr txBox="1"/>
          <p:nvPr/>
        </p:nvSpPr>
        <p:spPr>
          <a:xfrm>
            <a:off x="5033113" y="5501788"/>
            <a:ext cx="1803043" cy="707886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/>
              <a:t>D = 0</a:t>
            </a:r>
            <a:endParaRPr lang="ru-RU" sz="4000" b="1" i="1" dirty="0" err="1"/>
          </a:p>
        </p:txBody>
      </p:sp>
      <p:sp>
        <p:nvSpPr>
          <p:cNvPr id="14" name="TextBox 13"/>
          <p:cNvSpPr txBox="1"/>
          <p:nvPr/>
        </p:nvSpPr>
        <p:spPr>
          <a:xfrm>
            <a:off x="9215696" y="5478539"/>
            <a:ext cx="1803043" cy="707886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/>
              <a:t>D &lt; 0</a:t>
            </a:r>
            <a:endParaRPr lang="ru-RU" sz="4000" b="1" i="1" dirty="0" err="1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4082605" y="2524260"/>
            <a:ext cx="25759" cy="4056845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8175939" y="2524260"/>
            <a:ext cx="25759" cy="4056845"/>
          </a:xfrm>
          <a:prstGeom prst="line">
            <a:avLst/>
          </a:prstGeom>
          <a:ln w="3810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pPr rtl="0"/>
              <a:t>9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252008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 animBg="1"/>
      <p:bldP spid="13" grpId="0" uiExpand="1" build="p" animBg="1"/>
      <p:bldP spid="14" grpId="0" uiExpand="1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езентация мозгового штурма">
  <a:themeElements>
    <a:clrScheme name="Другая 7">
      <a:dk1>
        <a:sysClr val="windowText" lastClr="000000"/>
      </a:dk1>
      <a:lt1>
        <a:srgbClr val="FFFE99"/>
      </a:lt1>
      <a:dk2>
        <a:srgbClr val="44546A"/>
      </a:dk2>
      <a:lt2>
        <a:srgbClr val="E7E6E6"/>
      </a:lt2>
      <a:accent1>
        <a:srgbClr val="2E75B5"/>
      </a:accent1>
      <a:accent2>
        <a:srgbClr val="FF0000"/>
      </a:accent2>
      <a:accent3>
        <a:srgbClr val="008000"/>
      </a:accent3>
      <a:accent4>
        <a:srgbClr val="FFFF00"/>
      </a:accent4>
      <a:accent5>
        <a:srgbClr val="4472C4"/>
      </a:accent5>
      <a:accent6>
        <a:srgbClr val="70AD47"/>
      </a:accent6>
      <a:hlink>
        <a:srgbClr val="1F3864"/>
      </a:hlink>
      <a:folHlink>
        <a:srgbClr val="FFC00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_15870845_TF03460637.potx" id="{F42726C0-6660-44EB-84CB-9AAEF4C07D5F}" vid="{C5E20908-8830-4429-B2D1-54A91E0450D7}"/>
    </a:ext>
  </a:extLst>
</a:theme>
</file>

<file path=ppt/theme/theme2.xml><?xml version="1.0" encoding="utf-8"?>
<a:theme xmlns:a="http://schemas.openxmlformats.org/drawingml/2006/main" name="1_Презентация мозгового штурма">
  <a:themeElements>
    <a:clrScheme name="Другая 7">
      <a:dk1>
        <a:sysClr val="windowText" lastClr="000000"/>
      </a:dk1>
      <a:lt1>
        <a:srgbClr val="FFFE99"/>
      </a:lt1>
      <a:dk2>
        <a:srgbClr val="44546A"/>
      </a:dk2>
      <a:lt2>
        <a:srgbClr val="E7E6E6"/>
      </a:lt2>
      <a:accent1>
        <a:srgbClr val="2E75B5"/>
      </a:accent1>
      <a:accent2>
        <a:srgbClr val="FF0000"/>
      </a:accent2>
      <a:accent3>
        <a:srgbClr val="008000"/>
      </a:accent3>
      <a:accent4>
        <a:srgbClr val="FFFF00"/>
      </a:accent4>
      <a:accent5>
        <a:srgbClr val="4472C4"/>
      </a:accent5>
      <a:accent6>
        <a:srgbClr val="70AD47"/>
      </a:accent6>
      <a:hlink>
        <a:srgbClr val="1F3864"/>
      </a:hlink>
      <a:folHlink>
        <a:srgbClr val="FFC00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_15870845_TF03460637.potx" id="{F42726C0-6660-44EB-84CB-9AAEF4C07D5F}" vid="{C5E20908-8830-4429-B2D1-54A91E0450D7}"/>
    </a:ext>
  </a:extLst>
</a:theme>
</file>

<file path=ppt/theme/theme3.xml><?xml version="1.0" encoding="utf-8"?>
<a:theme xmlns:a="http://schemas.openxmlformats.org/drawingml/2006/main" name="2_Презентация мозгового штурма">
  <a:themeElements>
    <a:clrScheme name="Другая 7">
      <a:dk1>
        <a:sysClr val="windowText" lastClr="000000"/>
      </a:dk1>
      <a:lt1>
        <a:srgbClr val="FFFE99"/>
      </a:lt1>
      <a:dk2>
        <a:srgbClr val="44546A"/>
      </a:dk2>
      <a:lt2>
        <a:srgbClr val="E7E6E6"/>
      </a:lt2>
      <a:accent1>
        <a:srgbClr val="2E75B5"/>
      </a:accent1>
      <a:accent2>
        <a:srgbClr val="FF0000"/>
      </a:accent2>
      <a:accent3>
        <a:srgbClr val="008000"/>
      </a:accent3>
      <a:accent4>
        <a:srgbClr val="FFFF00"/>
      </a:accent4>
      <a:accent5>
        <a:srgbClr val="4472C4"/>
      </a:accent5>
      <a:accent6>
        <a:srgbClr val="70AD47"/>
      </a:accent6>
      <a:hlink>
        <a:srgbClr val="1F3864"/>
      </a:hlink>
      <a:folHlink>
        <a:srgbClr val="FFC00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_15870845_TF03460637.potx" id="{F42726C0-6660-44EB-84CB-9AAEF4C07D5F}" vid="{C5E20908-8830-4429-B2D1-54A91E0450D7}"/>
    </a:ext>
  </a:extLst>
</a:theme>
</file>

<file path=ppt/theme/theme4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Деловая презентация для мозгового штурма</Template>
  <TotalTime>1319</TotalTime>
  <Words>281</Words>
  <Application>Microsoft Office PowerPoint</Application>
  <PresentationFormat>Произвольный</PresentationFormat>
  <Paragraphs>157</Paragraphs>
  <Slides>25</Slides>
  <Notes>9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Презентация мозгового штурма</vt:lpstr>
      <vt:lpstr>1_Презентация мозгового штурма</vt:lpstr>
      <vt:lpstr>2_Презентация мозгового штурма</vt:lpstr>
      <vt:lpstr>Квадратные неравенства</vt:lpstr>
      <vt:lpstr>Слайд 2</vt:lpstr>
      <vt:lpstr>Проверка  домашнего задания</vt:lpstr>
      <vt:lpstr>Проверка  домашнего задания</vt:lpstr>
      <vt:lpstr>Цели  урока</vt:lpstr>
      <vt:lpstr>Тридцатое января Классная  работа Квадратные  неравенства</vt:lpstr>
      <vt:lpstr>На каком рисунке изображен график функции y=ax2+bx+c  ? </vt:lpstr>
      <vt:lpstr>От чего зависит направление ветвей параболы?</vt:lpstr>
      <vt:lpstr>Как зависит  количество точек пересечения параболы с осью абсцисс  от значения дискриминанта?</vt:lpstr>
      <vt:lpstr>Определите знак коэффициента a  и значение дискриминанта D</vt:lpstr>
      <vt:lpstr>Правильный ответ Проверка</vt:lpstr>
      <vt:lpstr>Слайд 12</vt:lpstr>
      <vt:lpstr> </vt:lpstr>
      <vt:lpstr> </vt:lpstr>
      <vt:lpstr>Слайд 15</vt:lpstr>
      <vt:lpstr>Слайд 16</vt:lpstr>
      <vt:lpstr>определение</vt:lpstr>
      <vt:lpstr>Какие неравенства  квадратные</vt:lpstr>
      <vt:lpstr>Алгоритм решения квадратного неравенства </vt:lpstr>
      <vt:lpstr>Слайд 20</vt:lpstr>
      <vt:lpstr>Домашнее задание</vt:lpstr>
      <vt:lpstr>Слайд 22</vt:lpstr>
      <vt:lpstr>Рефлексия</vt:lpstr>
      <vt:lpstr>Спасибо за урок</vt:lpstr>
      <vt:lpstr>Ссылки иллюстраций использованных в  презентации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Творческое собрание</dc:title>
  <dc:creator>Пользователь</dc:creator>
  <cp:lastModifiedBy>галина</cp:lastModifiedBy>
  <cp:revision>100</cp:revision>
  <dcterms:created xsi:type="dcterms:W3CDTF">2017-12-27T10:15:30Z</dcterms:created>
  <dcterms:modified xsi:type="dcterms:W3CDTF">2018-01-25T11:39:00Z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