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6" r:id="rId3"/>
    <p:sldId id="258" r:id="rId4"/>
    <p:sldId id="264" r:id="rId5"/>
    <p:sldId id="260" r:id="rId6"/>
    <p:sldId id="304" r:id="rId7"/>
    <p:sldId id="263" r:id="rId8"/>
    <p:sldId id="287" r:id="rId9"/>
    <p:sldId id="302" r:id="rId10"/>
    <p:sldId id="261" r:id="rId11"/>
    <p:sldId id="277" r:id="rId12"/>
    <p:sldId id="275" r:id="rId13"/>
    <p:sldId id="267" r:id="rId14"/>
    <p:sldId id="297" r:id="rId15"/>
    <p:sldId id="265" r:id="rId16"/>
    <p:sldId id="266" r:id="rId17"/>
    <p:sldId id="268" r:id="rId18"/>
    <p:sldId id="26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5" autoAdjust="0"/>
    <p:restoredTop sz="94660"/>
  </p:normalViewPr>
  <p:slideViewPr>
    <p:cSldViewPr>
      <p:cViewPr>
        <p:scale>
          <a:sx n="77" d="100"/>
          <a:sy n="77" d="100"/>
        </p:scale>
        <p:origin x="-312" y="12"/>
      </p:cViewPr>
      <p:guideLst>
        <p:guide orient="horz" pos="2160"/>
        <p:guide pos="2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file:///C:\Users\igore\Downloads\&#1058;&#1077;&#1086;&#1088;&#1110;&#1111;-2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igore\Downloads\&#1058;&#1077;&#1086;&#1088;&#1110;&#1111;-2%20(1)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igore\Downloads\&#1058;&#1077;&#1086;&#1088;&#1110;&#1111;-2%20(1)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igore\Downloads\&#1058;&#1077;&#1086;&#1088;&#1110;&#1111;-2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ru-RU" sz="18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Кількість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'[Теорії-2.xlsx]Лист1'!$A$77</c:f>
              <c:strCache>
                <c:ptCount val="1"/>
                <c:pt idx="0">
                  <c:v>Кількість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/>
                      <a:t> 92%</a:t>
                    </a:r>
                  </a:p>
                </c:rich>
              </c:tx>
              <c:dLblPos val="inEnd"/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ru-RU" sz="9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/>
                      <a:t> 6%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End"/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ru-RU" sz="9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/>
                      <a:t> 2%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End"/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1"/>
            <c:showVal val="1"/>
            <c:showCatName val="1"/>
            <c:showSerName val="1"/>
            <c:showPercent val="1"/>
            <c:showBubbleSize val="1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'[Теорії-2.xlsx]Лист1'!$B$76:$D$76</c:f>
              <c:strCache>
                <c:ptCount val="3"/>
                <c:pt idx="0">
                  <c:v>Правші</c:v>
                </c:pt>
                <c:pt idx="1">
                  <c:v>Лівші</c:v>
                </c:pt>
                <c:pt idx="2">
                  <c:v>Амбідекстри</c:v>
                </c:pt>
              </c:strCache>
            </c:strRef>
          </c:cat>
          <c:val>
            <c:numRef>
              <c:f>'[Теорії-2.xlsx]Лист1'!$B$77:$D$77</c:f>
              <c:numCache>
                <c:formatCode>General</c:formatCode>
                <c:ptCount val="3"/>
                <c:pt idx="0">
                  <c:v>236</c:v>
                </c:pt>
                <c:pt idx="1">
                  <c:v>16</c:v>
                </c:pt>
                <c:pt idx="2">
                  <c:v>4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ru-RU" sz="9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lang="ru-RU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ru-RU" sz="168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uk-UA" altLang="ru-RU"/>
              <a:t>П</a:t>
            </a:r>
            <a:r>
              <a:rPr lang="uk-UA"/>
              <a:t>равші</a:t>
            </a:r>
          </a:p>
        </c:rich>
      </c:tx>
      <c:layout/>
      <c:overlay val="0"/>
    </c:title>
    <c:autoTitleDeleted val="0"/>
    <c:plotArea>
      <c:layout/>
      <c:pieChart>
        <c:varyColors val="1"/>
        <c:dLbls>
          <c:showLegendKey val="1"/>
          <c:showVal val="1"/>
          <c:showCatName val="1"/>
          <c:showSerName val="1"/>
          <c:showPercent val="1"/>
          <c:showBubbleSize val="1"/>
          <c:showLeaderLines val="1"/>
        </c:dLbls>
        <c:firstSliceAng val="0"/>
      </c:pieChart>
    </c:plotArea>
    <c:legend>
      <c:legendPos val="r"/>
      <c:layout/>
      <c:overlay val="0"/>
      <c:txPr>
        <a:bodyPr rot="0" spcFirstLastPara="0" vertOverflow="ellipsis" vert="horz" wrap="square" anchor="ctr" anchorCtr="1"/>
        <a:lstStyle/>
        <a:p>
          <a:pPr>
            <a:defRPr lang="ru-RU"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lang="ru-RU" sz="14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ru-RU"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uk-UA" altLang="ru-RU" sz="1800"/>
              <a:t>Стать</a:t>
            </a:r>
          </a:p>
        </c:rich>
      </c:tx>
      <c:layout>
        <c:manualLayout>
          <c:xMode val="edge"/>
          <c:yMode val="edge"/>
          <c:x val="0.40764908464745298"/>
          <c:y val="2.099076406381189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7134904164069304E-2"/>
          <c:y val="0.193962264150943"/>
          <c:w val="0.56258571575118099"/>
          <c:h val="0.74940663267987595"/>
        </c:manualLayout>
      </c:layout>
      <c:pieChart>
        <c:varyColors val="1"/>
        <c:ser>
          <c:idx val="0"/>
          <c:order val="0"/>
          <c:tx>
            <c:strRef>
              <c:f>'[Теорії-2 (1).xlsx]Лист1'!$J$2</c:f>
              <c:strCache>
                <c:ptCount val="1"/>
                <c:pt idx="0">
                  <c:v>лівші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Lbls>
            <c:dLbl>
              <c:idx val="0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ru-RU" sz="16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600"/>
                      <a:t>36%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ru-RU" sz="16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600"/>
                      <a:t>64%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1"/>
            <c:showVal val="1"/>
            <c:showCatName val="1"/>
            <c:showSerName val="1"/>
            <c:showPercent val="1"/>
            <c:showBubbleSize val="1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'[Теорії-2 (1).xlsx]Лист1'!$K$1:$L$1</c:f>
              <c:strCache>
                <c:ptCount val="2"/>
                <c:pt idx="0">
                  <c:v>жінки</c:v>
                </c:pt>
                <c:pt idx="1">
                  <c:v>чоловіки</c:v>
                </c:pt>
              </c:strCache>
            </c:strRef>
          </c:cat>
          <c:val>
            <c:numRef>
              <c:f>'[Теорії-2 (1).xlsx]Лист1'!$K$2:$L$2</c:f>
              <c:numCache>
                <c:formatCode>General</c:formatCode>
                <c:ptCount val="2"/>
                <c:pt idx="0">
                  <c:v>5</c:v>
                </c:pt>
                <c:pt idx="1">
                  <c:v>9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  <c:showLeaderLines val="1"/>
        </c:dLbls>
        <c:firstSliceAng val="0"/>
      </c:pieChart>
    </c:plotArea>
    <c:legend>
      <c:legendPos val="r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ru-RU"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ru-RU"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71631205673758902"/>
          <c:y val="0.46095717884130999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ru-RU"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lang="ru-RU" sz="12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ru-RU"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uk-UA" altLang="ru-RU"/>
              <a:t>Рівень знань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7.0099717219824401E-2"/>
          <c:y val="0.21215553038882601"/>
          <c:w val="0.57642506325345999"/>
          <c:h val="0.73103057757644396"/>
        </c:manualLayout>
      </c:layout>
      <c:pieChart>
        <c:varyColors val="1"/>
        <c:ser>
          <c:idx val="0"/>
          <c:order val="0"/>
          <c:tx>
            <c:strRef>
              <c:f>'[Теорії-2.xlsx]Лист1'!$J$40</c:f>
              <c:strCache>
                <c:ptCount val="1"/>
                <c:pt idx="0">
                  <c:v>лівші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Lbls>
            <c:dLbl>
              <c:idx val="0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ru-RU" sz="16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600"/>
                      <a:t> 19%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ru-RU" sz="16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600"/>
                      <a:t>69%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ru-RU" sz="16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600"/>
                      <a:t>12%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1"/>
            <c:showVal val="1"/>
            <c:showCatName val="1"/>
            <c:showSerName val="1"/>
            <c:showPercent val="1"/>
            <c:showBubbleSize val="1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'[Теорії-2.xlsx]Лист1'!$K$39:$M$39</c:f>
              <c:strCache>
                <c:ptCount val="3"/>
                <c:pt idx="0">
                  <c:v>середній</c:v>
                </c:pt>
                <c:pt idx="1">
                  <c:v>достатній</c:v>
                </c:pt>
                <c:pt idx="2">
                  <c:v>високий</c:v>
                </c:pt>
              </c:strCache>
            </c:strRef>
          </c:cat>
          <c:val>
            <c:numRef>
              <c:f>'[Теорії-2.xlsx]Лист1'!$K$40:$M$40</c:f>
              <c:numCache>
                <c:formatCode>General</c:formatCode>
                <c:ptCount val="3"/>
                <c:pt idx="0">
                  <c:v>3</c:v>
                </c:pt>
                <c:pt idx="1">
                  <c:v>11</c:v>
                </c:pt>
                <c:pt idx="2">
                  <c:v>2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  <c:showLeaderLines val="1"/>
        </c:dLbls>
        <c:firstSliceAng val="0"/>
      </c:pieChart>
    </c:plotArea>
    <c:legend>
      <c:legendPos val="r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ru-RU"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ru-RU"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ru-RU"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/>
      <c:overlay val="0"/>
      <c:txPr>
        <a:bodyPr rot="0" spcFirstLastPara="0" vertOverflow="ellipsis" vert="horz" wrap="square" anchor="ctr" anchorCtr="1"/>
        <a:lstStyle/>
        <a:p>
          <a:pPr>
            <a:defRPr lang="ru-RU"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lang="ru-RU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ru-RU" sz="1600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altLang="ru-RU"/>
              <a:t>Відсоток Проблем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[Книга1]Лист1!$A$2</c:f>
              <c:strCache>
                <c:ptCount val="1"/>
                <c:pt idx="0">
                  <c:v>Кількість дітей, яким це заважає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0"/>
              <c:layout/>
              <c:dLblPos val="outEnd"/>
              <c:showLegendKey val="1"/>
              <c:showVal val="1"/>
              <c:showCatName val="1"/>
              <c:showSerName val="1"/>
              <c:showPercent val="1"/>
              <c:showBubbleSize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ru-RU" sz="14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1"/>
              <c:showVal val="1"/>
              <c:showCatName val="1"/>
              <c:showSerName val="1"/>
              <c:showPercent val="1"/>
              <c:showBubbleSize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2083333333333301E-2"/>
                  <c:y val="-3.391977341278659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ru-RU" sz="14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1"/>
              <c:showVal val="1"/>
              <c:showCatName val="1"/>
              <c:showSerName val="1"/>
              <c:showPercent val="1"/>
              <c:showBubbleSiz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ru-RU" sz="140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1"/>
              <c:showVal val="1"/>
              <c:showCatName val="1"/>
              <c:showSerName val="1"/>
              <c:showPercent val="1"/>
              <c:showBubbleSize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ru-RU" sz="1400" b="1" i="0" u="none" strike="noStrike" kern="1200" spc="0" baseline="0">
                      <a:solidFill>
                        <a:schemeClr val="accent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1"/>
              <c:showVal val="1"/>
              <c:showCatName val="1"/>
              <c:showSerName val="1"/>
              <c:showPercent val="1"/>
              <c:showBubbleSize val="1"/>
              <c:separator>
</c:separator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4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1"/>
            <c:showVal val="1"/>
            <c:showCatName val="1"/>
            <c:showSerName val="1"/>
            <c:showPercent val="1"/>
            <c:showBubbleSize val="1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[Книга1]Лист1!$B$1:$F$1</c:f>
              <c:strCache>
                <c:ptCount val="5"/>
                <c:pt idx="0">
                  <c:v>Брудна рука</c:v>
                </c:pt>
                <c:pt idx="1">
                  <c:v>Незручні блокноти</c:v>
                </c:pt>
                <c:pt idx="2">
                  <c:v>Зламані олівці</c:v>
                </c:pt>
                <c:pt idx="3">
                  <c:v>Незручність за партою</c:v>
                </c:pt>
                <c:pt idx="4">
                  <c:v>Розпитують</c:v>
                </c:pt>
              </c:strCache>
            </c:strRef>
          </c:cat>
          <c:val>
            <c:numRef>
              <c:f>[Книга1]Лист1!$B$2:$F$2</c:f>
              <c:numCache>
                <c:formatCode>General</c:formatCode>
                <c:ptCount val="5"/>
                <c:pt idx="0">
                  <c:v>13</c:v>
                </c:pt>
                <c:pt idx="1">
                  <c:v>6</c:v>
                </c:pt>
                <c:pt idx="2">
                  <c:v>8</c:v>
                </c:pt>
                <c:pt idx="3">
                  <c:v>15</c:v>
                </c:pt>
                <c:pt idx="4">
                  <c:v>12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ru-RU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135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889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18.12.2017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495" indent="-247015" algn="l" rtl="0" eaLnBrk="1" latinLnBrk="0" hangingPunct="1">
        <a:spcBef>
          <a:spcPts val="300"/>
        </a:spcBef>
        <a:buClr>
          <a:schemeClr val="accent2"/>
        </a:buClr>
        <a:buFont typeface="Georgia" panose="02040502050405020303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290" indent="-219710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830" indent="-201295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90015" indent="-182880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090" indent="-182880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30095" indent="-182880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_z1rDA8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540" y="3940810"/>
            <a:ext cx="3637915" cy="2425700"/>
          </a:xfrm>
          <a:prstGeom prst="round2SameRect">
            <a:avLst/>
          </a:prstGeom>
        </p:spPr>
      </p:pic>
      <p:pic>
        <p:nvPicPr>
          <p:cNvPr id="5" name="Рисунок 4" descr="280px-Napoleon_Paul_Delaroch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540" y="669925"/>
            <a:ext cx="2214880" cy="2918460"/>
          </a:xfrm>
          <a:prstGeom prst="roundRect">
            <a:avLst/>
          </a:prstGeom>
        </p:spPr>
      </p:pic>
      <p:pic>
        <p:nvPicPr>
          <p:cNvPr id="6" name="Рисунок 5" descr="VQe7que7q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71615" y="669925"/>
            <a:ext cx="2160270" cy="2909570"/>
          </a:xfrm>
          <a:prstGeom prst="roundRect">
            <a:avLst/>
          </a:prstGeom>
        </p:spPr>
      </p:pic>
      <p:sp>
        <p:nvSpPr>
          <p:cNvPr id="2" name="Текстовое поле 1"/>
          <p:cNvSpPr txBox="1"/>
          <p:nvPr/>
        </p:nvSpPr>
        <p:spPr>
          <a:xfrm>
            <a:off x="2411760" y="1772816"/>
            <a:ext cx="54726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altLang="ru-RU" sz="6600" b="1" dirty="0">
                <a:ln w="12700">
                  <a:solidFill>
                    <a:srgbClr val="646B86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rgbClr val="646B86">
                      <a:lumMod val="7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ЩО нас ОБ'ЄДНУЄ</a:t>
            </a:r>
            <a:r>
              <a:rPr lang="uk-UA" altLang="ru-RU" sz="6600" b="1" dirty="0">
                <a:ln w="12700">
                  <a:solidFill>
                    <a:srgbClr val="646B86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rgbClr val="646B86">
                      <a:lumMod val="75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?</a:t>
            </a:r>
          </a:p>
          <a:p>
            <a:endParaRPr lang="uk-UA" altLang="ru-RU" sz="660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3" name="Замещающее содержимое 2" descr="original-1509962048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5015865" y="3889375"/>
            <a:ext cx="3716020" cy="2477135"/>
          </a:xfrm>
          <a:prstGeom prst="round2Same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60705"/>
            <a:ext cx="8229600" cy="1066800"/>
          </a:xfrm>
        </p:spPr>
        <p:txBody>
          <a:bodyPr/>
          <a:lstStyle/>
          <a:p>
            <a:pPr algn="ctr"/>
            <a:r>
              <a:rPr lang="uk-UA" sz="44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Опитування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18770" y="1703070"/>
            <a:ext cx="4328795" cy="5072380"/>
          </a:xfrm>
        </p:spPr>
        <p:txBody>
          <a:bodyPr/>
          <a:lstStyle/>
          <a:p>
            <a:r>
              <a:rPr lang="ru-RU" dirty="0"/>
              <a:t>М</a:t>
            </a:r>
            <a:r>
              <a:rPr lang="ru-RU" dirty="0" smtClean="0"/>
              <a:t>и </a:t>
            </a:r>
            <a:r>
              <a:rPr lang="ru-RU" dirty="0" err="1" smtClean="0"/>
              <a:t>опитали</a:t>
            </a:r>
            <a:r>
              <a:rPr lang="ru-RU" dirty="0" smtClean="0"/>
              <a:t> 256 </a:t>
            </a:r>
            <a:r>
              <a:rPr lang="ru-RU" dirty="0" err="1" smtClean="0"/>
              <a:t>дітей</a:t>
            </a:r>
            <a:r>
              <a:rPr lang="ru-RU" dirty="0" smtClean="0"/>
              <a:t>.  Ми </a:t>
            </a:r>
            <a:r>
              <a:rPr lang="ru-RU" dirty="0" err="1" smtClean="0"/>
              <a:t>вважаємо</a:t>
            </a:r>
            <a:r>
              <a:rPr lang="ru-RU" dirty="0" smtClean="0"/>
              <a:t>, наша </a:t>
            </a:r>
            <a:r>
              <a:rPr lang="ru-RU" dirty="0" err="1" smtClean="0"/>
              <a:t>вибірка</a:t>
            </a:r>
            <a:r>
              <a:rPr lang="ru-RU" dirty="0" smtClean="0"/>
              <a:t> </a:t>
            </a:r>
            <a:r>
              <a:rPr lang="ru-RU" dirty="0" err="1" smtClean="0"/>
              <a:t>була</a:t>
            </a:r>
            <a:r>
              <a:rPr lang="ru-RU" dirty="0" smtClean="0"/>
              <a:t> </a:t>
            </a:r>
            <a:r>
              <a:rPr lang="ru-RU" dirty="0" err="1" smtClean="0"/>
              <a:t>масовою</a:t>
            </a:r>
            <a:r>
              <a:rPr lang="ru-RU" dirty="0" smtClean="0"/>
              <a:t> і репрезентативною.  З </a:t>
            </a:r>
            <a:r>
              <a:rPr lang="ru-RU" dirty="0" err="1" smtClean="0"/>
              <a:t>опитаних</a:t>
            </a:r>
            <a:r>
              <a:rPr lang="ru-RU" dirty="0" smtClean="0"/>
              <a:t> </a:t>
            </a:r>
            <a:r>
              <a:rPr lang="ru-RU" dirty="0" err="1" smtClean="0"/>
              <a:t>більшість</a:t>
            </a:r>
            <a:r>
              <a:rPr lang="ru-RU" dirty="0" smtClean="0"/>
              <a:t>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правші</a:t>
            </a:r>
            <a:r>
              <a:rPr lang="ru-RU" dirty="0" smtClean="0"/>
              <a:t> - 9</a:t>
            </a:r>
            <a:r>
              <a:rPr lang="uk-UA" altLang="ru-RU" dirty="0" smtClean="0"/>
              <a:t>2</a:t>
            </a:r>
            <a:r>
              <a:rPr lang="ru-RU" dirty="0" smtClean="0"/>
              <a:t>%. </a:t>
            </a:r>
            <a:r>
              <a:rPr lang="ru-RU" dirty="0" err="1" smtClean="0"/>
              <a:t>Далі</a:t>
            </a:r>
            <a:r>
              <a:rPr lang="ru-RU" dirty="0" smtClean="0"/>
              <a:t> </a:t>
            </a:r>
            <a:r>
              <a:rPr lang="uk-UA" altLang="ru-RU" dirty="0" smtClean="0"/>
              <a:t>6</a:t>
            </a:r>
            <a:r>
              <a:rPr lang="ru-RU" dirty="0" smtClean="0"/>
              <a:t>% </a:t>
            </a:r>
            <a:r>
              <a:rPr lang="ru-RU" dirty="0" err="1" smtClean="0"/>
              <a:t>лівшей</a:t>
            </a:r>
            <a:r>
              <a:rPr lang="ru-RU" dirty="0" smtClean="0"/>
              <a:t>. І в </a:t>
            </a:r>
            <a:r>
              <a:rPr lang="ru-RU" dirty="0" err="1" smtClean="0"/>
              <a:t>нашій</a:t>
            </a:r>
            <a:r>
              <a:rPr lang="ru-RU" dirty="0" smtClean="0"/>
              <a:t> </a:t>
            </a:r>
            <a:r>
              <a:rPr lang="ru-RU" dirty="0" err="1" smtClean="0"/>
              <a:t>вибірці</a:t>
            </a:r>
            <a:r>
              <a:rPr lang="ru-RU" dirty="0" smtClean="0"/>
              <a:t> </a:t>
            </a:r>
            <a:r>
              <a:rPr lang="ru-RU" dirty="0" err="1" smtClean="0"/>
              <a:t>знайшлись</a:t>
            </a:r>
            <a:r>
              <a:rPr lang="ru-RU" dirty="0" smtClean="0"/>
              <a:t> 4 </a:t>
            </a:r>
            <a:r>
              <a:rPr lang="ru-RU" dirty="0" err="1" smtClean="0"/>
              <a:t>дитини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вміють</a:t>
            </a:r>
            <a:r>
              <a:rPr lang="ru-RU" dirty="0" smtClean="0"/>
              <a:t> </a:t>
            </a:r>
            <a:r>
              <a:rPr lang="ru-RU" dirty="0" err="1" smtClean="0"/>
              <a:t>писати</a:t>
            </a:r>
            <a:r>
              <a:rPr lang="ru-RU" dirty="0" smtClean="0"/>
              <a:t> </a:t>
            </a:r>
            <a:r>
              <a:rPr lang="ru-RU" dirty="0" err="1" smtClean="0"/>
              <a:t>обома</a:t>
            </a:r>
            <a:r>
              <a:rPr lang="ru-RU" dirty="0" smtClean="0"/>
              <a:t> руками,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їх</a:t>
            </a:r>
            <a:r>
              <a:rPr lang="ru-RU" dirty="0" smtClean="0"/>
              <a:t> </a:t>
            </a:r>
            <a:r>
              <a:rPr lang="ru-RU" dirty="0" err="1" smtClean="0"/>
              <a:t>налічується</a:t>
            </a:r>
            <a:r>
              <a:rPr lang="ru-RU" dirty="0" smtClean="0"/>
              <a:t> </a:t>
            </a:r>
            <a:r>
              <a:rPr lang="uk-UA" altLang="ru-RU" dirty="0" smtClean="0"/>
              <a:t>2</a:t>
            </a:r>
            <a:r>
              <a:rPr lang="ru-RU" dirty="0" smtClean="0"/>
              <a:t>%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усієї</a:t>
            </a:r>
            <a:r>
              <a:rPr lang="ru-RU" dirty="0" smtClean="0"/>
              <a:t> </a:t>
            </a:r>
            <a:r>
              <a:rPr lang="ru-RU" dirty="0" err="1" smtClean="0"/>
              <a:t>кількості </a:t>
            </a:r>
            <a:r>
              <a:rPr lang="uk-UA" altLang="ru-RU" dirty="0" err="1" smtClean="0"/>
              <a:t>опитуваних.</a:t>
            </a:r>
          </a:p>
          <a:p>
            <a:r>
              <a:rPr lang="ru-RU" dirty="0" smtClean="0"/>
              <a:t>  На </a:t>
            </a:r>
            <a:r>
              <a:rPr lang="ru-RU" dirty="0" err="1" smtClean="0"/>
              <a:t>основі</a:t>
            </a:r>
            <a:r>
              <a:rPr lang="ru-RU" dirty="0" smtClean="0"/>
              <a:t> </a:t>
            </a:r>
            <a:r>
              <a:rPr lang="ru-RU" dirty="0" err="1" smtClean="0"/>
              <a:t>вибірки</a:t>
            </a:r>
            <a:r>
              <a:rPr lang="ru-RU" dirty="0" smtClean="0"/>
              <a:t>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зробити</a:t>
            </a:r>
            <a:r>
              <a:rPr lang="ru-RU" dirty="0" smtClean="0"/>
              <a:t> </a:t>
            </a:r>
            <a:r>
              <a:rPr lang="ru-RU" dirty="0" err="1" smtClean="0"/>
              <a:t>висновок</a:t>
            </a:r>
            <a:r>
              <a:rPr lang="ru-RU" dirty="0" smtClean="0"/>
              <a:t> про </a:t>
            </a:r>
            <a:r>
              <a:rPr lang="ru-RU" dirty="0" err="1" smtClean="0"/>
              <a:t>всіх</a:t>
            </a:r>
            <a:r>
              <a:rPr lang="ru-RU" dirty="0" smtClean="0"/>
              <a:t> </a:t>
            </a:r>
            <a:r>
              <a:rPr lang="ru-RU" dirty="0" err="1" smtClean="0"/>
              <a:t>дітей</a:t>
            </a:r>
            <a:r>
              <a:rPr lang="ru-RU" dirty="0" smtClean="0"/>
              <a:t> </a:t>
            </a:r>
            <a:r>
              <a:rPr lang="ru-RU" dirty="0" err="1" smtClean="0"/>
              <a:t>школи</a:t>
            </a:r>
            <a:r>
              <a:rPr lang="uk-UA" altLang="ru-RU" dirty="0" smtClean="0"/>
              <a:t>.</a:t>
            </a:r>
          </a:p>
          <a:p>
            <a:endParaRPr lang="ru-RU" dirty="0"/>
          </a:p>
        </p:txBody>
      </p:sp>
      <p:graphicFrame>
        <p:nvGraphicFramePr>
          <p:cNvPr id="6" name="Замещающее 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4648200" y="1626870"/>
          <a:ext cx="4355465" cy="5020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13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2" grpId="8"/>
      <p:bldP spid="2" grpId="9"/>
      <p:bldP spid="2" grpId="10"/>
      <p:bldP spid="2" grpId="11"/>
      <p:bldP spid="2" grpId="12"/>
      <p:bldP spid="2" grpId="13"/>
      <p:bldGraphic spid="6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800" y="532765"/>
            <a:ext cx="8229600" cy="1066800"/>
          </a:xfrm>
        </p:spPr>
        <p:txBody>
          <a:bodyPr/>
          <a:lstStyle/>
          <a:p>
            <a:pPr algn="ctr"/>
            <a:r>
              <a:rPr lang="uk-UA" altLang="ru-RU" sz="44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Результати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324485" y="1599565"/>
            <a:ext cx="8463915" cy="4973955"/>
          </a:xfrm>
        </p:spPr>
        <p:txBody>
          <a:bodyPr/>
          <a:lstStyle/>
          <a:p>
            <a:pPr marL="109855" indent="0">
              <a:buNone/>
            </a:pPr>
            <a:r>
              <a:rPr lang="uk-UA" altLang="ru-RU" dirty="0"/>
              <a:t>За статтю</a:t>
            </a:r>
            <a:endParaRPr lang="ru-RU" altLang="uk-UA" dirty="0"/>
          </a:p>
          <a:p>
            <a:r>
              <a:rPr lang="uk-UA" altLang="ru-RU" dirty="0"/>
              <a:t>Лівші: хлопців-9, дівчат</a:t>
            </a:r>
            <a:r>
              <a:rPr lang="ru-RU" altLang="uk-UA" dirty="0"/>
              <a:t>-7</a:t>
            </a:r>
            <a:r>
              <a:rPr lang="uk-UA" altLang="ru-RU" dirty="0"/>
              <a:t>.</a:t>
            </a:r>
          </a:p>
          <a:p>
            <a:r>
              <a:rPr lang="uk-UA" altLang="ru-RU" dirty="0" err="1"/>
              <a:t>Амбідекстри</a:t>
            </a:r>
            <a:r>
              <a:rPr lang="uk-UA" altLang="ru-RU" dirty="0"/>
              <a:t>: хлопців-3, дівчат-1.</a:t>
            </a:r>
          </a:p>
          <a:p>
            <a:pPr marL="109855" indent="0">
              <a:buNone/>
            </a:pPr>
            <a:r>
              <a:rPr lang="uk-UA" altLang="ru-RU" dirty="0"/>
              <a:t>За рівнем навчання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altLang="ru-RU" dirty="0"/>
              <a:t> Лівші: </a:t>
            </a:r>
            <a:r>
              <a:rPr lang="uk-UA" altLang="ru-RU" dirty="0" err="1"/>
              <a:t>низький-</a:t>
            </a:r>
            <a:r>
              <a:rPr lang="ru-RU" altLang="uk-UA" dirty="0"/>
              <a:t>3</a:t>
            </a:r>
            <a:r>
              <a:rPr lang="uk-UA" altLang="ru-RU" dirty="0"/>
              <a:t>, </a:t>
            </a:r>
            <a:r>
              <a:rPr lang="uk-UA" altLang="ru-RU" dirty="0" err="1"/>
              <a:t>середній-</a:t>
            </a:r>
            <a:r>
              <a:rPr lang="ru-RU" altLang="uk-UA" dirty="0"/>
              <a:t>11</a:t>
            </a:r>
            <a:r>
              <a:rPr lang="uk-UA" altLang="ru-RU" dirty="0"/>
              <a:t>, </a:t>
            </a:r>
            <a:r>
              <a:rPr lang="uk-UA" altLang="ru-RU" dirty="0" err="1"/>
              <a:t>високий-</a:t>
            </a:r>
            <a:r>
              <a:rPr lang="ru-RU" altLang="uk-UA" dirty="0"/>
              <a:t>2</a:t>
            </a:r>
            <a:r>
              <a:rPr lang="uk-UA" altLang="ru-RU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altLang="ru-RU" dirty="0"/>
              <a:t> </a:t>
            </a:r>
            <a:r>
              <a:rPr lang="uk-UA" altLang="ru-RU" dirty="0" err="1"/>
              <a:t>Амбідекстри</a:t>
            </a:r>
            <a:r>
              <a:rPr lang="uk-UA" altLang="ru-RU" dirty="0"/>
              <a:t>: низький-1, середній-2, високий-1.</a:t>
            </a:r>
          </a:p>
          <a:p>
            <a:endParaRPr lang="uk-UA" alt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68630"/>
            <a:ext cx="8749665" cy="1066800"/>
          </a:xfrm>
        </p:spPr>
        <p:txBody>
          <a:bodyPr>
            <a:normAutofit/>
          </a:bodyPr>
          <a:lstStyle/>
          <a:p>
            <a:pPr algn="ctr"/>
            <a:r>
              <a:rPr lang="uk-UA" altLang="ru-RU" sz="44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Стать опитуваних і рівень знань</a:t>
            </a:r>
          </a:p>
        </p:txBody>
      </p:sp>
      <p:graphicFrame>
        <p:nvGraphicFramePr>
          <p:cNvPr id="8" name="Замещающее содержимое 7"/>
          <p:cNvGraphicFramePr>
            <a:graphicFrameLocks noGrp="1"/>
          </p:cNvGraphicFramePr>
          <p:nvPr>
            <p:ph sz="half" idx="1"/>
          </p:nvPr>
        </p:nvGraphicFramePr>
        <p:xfrm>
          <a:off x="380365" y="1535430"/>
          <a:ext cx="3580765" cy="3025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Замещающее содержимое 11"/>
          <p:cNvGraphicFramePr>
            <a:graphicFrameLocks noGrp="1"/>
          </p:cNvGraphicFramePr>
          <p:nvPr>
            <p:ph sz="half" idx="2"/>
          </p:nvPr>
        </p:nvGraphicFramePr>
        <p:xfrm>
          <a:off x="228600" y="1746885"/>
          <a:ext cx="4483100" cy="3365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4711700" y="1746885"/>
          <a:ext cx="4266565" cy="3364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Graphic spid="12" grpId="0">
        <p:bldAsOne/>
      </p:bldGraphic>
      <p:bldGraphic spid="6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60070"/>
            <a:ext cx="8229600" cy="1066800"/>
          </a:xfrm>
        </p:spPr>
        <p:txBody>
          <a:bodyPr/>
          <a:lstStyle/>
          <a:p>
            <a:pPr algn="ctr"/>
            <a:r>
              <a:rPr lang="uk-UA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Проблематика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3520" y="1488440"/>
            <a:ext cx="8738870" cy="5287010"/>
          </a:xfrm>
        </p:spPr>
        <p:txBody>
          <a:bodyPr anchor="t" anchorCtr="0"/>
          <a:lstStyle/>
          <a:p>
            <a:pPr>
              <a:buFont typeface="Arial" panose="020B0604020202020204" pitchFamily="34" charset="0"/>
              <a:buChar char="•"/>
            </a:pPr>
            <a:r>
              <a:rPr lang="uk-UA" sz="2800" dirty="0" smtClean="0"/>
              <a:t>Ми забруднюємо руку під час писання.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sz="2800" dirty="0" smtClean="0"/>
              <a:t>Незручні блокноти на спіралях та й загалом блокноти.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altLang="ru-RU" sz="2800" dirty="0"/>
              <a:t>Занадто багато зламаних олівців.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altLang="en-US" sz="2800" dirty="0">
                <a:sym typeface="+mn-ea"/>
              </a:rPr>
              <a:t>Потрібно правильно посадити дітей, щоб вони не заважали один одному.</a:t>
            </a:r>
            <a:endParaRPr lang="uk-UA" altLang="ru-RU" sz="2800" dirty="0"/>
          </a:p>
          <a:p>
            <a:pPr>
              <a:buFont typeface="Arial" panose="020B0604020202020204" pitchFamily="34" charset="0"/>
              <a:buChar char="•"/>
            </a:pPr>
            <a:r>
              <a:rPr lang="uk-UA" altLang="en-US" sz="2800" dirty="0"/>
              <a:t>І, головне, те, що всі завжди кажуть: “Ти лівша?!</a:t>
            </a:r>
          </a:p>
          <a:p>
            <a:pPr marL="109855" indent="0">
              <a:buFont typeface="Arial" panose="020B0604020202020204" pitchFamily="34" charset="0"/>
              <a:buNone/>
            </a:pPr>
            <a:r>
              <a:rPr lang="uk-UA" altLang="en-US" sz="2800" dirty="0"/>
              <a:t>  “Як ти пишеш лівою рукою?”</a:t>
            </a:r>
          </a:p>
          <a:p>
            <a:pPr>
              <a:buFont typeface="Arial" panose="020B0604020202020204" pitchFamily="34" charset="0"/>
              <a:buChar char="•"/>
            </a:pPr>
            <a:endParaRPr lang="uk-UA" altLang="en-US" sz="2800" dirty="0"/>
          </a:p>
        </p:txBody>
      </p:sp>
      <p:pic>
        <p:nvPicPr>
          <p:cNvPr id="6" name="Замещающее содержимое 5" descr="d9be27e92379a909e31a1f45ba89e0a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80455" y="4738370"/>
            <a:ext cx="2781935" cy="203708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2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Замещающее содержимое 3"/>
          <p:cNvGraphicFramePr>
            <a:graphicFrameLocks noGrp="1"/>
          </p:cNvGraphicFramePr>
          <p:nvPr>
            <p:ph idx="1"/>
          </p:nvPr>
        </p:nvGraphicFramePr>
        <p:xfrm>
          <a:off x="-22225" y="610235"/>
          <a:ext cx="9138920" cy="6220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4200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uk-UA" sz="36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Поради для розвитку дитини-лівші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3535" y="1511300"/>
            <a:ext cx="5800090" cy="5346700"/>
          </a:xfrm>
        </p:spPr>
        <p:txBody>
          <a:bodyPr>
            <a:normAutofit fontScale="97500" lnSpcReduction="10000"/>
          </a:bodyPr>
          <a:lstStyle/>
          <a:p>
            <a:pPr>
              <a:buFontTx/>
              <a:buChar char="-"/>
            </a:pPr>
            <a:r>
              <a:rPr lang="uk-UA" sz="1800" b="1" dirty="0" smtClean="0"/>
              <a:t>не</a:t>
            </a:r>
            <a:r>
              <a:rPr lang="uk-UA" sz="1800" dirty="0" smtClean="0"/>
              <a:t> переучувати!;</a:t>
            </a:r>
          </a:p>
          <a:p>
            <a:pPr>
              <a:buFontTx/>
              <a:buChar char="-"/>
            </a:pPr>
            <a:r>
              <a:rPr lang="uk-UA" sz="1800" b="1" dirty="0" smtClean="0"/>
              <a:t>робоче місце має бути о</a:t>
            </a:r>
            <a:r>
              <a:rPr lang="uk-UA" sz="1800" dirty="0" smtClean="0"/>
              <a:t>бладнаним таким чином, щоб світло падало справа;</a:t>
            </a:r>
          </a:p>
          <a:p>
            <a:pPr>
              <a:buFontTx/>
              <a:buChar char="-"/>
            </a:pPr>
            <a:r>
              <a:rPr lang="uk-UA" sz="1800" b="1" dirty="0" smtClean="0"/>
              <a:t>купувати правильну канцелярію</a:t>
            </a:r>
            <a:r>
              <a:rPr lang="uk-UA" sz="1800" dirty="0" smtClean="0"/>
              <a:t>. Весь світ орієнтований на праворуких людей і всі речі зроблені так, щоб було зручно </a:t>
            </a:r>
            <a:r>
              <a:rPr lang="uk-UA" sz="1800" dirty="0" err="1" smtClean="0"/>
              <a:t>правшам</a:t>
            </a:r>
            <a:r>
              <a:rPr lang="uk-UA" sz="1800" dirty="0" smtClean="0"/>
              <a:t>, лівші ж змушені пристосовуватися;</a:t>
            </a:r>
          </a:p>
          <a:p>
            <a:pPr>
              <a:buFontTx/>
              <a:buChar char="-"/>
            </a:pPr>
            <a:r>
              <a:rPr lang="uk-UA" sz="1800" b="1" dirty="0" smtClean="0"/>
              <a:t>враховувати особливості </a:t>
            </a:r>
            <a:r>
              <a:rPr lang="uk-UA" sz="1800" dirty="0" smtClean="0"/>
              <a:t>при навчанні у письмі. Дитині - лівші не зручно писати з нахилом;</a:t>
            </a:r>
          </a:p>
          <a:p>
            <a:pPr>
              <a:buFontTx/>
              <a:buChar char="-"/>
            </a:pPr>
            <a:r>
              <a:rPr lang="uk-UA" sz="1800" b="1" dirty="0" smtClean="0"/>
              <a:t>акцент на розрізнені </a:t>
            </a:r>
            <a:r>
              <a:rPr lang="uk-UA" sz="1800" dirty="0" smtClean="0"/>
              <a:t>лівого та правого. Ліворуким дітям складніше орієнтуватися на місцевості і вивчити, де права і ліва рука;</a:t>
            </a:r>
          </a:p>
          <a:p>
            <a:pPr>
              <a:buFontTx/>
              <a:buChar char="-"/>
            </a:pPr>
            <a:r>
              <a:rPr lang="uk-UA" sz="1800" b="1" dirty="0" smtClean="0"/>
              <a:t>допомагати розвиватися гармонійно</a:t>
            </a:r>
            <a:r>
              <a:rPr lang="uk-UA" sz="1800" dirty="0" smtClean="0"/>
              <a:t>, пропонувати заняття, в яких задіяна права і ліва рука ;</a:t>
            </a:r>
          </a:p>
          <a:p>
            <a:pPr>
              <a:buFontTx/>
              <a:buChar char="-"/>
            </a:pPr>
            <a:r>
              <a:rPr lang="uk-UA" sz="1800" b="1" dirty="0" smtClean="0"/>
              <a:t>не перетворювати</a:t>
            </a:r>
            <a:r>
              <a:rPr lang="uk-UA" sz="1800" dirty="0" smtClean="0"/>
              <a:t> особливості таких дітей у гідність чи недолік. </a:t>
            </a:r>
            <a:r>
              <a:rPr lang="uk-UA" sz="1800" b="1" dirty="0" smtClean="0">
                <a:solidFill>
                  <a:srgbClr val="FF0000"/>
                </a:solidFill>
                <a:latin typeface="Arial Black" pitchFamily="34" charset="0"/>
              </a:rPr>
              <a:t>Ми – такі, які є і неповторні, як і кожна людина.</a:t>
            </a:r>
          </a:p>
          <a:p>
            <a:pPr>
              <a:buFontTx/>
              <a:buChar char="-"/>
            </a:pPr>
            <a:endParaRPr lang="uk-UA" dirty="0" smtClean="0"/>
          </a:p>
          <a:p>
            <a:pPr>
              <a:buFontTx/>
              <a:buChar char="-"/>
            </a:pPr>
            <a:endParaRPr lang="uk-UA" dirty="0" smtClean="0"/>
          </a:p>
          <a:p>
            <a:pPr>
              <a:buFontTx/>
              <a:buChar char="-"/>
            </a:pPr>
            <a:endParaRPr lang="ru-RU" dirty="0"/>
          </a:p>
        </p:txBody>
      </p:sp>
      <p:pic>
        <p:nvPicPr>
          <p:cNvPr id="4" name="Замещающее содержимое 3" descr="mama-pishet-s-perovklassnikom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143636" y="3071810"/>
            <a:ext cx="2632097" cy="1974421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6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066800"/>
          </a:xfrm>
        </p:spPr>
        <p:txBody>
          <a:bodyPr/>
          <a:lstStyle/>
          <a:p>
            <a:pPr algn="ctr"/>
            <a:r>
              <a:rPr lang="uk-UA" sz="44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Як правильно саджати дітей?</a:t>
            </a:r>
          </a:p>
        </p:txBody>
      </p:sp>
      <p:pic>
        <p:nvPicPr>
          <p:cNvPr id="5" name="Рисунок 4" descr="24650732_658575134530866_1346106474_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7620" y="1709420"/>
            <a:ext cx="3570605" cy="2577465"/>
          </a:xfrm>
          <a:prstGeom prst="rect">
            <a:avLst/>
          </a:prstGeom>
        </p:spPr>
      </p:pic>
      <p:pic>
        <p:nvPicPr>
          <p:cNvPr id="6" name="Рисунок 5" descr="24740012_658575137864199_774270677_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5" y="1709420"/>
            <a:ext cx="3757930" cy="2540635"/>
          </a:xfrm>
          <a:prstGeom prst="rect">
            <a:avLst/>
          </a:prstGeom>
        </p:spPr>
      </p:pic>
      <p:pic>
        <p:nvPicPr>
          <p:cNvPr id="4" name="Содержимое 3" descr="24650769_1972154003040508_1982285308_o.jpg"/>
          <p:cNvPicPr>
            <a:picLocks noGrp="1" noChangeAspect="1"/>
          </p:cNvPicPr>
          <p:nvPr>
            <p:ph idx="1"/>
          </p:nvPr>
        </p:nvPicPr>
        <p:blipFill>
          <a:blip r:embed="rId4" cstate="print">
            <a:lum bright="-6000" contrast="-6000"/>
          </a:blip>
          <a:stretch>
            <a:fillRect/>
          </a:stretch>
        </p:blipFill>
        <p:spPr>
          <a:xfrm>
            <a:off x="2553970" y="3994150"/>
            <a:ext cx="3637280" cy="2625725"/>
          </a:xfrm>
          <a:prstGeom prst="flowChartInternalStorage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9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2" grpId="8"/>
      <p:bldP spid="2" grpId="9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73455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Всесвіт створений для </a:t>
            </a:r>
            <a:r>
              <a:rPr lang="uk-UA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правшів</a:t>
            </a:r>
            <a:r>
              <a:rPr lang="uk-UA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, а товарів для ліворуких мало.</a:t>
            </a:r>
          </a:p>
        </p:txBody>
      </p:sp>
      <p:pic>
        <p:nvPicPr>
          <p:cNvPr id="4" name="Рисунок 3" descr="l001427_1.jpg"/>
          <p:cNvPicPr>
            <a:picLocks noChangeAspect="1"/>
          </p:cNvPicPr>
          <p:nvPr/>
        </p:nvPicPr>
        <p:blipFill>
          <a:blip r:embed="rId2"/>
          <a:srcRect l="-389" t="-1741" r="389" b="13296"/>
          <a:stretch>
            <a:fillRect/>
          </a:stretch>
        </p:blipFill>
        <p:spPr>
          <a:xfrm>
            <a:off x="6350" y="3811905"/>
            <a:ext cx="3429000" cy="3032760"/>
          </a:xfrm>
          <a:prstGeom prst="rect">
            <a:avLst/>
          </a:prstGeom>
        </p:spPr>
      </p:pic>
      <p:pic>
        <p:nvPicPr>
          <p:cNvPr id="5" name="Рисунок 4" descr="ruchki-dlja-l_vsh_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690" y="2210109"/>
            <a:ext cx="2667000" cy="1809750"/>
          </a:xfrm>
          <a:prstGeom prst="rect">
            <a:avLst/>
          </a:prstGeom>
        </p:spPr>
      </p:pic>
      <p:pic>
        <p:nvPicPr>
          <p:cNvPr id="6" name="Рисунок 5" descr="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3685" y="2186305"/>
            <a:ext cx="2830195" cy="1833245"/>
          </a:xfrm>
          <a:prstGeom prst="rect">
            <a:avLst/>
          </a:prstGeom>
        </p:spPr>
      </p:pic>
      <p:pic>
        <p:nvPicPr>
          <p:cNvPr id="7" name="Замещающее содержимое 6" descr="218.750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 rot="20160000">
            <a:off x="4707255" y="4462145"/>
            <a:ext cx="3536950" cy="1598295"/>
          </a:xfrm>
          <a:prstGeom prst="rect">
            <a:avLst/>
          </a:prstGeom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90190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uk-UA" altLang="ru-RU" sz="6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ДЯКУЄМО ЗА УВАГУ!</a:t>
            </a: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837565" y="3957955"/>
            <a:ext cx="5147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uk-UA" sz="2400"/>
              <a:t>P.S.</a:t>
            </a:r>
            <a:r>
              <a:rPr lang="uk-UA" altLang="ru-RU" sz="2400"/>
              <a:t> не ображайте лівшу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34" y="4418330"/>
            <a:ext cx="2439670" cy="24396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692696"/>
            <a:ext cx="1800200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/>
              <a:t>Ліворукість</a:t>
            </a:r>
            <a:endParaRPr lang="ru-RU" sz="6000" dirty="0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452935" y="3871594"/>
            <a:ext cx="48679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altLang="ru-RU" sz="2800" dirty="0"/>
              <a:t>Це явище ми і </a:t>
            </a:r>
            <a:r>
              <a:rPr lang="uk-UA" altLang="ru-RU" sz="2800" dirty="0" smtClean="0"/>
              <a:t>досліджували у нашому проекті…</a:t>
            </a:r>
            <a:endParaRPr lang="uk-UA" altLang="ru-RU" sz="2800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769" y="812465"/>
            <a:ext cx="8229600" cy="1066800"/>
          </a:xfrm>
        </p:spPr>
        <p:txBody>
          <a:bodyPr/>
          <a:lstStyle/>
          <a:p>
            <a:pPr algn="ctr"/>
            <a:r>
              <a:rPr lang="uk-UA" sz="44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Лівші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1835"/>
            <a:ext cx="8229600" cy="4511675"/>
          </a:xfrm>
        </p:spPr>
        <p:txBody>
          <a:bodyPr/>
          <a:lstStyle/>
          <a:p>
            <a:r>
              <a:rPr lang="uk-UA" dirty="0" smtClean="0"/>
              <a:t> У ліворуких права півкуля мозку домінує над лівою. П</a:t>
            </a:r>
            <a:r>
              <a:rPr lang="ru-RU" dirty="0" err="1" smtClean="0"/>
              <a:t>рава</a:t>
            </a:r>
            <a:r>
              <a:rPr lang="ru-RU" dirty="0" smtClean="0"/>
              <a:t> </a:t>
            </a:r>
            <a:r>
              <a:rPr lang="ru-RU" dirty="0" err="1" smtClean="0"/>
              <a:t>півкуля</a:t>
            </a:r>
            <a:r>
              <a:rPr lang="ru-RU" dirty="0" smtClean="0"/>
              <a:t> </a:t>
            </a:r>
            <a:r>
              <a:rPr lang="ru-RU" dirty="0" err="1" smtClean="0"/>
              <a:t>відповідає</a:t>
            </a:r>
            <a:r>
              <a:rPr lang="ru-RU" dirty="0" smtClean="0"/>
              <a:t> за </a:t>
            </a:r>
            <a:r>
              <a:rPr lang="ru-RU" dirty="0" err="1" smtClean="0"/>
              <a:t>інтуіцію</a:t>
            </a:r>
            <a:r>
              <a:rPr lang="ru-RU" dirty="0" smtClean="0"/>
              <a:t>, </a:t>
            </a:r>
            <a:r>
              <a:rPr lang="ru-RU" dirty="0" err="1" smtClean="0"/>
              <a:t>образне</a:t>
            </a:r>
            <a:r>
              <a:rPr lang="ru-RU" dirty="0" smtClean="0"/>
              <a:t> </a:t>
            </a:r>
            <a:r>
              <a:rPr lang="ru-RU" dirty="0" err="1" smtClean="0"/>
              <a:t>мислення</a:t>
            </a:r>
            <a:r>
              <a:rPr lang="ru-RU" dirty="0" smtClean="0"/>
              <a:t>. Таких людей на </a:t>
            </a:r>
            <a:r>
              <a:rPr lang="ru-RU" dirty="0" err="1" smtClean="0"/>
              <a:t>планеті</a:t>
            </a:r>
            <a:r>
              <a:rPr lang="ru-RU" dirty="0" smtClean="0"/>
              <a:t> </a:t>
            </a:r>
            <a:r>
              <a:rPr lang="ru-RU" dirty="0" err="1" smtClean="0"/>
              <a:t>всього</a:t>
            </a:r>
            <a:r>
              <a:rPr lang="ru-RU" dirty="0" smtClean="0"/>
              <a:t> 10-15 </a:t>
            </a:r>
            <a:r>
              <a:rPr lang="ru-RU" dirty="0" err="1" smtClean="0"/>
              <a:t>відсотків</a:t>
            </a:r>
            <a:r>
              <a:rPr lang="ru-RU" dirty="0" smtClean="0"/>
              <a:t>. </a:t>
            </a:r>
            <a:r>
              <a:rPr lang="ru-RU" dirty="0" err="1" smtClean="0"/>
              <a:t>Існує</a:t>
            </a:r>
            <a:r>
              <a:rPr lang="ru-RU" dirty="0" smtClean="0"/>
              <a:t> </a:t>
            </a:r>
            <a:r>
              <a:rPr lang="ru-RU" dirty="0" err="1" smtClean="0"/>
              <a:t>припущення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лівші</a:t>
            </a:r>
            <a:r>
              <a:rPr lang="ru-RU" dirty="0" smtClean="0"/>
              <a:t> </a:t>
            </a:r>
            <a:r>
              <a:rPr lang="ru-RU" dirty="0" err="1" smtClean="0"/>
              <a:t>лівою</a:t>
            </a:r>
            <a:r>
              <a:rPr lang="ru-RU" dirty="0" smtClean="0"/>
              <a:t> </a:t>
            </a:r>
            <a:r>
              <a:rPr lang="ru-RU" dirty="0" err="1" smtClean="0"/>
              <a:t>півкулею</a:t>
            </a:r>
            <a:r>
              <a:rPr lang="ru-RU" dirty="0" smtClean="0"/>
              <a:t> </a:t>
            </a:r>
            <a:r>
              <a:rPr lang="ru-RU" dirty="0" err="1" smtClean="0"/>
              <a:t>мріють</a:t>
            </a:r>
            <a:r>
              <a:rPr lang="ru-RU" dirty="0" smtClean="0"/>
              <a:t>, а правим </a:t>
            </a:r>
            <a:r>
              <a:rPr lang="ru-RU" dirty="0" err="1" smtClean="0"/>
              <a:t>вирішують</a:t>
            </a:r>
            <a:r>
              <a:rPr lang="ru-RU" dirty="0" smtClean="0"/>
              <a:t> </a:t>
            </a:r>
            <a:r>
              <a:rPr lang="ru-RU" dirty="0" err="1" smtClean="0"/>
              <a:t>математичні</a:t>
            </a:r>
            <a:r>
              <a:rPr lang="ru-RU" dirty="0" smtClean="0"/>
              <a:t> та </a:t>
            </a:r>
            <a:r>
              <a:rPr lang="ru-RU" dirty="0" err="1" smtClean="0"/>
              <a:t>логічні</a:t>
            </a:r>
            <a:r>
              <a:rPr lang="ru-RU" dirty="0" smtClean="0"/>
              <a:t> </a:t>
            </a:r>
            <a:r>
              <a:rPr lang="ru-RU" dirty="0" err="1" smtClean="0"/>
              <a:t>завдання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 descr="levsh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94475" y="5046674"/>
            <a:ext cx="2363363" cy="1571636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  <p:bldP spid="2" grpId="3"/>
      <p:bldP spid="2" grpId="4"/>
      <p:bldP spid="2" grpId="5"/>
      <p:bldP spid="2" grpId="6"/>
      <p:bldP spid="2" grpId="7"/>
      <p:bldP spid="2" grpId="8"/>
      <p:bldP spid="2" grpId="9"/>
      <p:bldP spid="2" grpId="1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68655"/>
            <a:ext cx="8229600" cy="1066800"/>
          </a:xfrm>
        </p:spPr>
        <p:txBody>
          <a:bodyPr/>
          <a:lstStyle/>
          <a:p>
            <a:pPr algn="ctr"/>
            <a:r>
              <a:rPr lang="uk-UA" sz="44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Цікаві факти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35455"/>
            <a:ext cx="8444230" cy="4838700"/>
          </a:xfrm>
        </p:spPr>
        <p:txBody>
          <a:bodyPr>
            <a:normAutofit/>
          </a:bodyPr>
          <a:lstStyle/>
          <a:p>
            <a:r>
              <a:rPr lang="ru-RU" dirty="0" smtClean="0"/>
              <a:t> В </a:t>
            </a:r>
            <a:r>
              <a:rPr lang="ru-RU" dirty="0" err="1" smtClean="0"/>
              <a:t>радянські</a:t>
            </a:r>
            <a:r>
              <a:rPr lang="ru-RU" dirty="0" smtClean="0"/>
              <a:t> </a:t>
            </a:r>
            <a:r>
              <a:rPr lang="ru-RU" dirty="0" err="1" smtClean="0"/>
              <a:t>часи</a:t>
            </a:r>
            <a:r>
              <a:rPr lang="ru-RU" dirty="0" smtClean="0"/>
              <a:t> </a:t>
            </a:r>
            <a:r>
              <a:rPr lang="uk-UA" altLang="ru-RU" dirty="0" smtClean="0"/>
              <a:t>у</a:t>
            </a:r>
            <a:r>
              <a:rPr lang="ru-RU" dirty="0" smtClean="0"/>
              <a:t> школах </a:t>
            </a:r>
            <a:r>
              <a:rPr lang="uk-UA" altLang="ru-RU" dirty="0" smtClean="0"/>
              <a:t>лівшей </a:t>
            </a:r>
            <a:r>
              <a:rPr lang="ru-RU" dirty="0" smtClean="0"/>
              <a:t>насильно </a:t>
            </a:r>
            <a:r>
              <a:rPr lang="ru-RU" dirty="0" err="1" smtClean="0"/>
              <a:t>пере</a:t>
            </a:r>
            <a:r>
              <a:rPr lang="uk-UA" altLang="ru-RU" dirty="0" err="1" smtClean="0"/>
              <a:t>учува</a:t>
            </a:r>
            <a:r>
              <a:rPr lang="ru-RU" dirty="0" err="1" smtClean="0"/>
              <a:t>ли</a:t>
            </a:r>
            <a:r>
              <a:rPr lang="ru-RU" dirty="0" smtClean="0"/>
              <a:t> на праву руку, в силу </a:t>
            </a:r>
            <a:r>
              <a:rPr lang="ru-RU" dirty="0" err="1" smtClean="0"/>
              <a:t>загальної</a:t>
            </a:r>
            <a:r>
              <a:rPr lang="ru-RU" dirty="0" smtClean="0"/>
              <a:t> </a:t>
            </a:r>
            <a:r>
              <a:rPr lang="ru-RU" dirty="0" err="1" smtClean="0"/>
              <a:t>стандартизації</a:t>
            </a:r>
            <a:r>
              <a:rPr lang="ru-RU" dirty="0" smtClean="0"/>
              <a:t> </a:t>
            </a:r>
            <a:r>
              <a:rPr lang="ru-RU" dirty="0" err="1" smtClean="0"/>
              <a:t>суспільства</a:t>
            </a:r>
            <a:r>
              <a:rPr lang="ru-RU" dirty="0" smtClean="0"/>
              <a:t>. </a:t>
            </a:r>
          </a:p>
          <a:p>
            <a:r>
              <a:rPr lang="ru-RU" dirty="0"/>
              <a:t> Якщо ви лівша, то це може стати перевагою в бою, коли удар лівою рукою буде для противника повною несподіванкою. </a:t>
            </a:r>
          </a:p>
          <a:p>
            <a:r>
              <a:rPr lang="ru-RU" dirty="0"/>
              <a:t> У разі травми лівої руки, </a:t>
            </a:r>
            <a:r>
              <a:rPr lang="uk-UA" altLang="ru-RU" dirty="0"/>
              <a:t>ліворукі </a:t>
            </a:r>
            <a:r>
              <a:rPr lang="ru-RU" dirty="0"/>
              <a:t>набагато швидше правшів починають використовувати другу руку.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7700"/>
            <a:ext cx="8229600" cy="1066800"/>
          </a:xfrm>
        </p:spPr>
        <p:txBody>
          <a:bodyPr/>
          <a:lstStyle/>
          <a:p>
            <a:pPr algn="ctr"/>
            <a:r>
              <a:rPr lang="uk-UA" sz="440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Амбідекстри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75790"/>
            <a:ext cx="8229600" cy="4698365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 err="1" smtClean="0"/>
              <a:t>Існують</a:t>
            </a:r>
            <a:r>
              <a:rPr lang="ru-RU" dirty="0" smtClean="0"/>
              <a:t> люди, </a:t>
            </a:r>
            <a:r>
              <a:rPr lang="ru-RU" dirty="0" err="1" smtClean="0"/>
              <a:t>що</a:t>
            </a:r>
            <a:r>
              <a:rPr lang="ru-RU" dirty="0" smtClean="0"/>
              <a:t> добре </a:t>
            </a:r>
            <a:r>
              <a:rPr lang="ru-RU" dirty="0" err="1" smtClean="0"/>
              <a:t>використовують</a:t>
            </a:r>
            <a:r>
              <a:rPr lang="ru-RU" dirty="0" smtClean="0"/>
              <a:t> </a:t>
            </a:r>
            <a:r>
              <a:rPr lang="ru-RU" dirty="0" err="1" smtClean="0"/>
              <a:t>обидві</a:t>
            </a:r>
            <a:r>
              <a:rPr lang="ru-RU" dirty="0" smtClean="0"/>
              <a:t> руки — </a:t>
            </a:r>
            <a:r>
              <a:rPr lang="ru-RU" dirty="0" err="1" smtClean="0"/>
              <a:t>амбідекстри</a:t>
            </a:r>
            <a:r>
              <a:rPr lang="ru-RU" dirty="0" smtClean="0"/>
              <a:t>. Амбідекстрія може бути зумовлена генетично або вироблена у результаті тренування.</a:t>
            </a:r>
          </a:p>
          <a:p>
            <a:endParaRPr lang="ru-RU" dirty="0"/>
          </a:p>
        </p:txBody>
      </p:sp>
      <p:pic>
        <p:nvPicPr>
          <p:cNvPr id="4" name="Рисунок 3" descr="334841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601" y="4361185"/>
            <a:ext cx="5013193" cy="250033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95655"/>
            <a:ext cx="8229600" cy="1066800"/>
          </a:xfrm>
        </p:spPr>
        <p:txBody>
          <a:bodyPr/>
          <a:lstStyle/>
          <a:p>
            <a:pPr algn="ctr"/>
            <a:r>
              <a:rPr lang="uk-UA" sz="44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Статистика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3425"/>
            <a:ext cx="8229600" cy="4570730"/>
          </a:xfrm>
        </p:spPr>
        <p:txBody>
          <a:bodyPr/>
          <a:lstStyle/>
          <a:p>
            <a:r>
              <a:rPr lang="uk-UA" dirty="0" smtClean="0"/>
              <a:t>За статистикою 58% усіх </a:t>
            </a:r>
            <a:r>
              <a:rPr lang="uk-UA" dirty="0" err="1" smtClean="0"/>
              <a:t>лівшів</a:t>
            </a:r>
            <a:r>
              <a:rPr lang="uk-UA" dirty="0" smtClean="0"/>
              <a:t> – чоловіків з рівнем знань вище середнього. </a:t>
            </a:r>
          </a:p>
          <a:p>
            <a:r>
              <a:rPr lang="ru-RU" dirty="0"/>
              <a:t>Тривалість їх життя, за різними даними, коротше, ніж у правшів на 9 років. </a:t>
            </a:r>
            <a:r>
              <a:rPr lang="ru-RU" dirty="0" smtClean="0"/>
              <a:t>Тому,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всі</a:t>
            </a:r>
            <a:r>
              <a:rPr lang="ru-RU" dirty="0" smtClean="0"/>
              <a:t> </a:t>
            </a:r>
            <a:r>
              <a:rPr lang="ru-RU" dirty="0" err="1" smtClean="0"/>
              <a:t>пристосування</a:t>
            </a:r>
            <a:r>
              <a:rPr lang="ru-RU" dirty="0" smtClean="0"/>
              <a:t> для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орієнтовані</a:t>
            </a:r>
            <a:r>
              <a:rPr lang="ru-RU" dirty="0" smtClean="0"/>
              <a:t> </a:t>
            </a:r>
            <a:r>
              <a:rPr lang="ru-RU" dirty="0" err="1" smtClean="0"/>
              <a:t>тільки</a:t>
            </a:r>
            <a:r>
              <a:rPr lang="ru-RU" dirty="0" smtClean="0"/>
              <a:t> на праворуких, через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щорічно</a:t>
            </a:r>
            <a:r>
              <a:rPr lang="ru-RU" dirty="0" smtClean="0"/>
              <a:t> </a:t>
            </a:r>
            <a:r>
              <a:rPr lang="ru-RU" dirty="0" err="1" smtClean="0"/>
              <a:t>гине</a:t>
            </a:r>
            <a:r>
              <a:rPr lang="ru-RU" dirty="0" smtClean="0"/>
              <a:t> 2500 </a:t>
            </a:r>
            <a:r>
              <a:rPr lang="ru-RU" dirty="0" err="1" smtClean="0"/>
              <a:t>лівшів</a:t>
            </a:r>
            <a:r>
              <a:rPr lang="ru-RU" smtClean="0"/>
              <a:t>.</a:t>
            </a:r>
            <a:endParaRPr lang="ru-RU" dirty="0"/>
          </a:p>
          <a:p>
            <a:pPr marL="109855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25962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2" grpId="8"/>
      <p:bldP spid="2" grpId="9"/>
      <p:bldP spid="2" grpId="10"/>
      <p:bldP spid="2" grpId="1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3755"/>
            <a:ext cx="8229600" cy="1066800"/>
          </a:xfrm>
        </p:spPr>
        <p:txBody>
          <a:bodyPr/>
          <a:lstStyle/>
          <a:p>
            <a:pPr algn="ctr"/>
            <a:r>
              <a:rPr lang="uk-UA" sz="44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Різниця </a:t>
            </a:r>
            <a:r>
              <a:rPr lang="uk-UA" sz="440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лівшей</a:t>
            </a:r>
            <a:r>
              <a:rPr lang="uk-UA" sz="44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і </a:t>
            </a:r>
            <a:r>
              <a:rPr lang="uk-UA" sz="440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правшей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017395"/>
            <a:ext cx="4813300" cy="4758055"/>
          </a:xfrm>
        </p:spPr>
        <p:txBody>
          <a:bodyPr/>
          <a:lstStyle/>
          <a:p>
            <a:pPr>
              <a:buNone/>
            </a:pPr>
            <a:r>
              <a:rPr lang="uk-UA" sz="2800" dirty="0" smtClean="0"/>
              <a:t>- ведуча рука;</a:t>
            </a:r>
          </a:p>
          <a:p>
            <a:pPr>
              <a:buNone/>
            </a:pPr>
            <a:r>
              <a:rPr lang="uk-UA" sz="2800" dirty="0" smtClean="0"/>
              <a:t>- домінуюча півкуля;</a:t>
            </a:r>
          </a:p>
          <a:p>
            <a:pPr>
              <a:buNone/>
            </a:pPr>
            <a:r>
              <a:rPr lang="uk-UA" sz="2800" dirty="0" smtClean="0"/>
              <a:t>- сприймання суспільством;</a:t>
            </a:r>
          </a:p>
          <a:p>
            <a:pPr>
              <a:buNone/>
            </a:pPr>
            <a:r>
              <a:rPr lang="uk-UA" sz="2800" dirty="0" smtClean="0"/>
              <a:t>- переучування у школах;</a:t>
            </a:r>
          </a:p>
          <a:p>
            <a:pPr>
              <a:buNone/>
            </a:pPr>
            <a:r>
              <a:rPr lang="uk-UA" sz="2800" dirty="0" smtClean="0"/>
              <a:t>- значення слів з точки лінгвістики;</a:t>
            </a:r>
          </a:p>
          <a:p>
            <a:pPr>
              <a:buNone/>
            </a:pPr>
            <a:r>
              <a:rPr lang="uk-UA" sz="2800" dirty="0" smtClean="0"/>
              <a:t>- рівень інтелекту.</a:t>
            </a:r>
          </a:p>
          <a:p>
            <a:endParaRPr lang="uk-UA" dirty="0" smtClean="0"/>
          </a:p>
        </p:txBody>
      </p:sp>
      <p:pic>
        <p:nvPicPr>
          <p:cNvPr id="4" name="Замещающее содержимое 3" descr="13084705.739044.430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70500" y="2807970"/>
            <a:ext cx="3601085" cy="204597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9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2" grpId="9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98805"/>
            <a:ext cx="8229600" cy="1066800"/>
          </a:xfrm>
        </p:spPr>
        <p:txBody>
          <a:bodyPr/>
          <a:lstStyle/>
          <a:p>
            <a:pPr algn="ctr"/>
            <a:r>
              <a:rPr lang="uk-UA" altLang="ru-RU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Питання до опитування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457200" y="1844040"/>
            <a:ext cx="8229600" cy="4261485"/>
          </a:xfrm>
        </p:spPr>
        <p:txBody>
          <a:bodyPr/>
          <a:lstStyle/>
          <a:p>
            <a:r>
              <a:rPr lang="uk-UA" altLang="ru-RU" sz="2800"/>
              <a:t>Скільки учнів в класі і кількість шульг серед них.</a:t>
            </a:r>
          </a:p>
          <a:p>
            <a:r>
              <a:rPr lang="uk-UA" altLang="ru-RU" sz="2800"/>
              <a:t>Стать лівшей.</a:t>
            </a:r>
          </a:p>
          <a:p>
            <a:r>
              <a:rPr lang="uk-UA" altLang="ru-RU" sz="2800"/>
              <a:t>Їх успішність.</a:t>
            </a:r>
          </a:p>
          <a:p>
            <a:r>
              <a:rPr lang="uk-UA" altLang="ru-RU" sz="2800"/>
              <a:t>Труднощі що виникають.</a:t>
            </a: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3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Замещающее содержимое 6"/>
          <p:cNvGraphicFramePr>
            <a:graphicFrameLocks noGrp="1"/>
          </p:cNvGraphicFramePr>
          <p:nvPr>
            <p:ph idx="1"/>
          </p:nvPr>
        </p:nvGraphicFramePr>
        <p:xfrm>
          <a:off x="240030" y="1016635"/>
          <a:ext cx="8664575" cy="549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8345"/>
                <a:gridCol w="2123440"/>
                <a:gridCol w="1731645"/>
                <a:gridCol w="2811145"/>
              </a:tblGrid>
              <a:tr h="895985">
                <a:tc>
                  <a:txBody>
                    <a:bodyPr/>
                    <a:lstStyle/>
                    <a:p>
                      <a:r>
                        <a:rPr lang="uk-UA" dirty="0" smtClean="0"/>
                        <a:t>Клас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Всього 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Лівші</a:t>
                      </a:r>
                      <a:r>
                        <a:rPr lang="uk-UA" baseline="0" dirty="0" smtClean="0"/>
                        <a:t> 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err="1" smtClean="0"/>
                        <a:t>Амбідекстри</a:t>
                      </a:r>
                      <a:r>
                        <a:rPr lang="uk-UA" dirty="0" smtClean="0"/>
                        <a:t> 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511175">
                <a:tc>
                  <a:txBody>
                    <a:bodyPr/>
                    <a:lstStyle/>
                    <a:p>
                      <a:r>
                        <a:rPr lang="uk-UA" dirty="0" smtClean="0"/>
                        <a:t>7-А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24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09905">
                <a:tc>
                  <a:txBody>
                    <a:bodyPr/>
                    <a:lstStyle/>
                    <a:p>
                      <a:r>
                        <a:rPr lang="uk-UA" dirty="0" smtClean="0"/>
                        <a:t>8-В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32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13080">
                <a:tc>
                  <a:txBody>
                    <a:bodyPr/>
                    <a:lstStyle/>
                    <a:p>
                      <a:r>
                        <a:rPr lang="uk-UA" dirty="0" smtClean="0"/>
                        <a:t>7-В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27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10540">
                <a:tc>
                  <a:txBody>
                    <a:bodyPr/>
                    <a:lstStyle/>
                    <a:p>
                      <a:r>
                        <a:rPr lang="uk-UA" dirty="0" smtClean="0"/>
                        <a:t>8-Г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30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11810">
                <a:tc>
                  <a:txBody>
                    <a:bodyPr/>
                    <a:lstStyle/>
                    <a:p>
                      <a:r>
                        <a:rPr lang="uk-UA" dirty="0" smtClean="0"/>
                        <a:t>9-Б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32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6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11810">
                <a:tc>
                  <a:txBody>
                    <a:bodyPr/>
                    <a:lstStyle/>
                    <a:p>
                      <a:r>
                        <a:rPr lang="uk-UA" dirty="0" smtClean="0"/>
                        <a:t>9-В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27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11810">
                <a:tc>
                  <a:txBody>
                    <a:bodyPr/>
                    <a:lstStyle/>
                    <a:p>
                      <a:r>
                        <a:rPr lang="uk-UA" dirty="0" smtClean="0"/>
                        <a:t>7-Г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31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10540">
                <a:tc>
                  <a:txBody>
                    <a:bodyPr/>
                    <a:lstStyle/>
                    <a:p>
                      <a:r>
                        <a:rPr lang="uk-UA" dirty="0" smtClean="0"/>
                        <a:t>8-А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29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11810">
                <a:tc>
                  <a:txBody>
                    <a:bodyPr/>
                    <a:lstStyle/>
                    <a:p>
                      <a:r>
                        <a:rPr lang="uk-UA" dirty="0" smtClean="0"/>
                        <a:t>8-Б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24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33</TotalTime>
  <Words>660</Words>
  <Application>Microsoft Office PowerPoint</Application>
  <PresentationFormat>Экран (4:3)</PresentationFormat>
  <Paragraphs>110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Городская</vt:lpstr>
      <vt:lpstr>Презентация PowerPoint</vt:lpstr>
      <vt:lpstr>Ліворукість</vt:lpstr>
      <vt:lpstr>Лівші</vt:lpstr>
      <vt:lpstr>Цікаві факти</vt:lpstr>
      <vt:lpstr>Амбідекстри</vt:lpstr>
      <vt:lpstr>Статистика</vt:lpstr>
      <vt:lpstr>Різниця лівшей і правшей</vt:lpstr>
      <vt:lpstr>Питання до опитування</vt:lpstr>
      <vt:lpstr>Презентация PowerPoint</vt:lpstr>
      <vt:lpstr>Опитування</vt:lpstr>
      <vt:lpstr>Результати</vt:lpstr>
      <vt:lpstr>Стать опитуваних і рівень знань</vt:lpstr>
      <vt:lpstr>Проблематика </vt:lpstr>
      <vt:lpstr>Презентация PowerPoint</vt:lpstr>
      <vt:lpstr>Поради для розвитку дитини-лівші</vt:lpstr>
      <vt:lpstr>Як правильно саджати дітей?</vt:lpstr>
      <vt:lpstr>Всесвіт створений для правшів, а товарів для ліворуких мало.</vt:lpstr>
      <vt:lpstr>ДЯКУЄМО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93</cp:revision>
  <dcterms:created xsi:type="dcterms:W3CDTF">2017-12-04T12:30:00Z</dcterms:created>
  <dcterms:modified xsi:type="dcterms:W3CDTF">2017-12-17T23:35:51Z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1049-10.2.0.5965</vt:lpwstr>
  </property>
</Properties>
</file>