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3"/>
  </p:notesMasterIdLst>
  <p:handoutMasterIdLst>
    <p:handoutMasterId r:id="rId24"/>
  </p:handoutMasterIdLst>
  <p:sldIdLst>
    <p:sldId id="275" r:id="rId2"/>
    <p:sldId id="269" r:id="rId3"/>
    <p:sldId id="270" r:id="rId4"/>
    <p:sldId id="267" r:id="rId5"/>
    <p:sldId id="256" r:id="rId6"/>
    <p:sldId id="257" r:id="rId7"/>
    <p:sldId id="258" r:id="rId8"/>
    <p:sldId id="268" r:id="rId9"/>
    <p:sldId id="260" r:id="rId10"/>
    <p:sldId id="266" r:id="rId11"/>
    <p:sldId id="259" r:id="rId12"/>
    <p:sldId id="277" r:id="rId13"/>
    <p:sldId id="262" r:id="rId14"/>
    <p:sldId id="263" r:id="rId15"/>
    <p:sldId id="264" r:id="rId16"/>
    <p:sldId id="265" r:id="rId17"/>
    <p:sldId id="271" r:id="rId18"/>
    <p:sldId id="273" r:id="rId19"/>
    <p:sldId id="274" r:id="rId20"/>
    <p:sldId id="276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1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4A722-DF11-4F8A-99F8-6CBBD9480103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446E7-7521-4F9F-929E-66B57FD0D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321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FD7DD-3B9A-4CCD-9258-0F9CD5F95EE8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336F8-D4D0-46C7-B932-F54C9A304D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429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336F8-D4D0-46C7-B932-F54C9A304DA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026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355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3556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7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8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9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0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1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2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3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4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5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6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7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8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569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3570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1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2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3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4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5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6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7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8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9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0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1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2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3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4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5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6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7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8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89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0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1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2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3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4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5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6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7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8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9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0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1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2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3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4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5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6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7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8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9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0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1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2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3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4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5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6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7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8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9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0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1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2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3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4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5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6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7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8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29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0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1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2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3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4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5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6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7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8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9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0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1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2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3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4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5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6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7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8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49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0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1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2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3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4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5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6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7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8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59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0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1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2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3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4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5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6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7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8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69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0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1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2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3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4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5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6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7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8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79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0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1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2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3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4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5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6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7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8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89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90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1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2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3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4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5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6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7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8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9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00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01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2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3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4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370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en-US" noProof="0"/>
              <a:t>Образец заголовка</a:t>
            </a:r>
          </a:p>
        </p:txBody>
      </p:sp>
      <p:sp>
        <p:nvSpPr>
          <p:cNvPr id="2370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ru-RU" altLang="en-US" noProof="0"/>
              <a:t>Образец подзаголовка</a:t>
            </a:r>
          </a:p>
        </p:txBody>
      </p:sp>
      <p:sp>
        <p:nvSpPr>
          <p:cNvPr id="23707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en-US"/>
          </a:p>
        </p:txBody>
      </p:sp>
      <p:sp>
        <p:nvSpPr>
          <p:cNvPr id="23708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en-US"/>
          </a:p>
        </p:txBody>
      </p:sp>
      <p:sp>
        <p:nvSpPr>
          <p:cNvPr id="23709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A9BFAFF-74CB-4C68-8962-DCA2C9F7603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17641-687C-4018-8C13-A2AAB7CF9BD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95954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7C1EF-49BF-42E1-A7EC-DF4188DF65A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1560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8EC49-117A-4657-80A2-1383D7EBFB7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6631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50D72-2351-41FA-9DD4-3BE3FFAAC95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09228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7969F-845A-4154-AF00-9AE68E4604B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658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75EA4-4408-470A-B934-A9A9B97C159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25784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BF336-9BC4-41D2-B4A8-682996DD59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4690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9B27B-8E45-478A-87B6-3BC5512CDE5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78976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95622-9FC1-44E7-B54E-38102FD614A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3116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68F9B-538B-47D3-8207-DF1CAEA322D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2956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50000">
              <a:srgbClr val="E8E1CF"/>
            </a:gs>
            <a:gs pos="0">
              <a:schemeClr val="tx1">
                <a:alpha val="0"/>
                <a:lumMod val="56000"/>
                <a:lumOff val="44000"/>
              </a:schemeClr>
            </a:gs>
            <a:gs pos="100000">
              <a:srgbClr val="D1C39F"/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253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253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4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254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4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4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4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5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6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9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1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1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2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3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4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5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6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7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7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68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2268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endParaRPr lang="ru-RU" altLang="en-US"/>
          </a:p>
        </p:txBody>
      </p:sp>
      <p:sp>
        <p:nvSpPr>
          <p:cNvPr id="2268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endParaRPr lang="ru-RU" altLang="en-US"/>
          </a:p>
        </p:txBody>
      </p:sp>
      <p:sp>
        <p:nvSpPr>
          <p:cNvPr id="2268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AD57B6AF-9FF2-4CFB-84A4-29A29C45FA6F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2268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</p:spPr>
      </p:pic>
      <p:pic>
        <p:nvPicPr>
          <p:cNvPr id="5" name="Sluzhebnyj_roman_-_Utr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8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5062463" cy="4498975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uk-UA" altLang="en-US" sz="2400" b="1" dirty="0">
                <a:solidFill>
                  <a:srgbClr val="002060"/>
                </a:solidFill>
              </a:rPr>
              <a:t>Друге  - </a:t>
            </a:r>
            <a:r>
              <a:rPr lang="uk-UA" altLang="en-US" sz="2400" dirty="0">
                <a:solidFill>
                  <a:srgbClr val="002060"/>
                </a:solidFill>
              </a:rPr>
              <a:t>виникло</a:t>
            </a:r>
            <a:r>
              <a:rPr lang="uk-UA" altLang="en-US" sz="2400" b="1" dirty="0">
                <a:solidFill>
                  <a:srgbClr val="002060"/>
                </a:solidFill>
              </a:rPr>
              <a:t> </a:t>
            </a:r>
            <a:r>
              <a:rPr lang="uk-UA" altLang="en-US" sz="2400" dirty="0">
                <a:solidFill>
                  <a:srgbClr val="002060"/>
                </a:solidFill>
              </a:rPr>
              <a:t> в Англії і відоме під назвою </a:t>
            </a:r>
            <a:r>
              <a:rPr lang="uk-UA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політичних </a:t>
            </a:r>
            <a:r>
              <a:rPr lang="uk-UA" alt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арифметик</a:t>
            </a:r>
            <a:r>
              <a:rPr lang="uk-UA" alt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uk-UA" alt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alt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altLang="en-US" sz="2400" dirty="0">
                <a:solidFill>
                  <a:srgbClr val="002060"/>
                </a:solidFill>
              </a:rPr>
              <a:t>цей напрямок набагато ближче до сьогоднішнього розуміння статистики. Представники школи своїм головним завданням вважали виявлення на основі великого числа спостережень різних закономірностей і взаємозв'язків досліджуваних явищ. Засновником школи цього напряму був Вільям </a:t>
            </a:r>
            <a:r>
              <a:rPr lang="uk-UA" altLang="en-US" sz="2400" dirty="0" err="1">
                <a:solidFill>
                  <a:srgbClr val="002060"/>
                </a:solidFill>
              </a:rPr>
              <a:t>Петті</a:t>
            </a:r>
            <a:r>
              <a:rPr lang="uk-UA" altLang="en-US" sz="2400" dirty="0">
                <a:solidFill>
                  <a:srgbClr val="002060"/>
                </a:solidFill>
              </a:rPr>
              <a:t>  - відомий англійський </a:t>
            </a:r>
            <a:r>
              <a:rPr lang="uk-UA" altLang="en-US" sz="2400" dirty="0" err="1">
                <a:solidFill>
                  <a:srgbClr val="002060"/>
                </a:solidFill>
              </a:rPr>
              <a:t>політеконом</a:t>
            </a:r>
            <a:r>
              <a:rPr lang="uk-UA" altLang="en-US" sz="2400" dirty="0">
                <a:solidFill>
                  <a:srgbClr val="002060"/>
                </a:solidFill>
              </a:rPr>
              <a:t>. 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56792"/>
            <a:ext cx="2962275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4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>
                <a:solidFill>
                  <a:schemeClr val="accent1"/>
                </a:solidFill>
              </a:rPr>
              <a:t>Виникнення </a:t>
            </a:r>
            <a:r>
              <a:rPr lang="uk-UA" altLang="en-US" dirty="0">
                <a:solidFill>
                  <a:schemeClr val="accent1"/>
                </a:solidFill>
              </a:rPr>
              <a:t>с</a:t>
            </a:r>
            <a:r>
              <a:rPr lang="uk-UA" altLang="en-US" dirty="0" smtClean="0">
                <a:solidFill>
                  <a:schemeClr val="accent1"/>
                </a:solidFill>
              </a:rPr>
              <a:t>татистики</a:t>
            </a:r>
            <a:endParaRPr lang="ru-RU" altLang="en-US" dirty="0">
              <a:solidFill>
                <a:schemeClr val="accent1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304045" y="1412875"/>
            <a:ext cx="2376488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altLang="en-US" sz="3200" dirty="0" smtClean="0"/>
              <a:t>Практичні</a:t>
            </a:r>
          </a:p>
          <a:p>
            <a:pPr algn="ctr"/>
            <a:r>
              <a:rPr lang="uk-UA" altLang="en-US" sz="3200" dirty="0"/>
              <a:t>п</a:t>
            </a:r>
            <a:r>
              <a:rPr lang="uk-UA" altLang="en-US" sz="3200" dirty="0" smtClean="0"/>
              <a:t>отреби</a:t>
            </a:r>
            <a:endParaRPr lang="ru-RU" altLang="en-US" sz="3200" dirty="0"/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3224794" y="5242300"/>
            <a:ext cx="2374900" cy="10670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altLang="en-US" sz="3200" dirty="0" smtClean="0"/>
              <a:t>Статистика</a:t>
            </a:r>
          </a:p>
          <a:p>
            <a:pPr algn="ctr"/>
            <a:r>
              <a:rPr lang="uk-UA" altLang="en-US" sz="3200" dirty="0" smtClean="0"/>
              <a:t>як наука</a:t>
            </a:r>
            <a:endParaRPr lang="ru-RU" altLang="en-US" sz="3200" dirty="0"/>
          </a:p>
        </p:txBody>
      </p:sp>
      <p:cxnSp>
        <p:nvCxnSpPr>
          <p:cNvPr id="40976" name="AutoShape 16"/>
          <p:cNvCxnSpPr>
            <a:cxnSpLocks noChangeShapeType="1"/>
          </p:cNvCxnSpPr>
          <p:nvPr/>
        </p:nvCxnSpPr>
        <p:spPr bwMode="auto">
          <a:xfrm>
            <a:off x="3276600" y="25654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977" name="AutoShape 17"/>
          <p:cNvCxnSpPr>
            <a:cxnSpLocks noChangeShapeType="1"/>
          </p:cNvCxnSpPr>
          <p:nvPr/>
        </p:nvCxnSpPr>
        <p:spPr bwMode="auto">
          <a:xfrm>
            <a:off x="3203575" y="2636838"/>
            <a:ext cx="158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978" name="AutoShape 18"/>
          <p:cNvCxnSpPr>
            <a:cxnSpLocks noChangeShapeType="1"/>
            <a:stCxn id="40964" idx="1"/>
          </p:cNvCxnSpPr>
          <p:nvPr/>
        </p:nvCxnSpPr>
        <p:spPr bwMode="auto">
          <a:xfrm>
            <a:off x="3304045" y="1952625"/>
            <a:ext cx="158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1403350" y="3357563"/>
            <a:ext cx="1655763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altLang="en-US" sz="2400" dirty="0"/>
              <a:t>Описова </a:t>
            </a:r>
          </a:p>
          <a:p>
            <a:pPr algn="ctr"/>
            <a:r>
              <a:rPr lang="uk-UA" altLang="en-US" sz="2400" dirty="0"/>
              <a:t>Статистика</a:t>
            </a:r>
            <a:endParaRPr lang="ru-RU" altLang="en-US" sz="2400" dirty="0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5867400" y="3357563"/>
            <a:ext cx="163512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altLang="en-US" dirty="0" err="1"/>
              <a:t>Політично-</a:t>
            </a:r>
            <a:endParaRPr lang="uk-UA" altLang="en-US" dirty="0"/>
          </a:p>
          <a:p>
            <a:pPr algn="ctr"/>
            <a:r>
              <a:rPr lang="uk-UA" altLang="en-US" dirty="0"/>
              <a:t>Арифметична</a:t>
            </a:r>
          </a:p>
          <a:p>
            <a:pPr algn="ctr"/>
            <a:r>
              <a:rPr lang="uk-UA" altLang="en-US" dirty="0"/>
              <a:t>Статистика</a:t>
            </a:r>
            <a:endParaRPr lang="ru-RU" altLang="en-US" dirty="0"/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 flipV="1">
            <a:off x="2124075" y="1844675"/>
            <a:ext cx="1152525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>
            <a:off x="5651500" y="1844675"/>
            <a:ext cx="1081088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2" name="Line 32"/>
          <p:cNvSpPr>
            <a:spLocks noChangeShapeType="1"/>
          </p:cNvSpPr>
          <p:nvPr/>
        </p:nvSpPr>
        <p:spPr bwMode="auto">
          <a:xfrm>
            <a:off x="2124075" y="4292600"/>
            <a:ext cx="1152525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3" name="Line 33"/>
          <p:cNvSpPr>
            <a:spLocks noChangeShapeType="1"/>
          </p:cNvSpPr>
          <p:nvPr/>
        </p:nvSpPr>
        <p:spPr bwMode="auto">
          <a:xfrm flipV="1">
            <a:off x="5651500" y="4292600"/>
            <a:ext cx="1081088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Стрелка вниз 1"/>
          <p:cNvSpPr/>
          <p:nvPr/>
        </p:nvSpPr>
        <p:spPr>
          <a:xfrm rot="2257081">
            <a:off x="2389728" y="1947958"/>
            <a:ext cx="484632" cy="14830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 rot="19265109">
            <a:off x="6042302" y="1892422"/>
            <a:ext cx="484632" cy="1535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19602248">
            <a:off x="2369231" y="4213442"/>
            <a:ext cx="484632" cy="18035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867168">
            <a:off x="6008757" y="4307048"/>
            <a:ext cx="484632" cy="1870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>
                <a:solidFill>
                  <a:srgbClr val="9966FF"/>
                </a:solidFill>
              </a:rPr>
              <a:t>Виникнення статистики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03848" y="1807784"/>
            <a:ext cx="288032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Практичн</a:t>
            </a:r>
            <a:r>
              <a:rPr lang="uk-UA" sz="3200" dirty="0" smtClean="0"/>
              <a:t>і</a:t>
            </a:r>
          </a:p>
          <a:p>
            <a:pPr algn="ctr"/>
            <a:r>
              <a:rPr lang="uk-UA" sz="3200" dirty="0" smtClean="0"/>
              <a:t>потреби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3232132"/>
            <a:ext cx="2952328" cy="13489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Описова</a:t>
            </a:r>
          </a:p>
          <a:p>
            <a:pPr algn="ctr"/>
            <a:r>
              <a:rPr lang="uk-UA" sz="3200" dirty="0" smtClean="0"/>
              <a:t>статистика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12160" y="3232132"/>
            <a:ext cx="2952328" cy="13489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/>
              <a:t>Політично-</a:t>
            </a:r>
            <a:endParaRPr lang="uk-UA" sz="3200" dirty="0" smtClean="0"/>
          </a:p>
          <a:p>
            <a:pPr algn="ctr"/>
            <a:r>
              <a:rPr lang="uk-UA" sz="3200" dirty="0"/>
              <a:t>а</a:t>
            </a:r>
            <a:r>
              <a:rPr lang="uk-UA" sz="3200" dirty="0" smtClean="0"/>
              <a:t>рифметична</a:t>
            </a:r>
          </a:p>
          <a:p>
            <a:pPr algn="ctr"/>
            <a:r>
              <a:rPr lang="uk-UA" sz="3200" dirty="0" smtClean="0"/>
              <a:t>статистика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2771800" y="4941168"/>
            <a:ext cx="3816424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FF00"/>
                </a:solidFill>
              </a:rPr>
              <a:t>Сучасна</a:t>
            </a:r>
          </a:p>
          <a:p>
            <a:pPr algn="ctr"/>
            <a:r>
              <a:rPr lang="uk-UA" sz="3200" dirty="0" smtClean="0">
                <a:solidFill>
                  <a:srgbClr val="FFFF00"/>
                </a:solidFill>
              </a:rPr>
              <a:t>статистика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971229">
            <a:off x="6061241" y="2558144"/>
            <a:ext cx="1630030" cy="2519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8816158">
            <a:off x="6524199" y="4966212"/>
            <a:ext cx="1761125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19561151">
            <a:off x="1423137" y="2576171"/>
            <a:ext cx="1656184" cy="26717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115422">
            <a:off x="1126148" y="4994580"/>
            <a:ext cx="1728192" cy="2633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44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3674594" cy="659735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500" dirty="0" smtClean="0">
                <a:solidFill>
                  <a:srgbClr val="002060"/>
                </a:solidFill>
              </a:rPr>
              <a:t>Унікальну історичну цінність мають матеріали перепису козацького стану, здійсненого за наказом гетьмана України Богдана Хмельницького у 1649 році. Переписи всього чоловічого населення, так звані ревізії, проводились на Україні з 1782 до 1857 р.</a:t>
            </a:r>
            <a:r>
              <a:rPr lang="ru-RU" sz="2500" dirty="0" smtClean="0">
                <a:solidFill>
                  <a:srgbClr val="FFFFFF"/>
                </a:solidFill>
              </a:rPr>
              <a:t/>
            </a:r>
            <a:br>
              <a:rPr lang="ru-RU" sz="2500" dirty="0" smtClean="0">
                <a:solidFill>
                  <a:srgbClr val="FFFFFF"/>
                </a:solidFill>
              </a:rPr>
            </a:br>
            <a:endParaRPr lang="ru-RU" sz="2500" dirty="0">
              <a:solidFill>
                <a:srgbClr val="FFFFFF"/>
              </a:solidFill>
            </a:endParaRPr>
          </a:p>
        </p:txBody>
      </p:sp>
      <p:pic>
        <p:nvPicPr>
          <p:cNvPr id="5" name="Рисунок 4" descr="108269_image_large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654" r="16654"/>
          <a:stretch>
            <a:fillRect/>
          </a:stretch>
        </p:blipFill>
        <p:spPr>
          <a:xfrm>
            <a:off x="107504" y="476672"/>
            <a:ext cx="4968552" cy="5688632"/>
          </a:xfrm>
        </p:spPr>
      </p:pic>
    </p:spTree>
    <p:extLst>
      <p:ext uri="{BB962C8B-B14F-4D97-AF65-F5344CB8AC3E}">
        <p14:creationId xmlns:p14="http://schemas.microsoft.com/office/powerpoint/2010/main" val="279304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214313" y="571500"/>
            <a:ext cx="750093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dirty="0">
                <a:solidFill>
                  <a:srgbClr val="002060"/>
                </a:solidFill>
                <a:latin typeface="Century Gothic" pitchFamily="34" charset="0"/>
              </a:rPr>
              <a:t>З першої половини ХІХ ст. осередками статистичних досліджень були губернські комітети і бюро, результати досліджень публікувались у спеціальних виданнях, здебільшого у формі щорічних пам’яткових книг.</a:t>
            </a:r>
            <a:endParaRPr lang="ru-RU" sz="2400" dirty="0">
              <a:solidFill>
                <a:srgbClr val="002060"/>
              </a:solidFill>
              <a:latin typeface="Century Gothic" pitchFamily="34" charset="0"/>
            </a:endParaRP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У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середині</a:t>
            </a:r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 ХІХ ст.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було</a:t>
            </a:r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 створено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кафедри</a:t>
            </a:r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 статистики у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Київському</a:t>
            </a:r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 та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Харківському</a:t>
            </a:r>
            <a:r>
              <a:rPr lang="ru-RU" sz="2400" dirty="0"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Century Gothic" pitchFamily="34" charset="0"/>
              </a:rPr>
              <a:t>університетах</a:t>
            </a:r>
            <a:endParaRPr lang="ru-RU" sz="2400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10243" name="Picture 3" descr="Kyiv-old31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76700"/>
            <a:ext cx="36687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144100_image_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4149725"/>
            <a:ext cx="36004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596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448" y="642918"/>
            <a:ext cx="7858148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Значних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результатів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у </a:t>
            </a: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статистиці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досягли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видатні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українські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математики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В.Я.Буняковський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та М.П.Кравчук.</a:t>
            </a:r>
          </a:p>
        </p:txBody>
      </p:sp>
      <p:pic>
        <p:nvPicPr>
          <p:cNvPr id="11267" name="Рисунок 4" descr="М кравчук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2026" y="2062068"/>
            <a:ext cx="3378587" cy="416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5" descr="Bunjakovskij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9470" y="2157905"/>
            <a:ext cx="3709604" cy="406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06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18036"/>
            <a:ext cx="9144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altLang="en-US" sz="6000" b="1" dirty="0" smtClean="0">
              <a:solidFill>
                <a:schemeClr val="accent1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en-US" sz="6000" b="1" dirty="0" err="1" smtClean="0">
                <a:solidFill>
                  <a:srgbClr val="7030A0"/>
                </a:solidFill>
              </a:rPr>
              <a:t>Висновок</a:t>
            </a:r>
            <a:r>
              <a:rPr lang="ru-RU" altLang="en-US" sz="3200" dirty="0" smtClean="0">
                <a:solidFill>
                  <a:srgbClr val="7030A0"/>
                </a:solidFill>
              </a:rPr>
              <a:t> :</a:t>
            </a:r>
            <a:r>
              <a:rPr lang="ru-RU" altLang="en-US" sz="3200" dirty="0" smtClean="0"/>
              <a:t>:</a:t>
            </a:r>
          </a:p>
          <a:p>
            <a:pPr>
              <a:lnSpc>
                <a:spcPct val="80000"/>
              </a:lnSpc>
            </a:pPr>
            <a:endParaRPr lang="ru-RU" altLang="en-US" sz="3200" dirty="0" smtClean="0"/>
          </a:p>
          <a:p>
            <a:pPr>
              <a:lnSpc>
                <a:spcPct val="80000"/>
              </a:lnSpc>
            </a:pP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Статистика, як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окрема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галузь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науки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виникла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із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практичних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потреб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людини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і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сформувалася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в 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результаті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синтезу </a:t>
            </a:r>
            <a:r>
              <a:rPr lang="ru-RU" altLang="en-US" sz="3200" b="1" dirty="0" err="1">
                <a:solidFill>
                  <a:srgbClr val="C00000"/>
                </a:solidFill>
                <a:latin typeface="Arial Black" pitchFamily="34" charset="0"/>
              </a:rPr>
              <a:t>Д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ержавознавства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та </a:t>
            </a:r>
            <a:r>
              <a:rPr lang="ru-RU" altLang="en-US" sz="3200" b="1" dirty="0" err="1">
                <a:solidFill>
                  <a:srgbClr val="C00000"/>
                </a:solidFill>
                <a:latin typeface="Arial Black" pitchFamily="34" charset="0"/>
              </a:rPr>
              <a:t>П</a:t>
            </a:r>
            <a:r>
              <a:rPr lang="ru-RU" altLang="en-US" sz="3200" b="1" dirty="0" err="1" smtClean="0">
                <a:solidFill>
                  <a:srgbClr val="C00000"/>
                </a:solidFill>
                <a:latin typeface="Arial Black" pitchFamily="34" charset="0"/>
              </a:rPr>
              <a:t>олітичної</a:t>
            </a:r>
            <a:r>
              <a:rPr lang="ru-RU" altLang="en-US" sz="3200" b="1" dirty="0" smtClean="0">
                <a:solidFill>
                  <a:srgbClr val="C00000"/>
                </a:solidFill>
                <a:latin typeface="Arial Black" pitchFamily="34" charset="0"/>
              </a:rPr>
              <a:t> арифметики.</a:t>
            </a:r>
            <a:endParaRPr lang="ru-RU" altLang="en-US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404664"/>
            <a:ext cx="51435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3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4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89844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У 9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класі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провели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вибіркове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опитування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: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скільки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приблизно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годин на день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витрачає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дев’ятикласник 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на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виконання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домашніх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завдань.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Результати опитування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:                                                 </a:t>
            </a:r>
            <a:r>
              <a:rPr lang="uk-UA" sz="4000" b="1" dirty="0">
                <a:solidFill>
                  <a:schemeClr val="accent5">
                    <a:lumMod val="25000"/>
                  </a:schemeClr>
                </a:solidFill>
              </a:rPr>
              <a:t>4, 3, 1, </a:t>
            </a:r>
            <a:r>
              <a:rPr lang="uk-UA" sz="4000" b="1" dirty="0" smtClean="0">
                <a:solidFill>
                  <a:schemeClr val="accent5">
                    <a:lumMod val="25000"/>
                  </a:schemeClr>
                </a:solidFill>
              </a:rPr>
              <a:t>1, </a:t>
            </a:r>
            <a:r>
              <a:rPr lang="uk-UA" sz="4000" b="1" dirty="0">
                <a:solidFill>
                  <a:schemeClr val="accent5">
                    <a:lumMod val="25000"/>
                  </a:schemeClr>
                </a:solidFill>
              </a:rPr>
              <a:t>3, 2, 3, 3, 2, 2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Завдання: 1) оформити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результат у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вигляді частотної таблиці;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2) побудувати гістограму;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3) зобразити дані на круговій діаграмі;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4) побудувати полігон частот;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5) знайти моду;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6) знайти медіану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;</a:t>
            </a:r>
          </a:p>
          <a:p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                7) знайти об'єм вибірки;</a:t>
            </a: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               8) знайти розмах вибірки;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8)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знайти середнє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значення.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1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Статистика в </a:t>
            </a:r>
            <a:r>
              <a:rPr lang="ru-RU" sz="5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нашому</a:t>
            </a:r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ru-RU" sz="5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житт</a:t>
            </a:r>
            <a:r>
              <a:rPr lang="uk-UA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і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1625" y="1600201"/>
            <a:ext cx="7222703" cy="355699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34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89844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У 9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класі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провели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вибіркове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опитування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: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скільки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приблизно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годин на день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витрачає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дев’ятикласник 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на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виконання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25000"/>
                  </a:schemeClr>
                </a:solidFill>
              </a:rPr>
              <a:t>домашніх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завдань.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Результати опитування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:                                                 </a:t>
            </a:r>
            <a:r>
              <a:rPr lang="uk-UA" sz="4000" b="1" dirty="0">
                <a:solidFill>
                  <a:schemeClr val="accent5">
                    <a:lumMod val="25000"/>
                  </a:schemeClr>
                </a:solidFill>
              </a:rPr>
              <a:t>4, 3, 1</a:t>
            </a:r>
            <a:r>
              <a:rPr lang="uk-UA" sz="4000" b="1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uk-UA" sz="4000" b="1" smtClean="0">
                <a:solidFill>
                  <a:schemeClr val="accent5">
                    <a:lumMod val="25000"/>
                  </a:schemeClr>
                </a:solidFill>
              </a:rPr>
              <a:t>1, </a:t>
            </a:r>
            <a:r>
              <a:rPr lang="uk-UA" sz="4000" b="1" dirty="0">
                <a:solidFill>
                  <a:schemeClr val="accent5">
                    <a:lumMod val="25000"/>
                  </a:schemeClr>
                </a:solidFill>
              </a:rPr>
              <a:t>3, 2, 3, 3, 2, 2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Завдання: 1) оформити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результат у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вигляді частотної таблиці;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2) побудувати гістограму;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3) зобразити дані на круговій діаграмі;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4) побудувати полігон частот;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5) знайти моду;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6) знайти медіану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;</a:t>
            </a:r>
          </a:p>
          <a:p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                7) знайти об'єм вибірки;</a:t>
            </a: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                8) знайти розмах вибірки;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8) </a:t>
            </a:r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знайти середнє </a:t>
            </a:r>
            <a:r>
              <a:rPr lang="uk-UA" sz="2400" b="1" dirty="0" smtClean="0">
                <a:solidFill>
                  <a:schemeClr val="accent5">
                    <a:lumMod val="25000"/>
                  </a:schemeClr>
                </a:solidFill>
              </a:rPr>
              <a:t>значення.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5">
                    <a:lumMod val="25000"/>
                  </a:schemeClr>
                </a:solidFill>
              </a:rPr>
              <a:t>                 </a:t>
            </a:r>
            <a:endParaRPr lang="ru-RU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3" name="Sluzhebnyj_roman_-_Utr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3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364515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2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040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548680"/>
            <a:ext cx="4716016" cy="604867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Те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>
                <a:solidFill>
                  <a:srgbClr val="002060"/>
                </a:solidFill>
              </a:rPr>
              <a:t>що</a:t>
            </a:r>
            <a:r>
              <a:rPr lang="ru-RU" sz="2800" dirty="0">
                <a:solidFill>
                  <a:srgbClr val="002060"/>
                </a:solidFill>
              </a:rPr>
              <a:t> я чую, я </a:t>
            </a:r>
            <a:r>
              <a:rPr lang="ru-RU" sz="2800" dirty="0" err="1">
                <a:solidFill>
                  <a:srgbClr val="002060"/>
                </a:solidFill>
              </a:rPr>
              <a:t>забуваю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Те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>
                <a:solidFill>
                  <a:srgbClr val="002060"/>
                </a:solidFill>
              </a:rPr>
              <a:t>що</a:t>
            </a:r>
            <a:r>
              <a:rPr lang="ru-RU" sz="2800" dirty="0">
                <a:solidFill>
                  <a:srgbClr val="002060"/>
                </a:solidFill>
              </a:rPr>
              <a:t> я </a:t>
            </a:r>
            <a:r>
              <a:rPr lang="ru-RU" sz="2800" dirty="0" err="1">
                <a:solidFill>
                  <a:srgbClr val="002060"/>
                </a:solidFill>
              </a:rPr>
              <a:t>бачу</a:t>
            </a:r>
            <a:r>
              <a:rPr lang="ru-RU" sz="2800" dirty="0">
                <a:solidFill>
                  <a:srgbClr val="002060"/>
                </a:solidFill>
              </a:rPr>
              <a:t> і чую, я </a:t>
            </a:r>
            <a:r>
              <a:rPr lang="ru-RU" sz="2800" dirty="0" err="1">
                <a:solidFill>
                  <a:srgbClr val="002060"/>
                </a:solidFill>
              </a:rPr>
              <a:t>трохи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пам’ятаю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Те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>
                <a:solidFill>
                  <a:srgbClr val="002060"/>
                </a:solidFill>
              </a:rPr>
              <a:t>що</a:t>
            </a:r>
            <a:r>
              <a:rPr lang="ru-RU" sz="2800" dirty="0">
                <a:solidFill>
                  <a:srgbClr val="002060"/>
                </a:solidFill>
              </a:rPr>
              <a:t> я чую, </a:t>
            </a:r>
            <a:r>
              <a:rPr lang="ru-RU" sz="2800" dirty="0" err="1">
                <a:solidFill>
                  <a:srgbClr val="002060"/>
                </a:solidFill>
              </a:rPr>
              <a:t>бачу</a:t>
            </a:r>
            <a:r>
              <a:rPr lang="ru-RU" sz="2800" dirty="0">
                <a:solidFill>
                  <a:srgbClr val="002060"/>
                </a:solidFill>
              </a:rPr>
              <a:t> і </a:t>
            </a:r>
            <a:r>
              <a:rPr lang="ru-RU" sz="2800" dirty="0" err="1">
                <a:solidFill>
                  <a:srgbClr val="002060"/>
                </a:solidFill>
              </a:rPr>
              <a:t>обговорюю</a:t>
            </a:r>
            <a:r>
              <a:rPr lang="ru-RU" sz="2800" dirty="0">
                <a:solidFill>
                  <a:srgbClr val="002060"/>
                </a:solidFill>
              </a:rPr>
              <a:t>, я починаю </a:t>
            </a:r>
            <a:r>
              <a:rPr lang="ru-RU" sz="2800" dirty="0" err="1">
                <a:solidFill>
                  <a:srgbClr val="002060"/>
                </a:solidFill>
              </a:rPr>
              <a:t>розуміти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Коли </a:t>
            </a:r>
            <a:r>
              <a:rPr lang="ru-RU" sz="2800" dirty="0">
                <a:solidFill>
                  <a:srgbClr val="002060"/>
                </a:solidFill>
              </a:rPr>
              <a:t>я чую, </a:t>
            </a:r>
            <a:r>
              <a:rPr lang="ru-RU" sz="2800" dirty="0" err="1">
                <a:solidFill>
                  <a:srgbClr val="002060"/>
                </a:solidFill>
              </a:rPr>
              <a:t>бачу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>
                <a:solidFill>
                  <a:srgbClr val="002060"/>
                </a:solidFill>
              </a:rPr>
              <a:t>обговорюю</a:t>
            </a:r>
            <a:r>
              <a:rPr lang="ru-RU" sz="2800" dirty="0">
                <a:solidFill>
                  <a:srgbClr val="002060"/>
                </a:solidFill>
              </a:rPr>
              <a:t> й </a:t>
            </a:r>
            <a:r>
              <a:rPr lang="ru-RU" sz="2800" dirty="0" err="1">
                <a:solidFill>
                  <a:srgbClr val="002060"/>
                </a:solidFill>
              </a:rPr>
              <a:t>роблю</a:t>
            </a:r>
            <a:r>
              <a:rPr lang="ru-RU" sz="2800" dirty="0">
                <a:solidFill>
                  <a:srgbClr val="002060"/>
                </a:solidFill>
              </a:rPr>
              <a:t>, я </a:t>
            </a:r>
            <a:r>
              <a:rPr lang="ru-RU" sz="2800" dirty="0" err="1">
                <a:solidFill>
                  <a:srgbClr val="002060"/>
                </a:solidFill>
              </a:rPr>
              <a:t>набуваю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знань</a:t>
            </a:r>
            <a:r>
              <a:rPr lang="ru-RU" sz="2800" dirty="0">
                <a:solidFill>
                  <a:srgbClr val="002060"/>
                </a:solidFill>
              </a:rPr>
              <a:t> та </a:t>
            </a:r>
            <a:r>
              <a:rPr lang="ru-RU" sz="2800" dirty="0" err="1">
                <a:solidFill>
                  <a:srgbClr val="002060"/>
                </a:solidFill>
              </a:rPr>
              <a:t>навичок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Коли </a:t>
            </a:r>
            <a:r>
              <a:rPr lang="ru-RU" sz="2800" dirty="0">
                <a:solidFill>
                  <a:srgbClr val="002060"/>
                </a:solidFill>
              </a:rPr>
              <a:t>я передаю </a:t>
            </a:r>
            <a:r>
              <a:rPr lang="ru-RU" sz="2800" dirty="0" err="1">
                <a:solidFill>
                  <a:srgbClr val="002060"/>
                </a:solidFill>
              </a:rPr>
              <a:t>знання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err="1">
                <a:solidFill>
                  <a:srgbClr val="002060"/>
                </a:solidFill>
              </a:rPr>
              <a:t>іншим</a:t>
            </a:r>
            <a:r>
              <a:rPr lang="ru-RU" sz="2800" dirty="0">
                <a:solidFill>
                  <a:srgbClr val="002060"/>
                </a:solidFill>
              </a:rPr>
              <a:t>, я стаю </a:t>
            </a:r>
            <a:r>
              <a:rPr lang="ru-RU" sz="2800" dirty="0" err="1">
                <a:solidFill>
                  <a:srgbClr val="002060"/>
                </a:solidFill>
              </a:rPr>
              <a:t>майстром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                  </a:t>
            </a:r>
            <a:r>
              <a:rPr lang="ru-RU" sz="2800" dirty="0" err="1" smtClean="0">
                <a:solidFill>
                  <a:srgbClr val="002060"/>
                </a:solidFill>
              </a:rPr>
              <a:t>Конфуцій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221088"/>
            <a:ext cx="263691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3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256184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ЗВІТ ГРУПИ «ІСТОРІЯ»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252520" cy="5760640"/>
          </a:xfrm>
        </p:spPr>
      </p:pic>
    </p:spTree>
    <p:extLst>
      <p:ext uri="{BB962C8B-B14F-4D97-AF65-F5344CB8AC3E}">
        <p14:creationId xmlns:p14="http://schemas.microsoft.com/office/powerpoint/2010/main" val="220904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 flipV="1">
            <a:off x="611188" y="-459432"/>
            <a:ext cx="7772400" cy="459432"/>
          </a:xfrm>
        </p:spPr>
        <p:txBody>
          <a:bodyPr/>
          <a:lstStyle/>
          <a:p>
            <a:endParaRPr lang="ru-RU" altLang="en-US" dirty="0">
              <a:solidFill>
                <a:schemeClr val="accent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16632"/>
            <a:ext cx="3491880" cy="2952328"/>
          </a:xfrm>
        </p:spPr>
        <p:txBody>
          <a:bodyPr/>
          <a:lstStyle/>
          <a:p>
            <a:endParaRPr lang="uk-UA" altLang="en-US" dirty="0">
              <a:solidFill>
                <a:srgbClr val="7030A0"/>
              </a:solidFill>
            </a:endParaRPr>
          </a:p>
          <a:p>
            <a:r>
              <a:rPr lang="ru-RU" altLang="en-US" dirty="0" smtClean="0">
                <a:solidFill>
                  <a:srgbClr val="002060"/>
                </a:solidFill>
              </a:rPr>
              <a:t>Статистика </a:t>
            </a:r>
            <a:r>
              <a:rPr lang="ru-RU" altLang="en-US" dirty="0" err="1" smtClean="0">
                <a:solidFill>
                  <a:srgbClr val="002060"/>
                </a:solidFill>
              </a:rPr>
              <a:t>має</a:t>
            </a:r>
            <a:r>
              <a:rPr lang="ru-RU" altLang="en-US" dirty="0" smtClean="0">
                <a:solidFill>
                  <a:srgbClr val="002060"/>
                </a:solidFill>
              </a:rPr>
              <a:t> </a:t>
            </a:r>
            <a:r>
              <a:rPr lang="ru-RU" altLang="en-US" dirty="0" err="1">
                <a:solidFill>
                  <a:srgbClr val="002060"/>
                </a:solidFill>
              </a:rPr>
              <a:t>давнє</a:t>
            </a:r>
            <a:r>
              <a:rPr lang="ru-RU" altLang="en-US" dirty="0">
                <a:solidFill>
                  <a:srgbClr val="002060"/>
                </a:solidFill>
              </a:rPr>
              <a:t> </a:t>
            </a:r>
            <a:r>
              <a:rPr lang="ru-RU" altLang="en-US" dirty="0" err="1">
                <a:solidFill>
                  <a:srgbClr val="002060"/>
                </a:solidFill>
              </a:rPr>
              <a:t>коріння</a:t>
            </a:r>
            <a:r>
              <a:rPr lang="ru-RU" altLang="en-US" dirty="0">
                <a:solidFill>
                  <a:srgbClr val="002060"/>
                </a:solidFill>
              </a:rPr>
              <a:t> </a:t>
            </a:r>
            <a:r>
              <a:rPr lang="ru-RU" altLang="en-US" dirty="0" smtClean="0">
                <a:solidFill>
                  <a:srgbClr val="002060"/>
                </a:solidFill>
              </a:rPr>
              <a:t>та </a:t>
            </a:r>
            <a:r>
              <a:rPr lang="ru-RU" altLang="en-US" dirty="0" err="1">
                <a:solidFill>
                  <a:srgbClr val="002060"/>
                </a:solidFill>
              </a:rPr>
              <a:t>багатовікову</a:t>
            </a:r>
            <a:r>
              <a:rPr lang="ru-RU" altLang="en-US" dirty="0">
                <a:solidFill>
                  <a:srgbClr val="002060"/>
                </a:solidFill>
              </a:rPr>
              <a:t> </a:t>
            </a:r>
            <a:r>
              <a:rPr lang="ru-RU" altLang="en-US" dirty="0" err="1">
                <a:solidFill>
                  <a:srgbClr val="002060"/>
                </a:solidFill>
              </a:rPr>
              <a:t>історію</a:t>
            </a:r>
            <a:r>
              <a:rPr lang="ru-RU" altLang="en-US" dirty="0">
                <a:solidFill>
                  <a:srgbClr val="002060"/>
                </a:solidFill>
              </a:rPr>
              <a:t> </a:t>
            </a:r>
            <a:r>
              <a:rPr lang="ru-RU" altLang="en-US" dirty="0" err="1">
                <a:solidFill>
                  <a:srgbClr val="002060"/>
                </a:solidFill>
              </a:rPr>
              <a:t>розвитку</a:t>
            </a:r>
            <a:r>
              <a:rPr lang="ru-RU" altLang="en-US" dirty="0">
                <a:solidFill>
                  <a:srgbClr val="002060"/>
                </a:solidFill>
              </a:rPr>
              <a:t>. </a:t>
            </a:r>
            <a:endParaRPr lang="ru-RU" alt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137" y="620688"/>
            <a:ext cx="5402588" cy="39604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4523513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Для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управління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державою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потрібен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був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підрахунок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населення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худоби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облік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земельних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2">
                    <a:lumMod val="50000"/>
                  </a:schemeClr>
                </a:solidFill>
              </a:rPr>
              <a:t>угідь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, майна і т.п.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597" y="620688"/>
            <a:ext cx="5402588" cy="3960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057" y="620688"/>
            <a:ext cx="5402588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2472" y="-41964"/>
            <a:ext cx="7127875" cy="45719"/>
          </a:xfrm>
        </p:spPr>
        <p:txBody>
          <a:bodyPr/>
          <a:lstStyle/>
          <a:p>
            <a:endParaRPr lang="ru-RU" altLang="en-US" dirty="0">
              <a:solidFill>
                <a:schemeClr val="accent1"/>
              </a:solidFill>
            </a:endParaRP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16632"/>
            <a:ext cx="6064898" cy="3600400"/>
          </a:xfrm>
        </p:spPr>
        <p:txBody>
          <a:bodyPr anchor="ctr"/>
          <a:lstStyle/>
          <a:p>
            <a:pPr marL="0" indent="0">
              <a:lnSpc>
                <a:spcPct val="90000"/>
              </a:lnSpc>
              <a:buNone/>
            </a:pPr>
            <a:r>
              <a:rPr lang="uk-UA" altLang="en-US" sz="2200" dirty="0" smtClean="0">
                <a:solidFill>
                  <a:srgbClr val="002060"/>
                </a:solidFill>
              </a:rPr>
              <a:t>  У Китаї </a:t>
            </a:r>
            <a:r>
              <a:rPr lang="uk-UA" altLang="en-US" sz="2200" dirty="0">
                <a:solidFill>
                  <a:srgbClr val="002060"/>
                </a:solidFill>
              </a:rPr>
              <a:t>більше ніж за 2 тисячі років до н.е. </a:t>
            </a:r>
            <a:r>
              <a:rPr lang="uk-UA" altLang="en-US" sz="2200" dirty="0" smtClean="0">
                <a:solidFill>
                  <a:srgbClr val="002060"/>
                </a:solidFill>
              </a:rPr>
              <a:t>проводилися переписи населення </a:t>
            </a:r>
            <a:r>
              <a:rPr lang="uk-UA" altLang="en-US" sz="2200" dirty="0">
                <a:solidFill>
                  <a:srgbClr val="002060"/>
                </a:solidFill>
              </a:rPr>
              <a:t>за статтю та віком. Згадки про статистичні обстеженнях зустрічаються і в біблійні часи. У Стародавньому Римі </a:t>
            </a:r>
            <a:r>
              <a:rPr lang="uk-UA" altLang="en-US" sz="2200" dirty="0" smtClean="0">
                <a:solidFill>
                  <a:srgbClr val="002060"/>
                </a:solidFill>
              </a:rPr>
              <a:t>була створена перша статистична установа – ценз для проведення перепису вільних </a:t>
            </a:r>
            <a:r>
              <a:rPr lang="uk-UA" altLang="en-US" sz="2200" dirty="0">
                <a:solidFill>
                  <a:srgbClr val="002060"/>
                </a:solidFill>
              </a:rPr>
              <a:t>громадян та їх майна. </a:t>
            </a:r>
          </a:p>
          <a:p>
            <a:pPr>
              <a:lnSpc>
                <a:spcPct val="90000"/>
              </a:lnSpc>
            </a:pPr>
            <a:r>
              <a:rPr lang="uk-UA" altLang="en-US" sz="2200" dirty="0" smtClean="0">
                <a:solidFill>
                  <a:srgbClr val="002060"/>
                </a:solidFill>
              </a:rPr>
              <a:t>Першою опублікованою </a:t>
            </a:r>
            <a:r>
              <a:rPr lang="uk-UA" altLang="en-US" sz="2200" dirty="0">
                <a:solidFill>
                  <a:srgbClr val="002060"/>
                </a:solidFill>
              </a:rPr>
              <a:t>статистичною інформацією можна вважати глиняні таблички Шумерського царства (III - II тисячоліття до н. е.).</a:t>
            </a:r>
            <a:endParaRPr lang="ru-RU" altLang="en-US" sz="2200" dirty="0">
              <a:solidFill>
                <a:srgbClr val="002060"/>
              </a:solidFill>
            </a:endParaRPr>
          </a:p>
        </p:txBody>
      </p:sp>
      <p:sp>
        <p:nvSpPr>
          <p:cNvPr id="24583" name="AutoShape 7" descr="Похожее изображение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AutoShape 9" descr="Похожее изображение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7" name="AutoShape 11" descr="Картинки по запросу глиняні таблички Шумерського царств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9" name="AutoShape 13" descr="Картинки по запросу глиняні таблички Шумерського царств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1" name="AutoShape 15" descr="Картинки по запросу глиняні таблички Шумерського царств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3" name="AutoShape 17" descr="Картинки по запросу глиняні таблички Шумерського царств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595" name="Picture 19" descr="Картинки по запросу глиняні таблички Шумерського царст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131" y="3803229"/>
            <a:ext cx="2862978" cy="278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14" y="3769827"/>
            <a:ext cx="5829300" cy="2819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130" y="476672"/>
            <a:ext cx="2862977" cy="236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altLang="en-US" sz="2400" dirty="0" smtClean="0">
                <a:solidFill>
                  <a:srgbClr val="7030A0"/>
                </a:solidFill>
              </a:rPr>
              <a:t>Першими </a:t>
            </a:r>
            <a:r>
              <a:rPr lang="uk-UA" altLang="en-US" sz="2400" dirty="0">
                <a:solidFill>
                  <a:srgbClr val="7030A0"/>
                </a:solidFill>
              </a:rPr>
              <a:t>і основними </a:t>
            </a:r>
            <a:r>
              <a:rPr lang="uk-UA" altLang="en-US" sz="2400" dirty="0" err="1">
                <a:solidFill>
                  <a:srgbClr val="7030A0"/>
                </a:solidFill>
              </a:rPr>
              <a:t>обліково</a:t>
            </a:r>
            <a:r>
              <a:rPr lang="uk-UA" altLang="en-US" sz="2400" dirty="0">
                <a:solidFill>
                  <a:srgbClr val="7030A0"/>
                </a:solidFill>
              </a:rPr>
              <a:t> - статистичними джерелами на Русі були літописи, в яких вже в ІХ-ХІ ст. згадується про збір різноманітної інформації. </a:t>
            </a:r>
            <a:endParaRPr lang="uk-UA" altLang="en-US" sz="2400" dirty="0" smtClean="0">
              <a:solidFill>
                <a:srgbClr val="7030A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uk-UA" altLang="en-US" sz="2400" dirty="0">
              <a:solidFill>
                <a:srgbClr val="7030A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uk-UA" altLang="en-US" sz="2400" dirty="0">
                <a:solidFill>
                  <a:srgbClr val="7030A0"/>
                </a:solidFill>
              </a:rPr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9721"/>
            <a:ext cx="9144000" cy="5658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836712"/>
            <a:ext cx="8540750" cy="662473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altLang="en-US" dirty="0">
                <a:solidFill>
                  <a:srgbClr val="7030A0"/>
                </a:solidFill>
              </a:rPr>
              <a:t>Однак збір числових даних у державах стародавнього світу був недосконалий. У цей період статистичні операції, як правило, проводилися у виняткових випадках і в основному у військовій і фінансовій сферах. Пізніше потреба у статистичних операціях породжувалася необхідністю стимулювання зростання народонаселення, </a:t>
            </a:r>
            <a:r>
              <a:rPr lang="uk-UA" altLang="en-US" dirty="0" smtClean="0">
                <a:solidFill>
                  <a:srgbClr val="7030A0"/>
                </a:solidFill>
              </a:rPr>
              <a:t>регулювання </a:t>
            </a:r>
            <a:r>
              <a:rPr lang="uk-UA" altLang="en-US" dirty="0">
                <a:solidFill>
                  <a:srgbClr val="7030A0"/>
                </a:solidFill>
              </a:rPr>
              <a:t>споживання. Розвиток суспільного виробництва, </a:t>
            </a:r>
            <a:r>
              <a:rPr lang="uk-UA" altLang="en-US" dirty="0" smtClean="0">
                <a:solidFill>
                  <a:srgbClr val="7030A0"/>
                </a:solidFill>
              </a:rPr>
              <a:t>торгівлі</a:t>
            </a:r>
            <a:r>
              <a:rPr lang="uk-UA" altLang="en-US" dirty="0">
                <a:solidFill>
                  <a:srgbClr val="7030A0"/>
                </a:solidFill>
              </a:rPr>
              <a:t>, </a:t>
            </a:r>
            <a:r>
              <a:rPr lang="uk-UA" altLang="en-US" dirty="0" smtClean="0">
                <a:solidFill>
                  <a:srgbClr val="7030A0"/>
                </a:solidFill>
              </a:rPr>
              <a:t>міжнародних </a:t>
            </a:r>
            <a:r>
              <a:rPr lang="uk-UA" altLang="en-US" dirty="0">
                <a:solidFill>
                  <a:srgbClr val="7030A0"/>
                </a:solidFill>
              </a:rPr>
              <a:t>товарно-грошових відносин збільшили потребу у статистичній інформації. </a:t>
            </a:r>
            <a:endParaRPr lang="ru-RU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85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4640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107504" y="764704"/>
            <a:ext cx="5904656" cy="533447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altLang="en-US" sz="2400" b="1" dirty="0">
                <a:solidFill>
                  <a:srgbClr val="002060"/>
                </a:solidFill>
              </a:rPr>
              <a:t>Перше направлення</a:t>
            </a:r>
            <a:r>
              <a:rPr lang="uk-UA" altLang="en-US" sz="2400" dirty="0">
                <a:solidFill>
                  <a:srgbClr val="002060"/>
                </a:solidFill>
              </a:rPr>
              <a:t> розвитку статистики отримало назву </a:t>
            </a:r>
            <a:r>
              <a:rPr lang="uk-UA" altLang="en-US" sz="2400" b="1" dirty="0">
                <a:solidFill>
                  <a:srgbClr val="FF0000"/>
                </a:solidFill>
              </a:rPr>
              <a:t>описового</a:t>
            </a:r>
            <a:r>
              <a:rPr lang="uk-UA" altLang="en-US" sz="2400" dirty="0">
                <a:solidFill>
                  <a:srgbClr val="002060"/>
                </a:solidFill>
              </a:rPr>
              <a:t>, виникло в Німеччині у другій половині XVII століття і відоме як </a:t>
            </a:r>
            <a:r>
              <a:rPr lang="uk-UA" altLang="en-US" sz="2400" dirty="0" smtClean="0">
                <a:solidFill>
                  <a:srgbClr val="002060"/>
                </a:solidFill>
              </a:rPr>
              <a:t>Державознавство</a:t>
            </a:r>
            <a:r>
              <a:rPr lang="uk-UA" altLang="en-US" sz="2400" dirty="0">
                <a:solidFill>
                  <a:srgbClr val="002060"/>
                </a:solidFill>
              </a:rPr>
              <a:t>, або описова школа. Її засновником був німецький вчений Герман </a:t>
            </a:r>
            <a:r>
              <a:rPr lang="uk-UA" altLang="en-US" sz="2400" dirty="0" err="1">
                <a:solidFill>
                  <a:srgbClr val="002060"/>
                </a:solidFill>
              </a:rPr>
              <a:t>Конрінг</a:t>
            </a:r>
            <a:r>
              <a:rPr lang="uk-UA" altLang="en-US" sz="2400" dirty="0">
                <a:solidFill>
                  <a:srgbClr val="002060"/>
                </a:solidFill>
              </a:rPr>
              <a:t>, який </a:t>
            </a:r>
            <a:r>
              <a:rPr lang="uk-UA" altLang="en-US" sz="2400" dirty="0" smtClean="0">
                <a:solidFill>
                  <a:srgbClr val="002060"/>
                </a:solidFill>
              </a:rPr>
              <a:t>ввів викладання цієї наукової </a:t>
            </a:r>
            <a:r>
              <a:rPr lang="uk-UA" altLang="en-US" sz="2400" dirty="0">
                <a:solidFill>
                  <a:srgbClr val="002060"/>
                </a:solidFill>
              </a:rPr>
              <a:t>дисципліни в університетах. Багато зробив для розвитку описової школи </a:t>
            </a:r>
            <a:r>
              <a:rPr lang="uk-UA" altLang="en-US" sz="2400" dirty="0" smtClean="0">
                <a:solidFill>
                  <a:srgbClr val="002060"/>
                </a:solidFill>
              </a:rPr>
              <a:t>професор </a:t>
            </a:r>
            <a:r>
              <a:rPr lang="uk-UA" altLang="en-US" sz="2400" dirty="0" err="1" smtClean="0">
                <a:solidFill>
                  <a:srgbClr val="002060"/>
                </a:solidFill>
              </a:rPr>
              <a:t>Готфрід</a:t>
            </a:r>
            <a:r>
              <a:rPr lang="uk-UA" altLang="en-US" sz="2400" dirty="0" smtClean="0">
                <a:solidFill>
                  <a:srgbClr val="002060"/>
                </a:solidFill>
              </a:rPr>
              <a:t> </a:t>
            </a:r>
            <a:r>
              <a:rPr lang="uk-UA" altLang="en-US" sz="2400" dirty="0" err="1">
                <a:solidFill>
                  <a:srgbClr val="002060"/>
                </a:solidFill>
              </a:rPr>
              <a:t>Ахенваль</a:t>
            </a:r>
            <a:r>
              <a:rPr lang="uk-UA" altLang="en-US" sz="2400" dirty="0">
                <a:solidFill>
                  <a:srgbClr val="002060"/>
                </a:solidFill>
              </a:rPr>
              <a:t>, який вперше </a:t>
            </a:r>
            <a:r>
              <a:rPr lang="uk-UA" altLang="en-US" sz="2400" dirty="0" smtClean="0">
                <a:solidFill>
                  <a:srgbClr val="002060"/>
                </a:solidFill>
              </a:rPr>
              <a:t>став </a:t>
            </a:r>
            <a:r>
              <a:rPr lang="uk-UA" altLang="en-US" sz="2400" dirty="0">
                <a:solidFill>
                  <a:srgbClr val="002060"/>
                </a:solidFill>
              </a:rPr>
              <a:t>читати нову навчальну дисципліну, яку він назвав </a:t>
            </a:r>
            <a:r>
              <a:rPr lang="uk-UA" altLang="en-US" sz="2800" dirty="0">
                <a:solidFill>
                  <a:srgbClr val="FF0000"/>
                </a:solidFill>
              </a:rPr>
              <a:t>статистикою</a:t>
            </a:r>
            <a:r>
              <a:rPr lang="uk-UA" altLang="en-US" sz="2400" dirty="0">
                <a:solidFill>
                  <a:srgbClr val="002060"/>
                </a:solidFill>
              </a:rPr>
              <a:t> </a:t>
            </a:r>
            <a:r>
              <a:rPr lang="uk-UA" altLang="en-US" sz="2400" dirty="0" smtClean="0">
                <a:solidFill>
                  <a:srgbClr val="002060"/>
                </a:solidFill>
              </a:rPr>
              <a:t>. Основним </a:t>
            </a:r>
            <a:r>
              <a:rPr lang="uk-UA" altLang="en-US" sz="2400" dirty="0">
                <a:solidFill>
                  <a:srgbClr val="002060"/>
                </a:solidFill>
              </a:rPr>
              <a:t>змістом цього курсу </a:t>
            </a:r>
            <a:r>
              <a:rPr lang="uk-UA" altLang="en-US" sz="2400" dirty="0" smtClean="0">
                <a:solidFill>
                  <a:srgbClr val="002060"/>
                </a:solidFill>
              </a:rPr>
              <a:t>був </a:t>
            </a:r>
            <a:r>
              <a:rPr lang="uk-UA" altLang="en-US" sz="2400" dirty="0">
                <a:solidFill>
                  <a:srgbClr val="002060"/>
                </a:solidFill>
              </a:rPr>
              <a:t>опис політичного стану і визначних пам'яток держави. </a:t>
            </a:r>
            <a:endParaRPr lang="uk-UA" altLang="en-US" sz="2400" b="1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endParaRPr lang="uk-UA" altLang="en-US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228184" y="1600200"/>
            <a:ext cx="2614191" cy="44989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880" y="908720"/>
            <a:ext cx="273630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13953" y="5013176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 </a:t>
            </a:r>
            <a:r>
              <a:rPr lang="uk-UA" sz="3200" dirty="0" err="1" smtClean="0">
                <a:solidFill>
                  <a:srgbClr val="FF0000"/>
                </a:solidFill>
              </a:rPr>
              <a:t>Готфрід</a:t>
            </a:r>
            <a:r>
              <a:rPr lang="uk-UA" sz="3200" dirty="0" smtClean="0">
                <a:solidFill>
                  <a:srgbClr val="FF0000"/>
                </a:solidFill>
              </a:rPr>
              <a:t>   </a:t>
            </a:r>
            <a:r>
              <a:rPr lang="uk-UA" sz="3200" dirty="0" err="1" smtClean="0">
                <a:solidFill>
                  <a:srgbClr val="FF0000"/>
                </a:solidFill>
              </a:rPr>
              <a:t>Ахенваль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</TotalTime>
  <Words>608</Words>
  <Application>Microsoft Office PowerPoint</Application>
  <PresentationFormat>Экран (4:3)</PresentationFormat>
  <Paragraphs>75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Граница</vt:lpstr>
      <vt:lpstr>Презентация PowerPoint</vt:lpstr>
      <vt:lpstr>Статистика в нашому житті</vt:lpstr>
      <vt:lpstr>Презентация PowerPoint</vt:lpstr>
      <vt:lpstr>ЗВІТ ГРУПИ «ІСТОРІЯ»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Виникнення статистики</vt:lpstr>
      <vt:lpstr>Виникнення статистики</vt:lpstr>
      <vt:lpstr>Унікальну історичну цінність мають матеріали перепису козацького стану, здійсненого за наказом гетьмана України Богдана Хмельницького у 1649 році. Переписи всього чоловічого населення, так звані ревізії, проводились на Україні з 1782 до 1857 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Статистика</dc:title>
  <dc:creator>Customer</dc:creator>
  <cp:lastModifiedBy>User</cp:lastModifiedBy>
  <cp:revision>34</cp:revision>
  <cp:lastPrinted>2017-12-10T18:43:12Z</cp:lastPrinted>
  <dcterms:created xsi:type="dcterms:W3CDTF">2017-12-06T19:14:39Z</dcterms:created>
  <dcterms:modified xsi:type="dcterms:W3CDTF">2018-02-15T22:43:58Z</dcterms:modified>
</cp:coreProperties>
</file>