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7" r:id="rId1"/>
  </p:sldMasterIdLst>
  <p:sldIdLst>
    <p:sldId id="276" r:id="rId2"/>
    <p:sldId id="273" r:id="rId3"/>
    <p:sldId id="274" r:id="rId4"/>
    <p:sldId id="275" r:id="rId5"/>
    <p:sldId id="267" r:id="rId6"/>
    <p:sldId id="268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8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390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510B1C-7C59-464E-A9DF-1C2680371C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CA6E43-E3C4-45B9-BF09-12E9426266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EFDC5F1-694D-4A1A-A2E2-B3C8EE4CD8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E2452A-2938-4361-B0B0-4B3AB971A7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CEB73A-ED45-4E75-9A39-C25116A57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69D2894-25A7-4699-9ED8-55DDB8B435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50EDA9-9AB3-425F-8F28-72CADDBD72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667F69-63B9-4A42-B00B-7518498E27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BC0083-C9C8-462B-8F2E-76479CB89E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FBBA7D-6FCE-45BB-9195-CD870D3D44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D298B1-AA40-460B-BAF5-244B809A9CA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DCE151F-4A57-4DD4-8B5C-9E7F583432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</p:sldLayoutIdLst>
  <p:transition>
    <p:strips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3944"/>
            <a:ext cx="8229600" cy="1371600"/>
          </a:xfrm>
        </p:spPr>
        <p:txBody>
          <a:bodyPr tIns="45359"/>
          <a:lstStyle/>
          <a:p>
            <a:r>
              <a:rPr lang="en-US" b="1" dirty="0" smtClean="0">
                <a:solidFill>
                  <a:srgbClr val="002060"/>
                </a:solidFill>
              </a:rPr>
              <a:t>     </a:t>
            </a:r>
            <a:r>
              <a:rPr lang="uk-UA" b="1" dirty="0" smtClean="0">
                <a:solidFill>
                  <a:srgbClr val="002060"/>
                </a:solidFill>
              </a:rPr>
              <a:t>  </a:t>
            </a:r>
            <a:r>
              <a:rPr lang="uk-UA" b="1" dirty="0" smtClean="0">
                <a:solidFill>
                  <a:schemeClr val="tx1"/>
                </a:solidFill>
              </a:rPr>
              <a:t>Учнівська презентація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16066" name="Rectangle 2"/>
          <p:cNvSpPr>
            <a:spLocks noChangeArrowheads="1"/>
          </p:cNvSpPr>
          <p:nvPr/>
        </p:nvSpPr>
        <p:spPr bwMode="auto">
          <a:xfrm>
            <a:off x="0" y="-184301"/>
            <a:ext cx="183272" cy="368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0718" tIns="45359" rIns="90718" bIns="45359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6067" name="Rectangle 3"/>
          <p:cNvSpPr>
            <a:spLocks noChangeArrowheads="1"/>
          </p:cNvSpPr>
          <p:nvPr/>
        </p:nvSpPr>
        <p:spPr bwMode="auto">
          <a:xfrm>
            <a:off x="0" y="3208472"/>
            <a:ext cx="183272" cy="368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0718" tIns="45359" rIns="90718" bIns="45359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16107" name="Picture 43" descr="C:\Users\лег\Desktop\images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9144" y="5206525"/>
            <a:ext cx="2787613" cy="161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2014271"/>
            <a:ext cx="8219055" cy="1199600"/>
          </a:xfrm>
          <a:prstGeom prst="rect">
            <a:avLst/>
          </a:prstGeom>
          <a:noFill/>
        </p:spPr>
        <p:txBody>
          <a:bodyPr wrap="square" lIns="90718" tIns="45359" rIns="90718" bIns="45359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Aft>
                <a:spcPts val="0"/>
              </a:spcAft>
              <a:tabLst>
                <a:tab pos="130810" algn="l"/>
              </a:tabLst>
            </a:pPr>
            <a:r>
              <a:rPr lang="uk-UA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Застосуванні похідної в інших галузях науки та </a:t>
            </a:r>
            <a:r>
              <a:rPr lang="uk-UA" sz="3600" b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техники</a:t>
            </a:r>
            <a:endParaRPr lang="uk-UA" sz="3600" b="1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16109" name="Picture 45" descr="C:\Users\лег\Desktop\Kak-pisat-nauchniy-tex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398537"/>
            <a:ext cx="3422780" cy="2313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6110" name="Picture 46" descr="C:\Users\лег\Desktop\vvedenie-v-dolzhnos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0" y="5082860"/>
            <a:ext cx="1997030" cy="1775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2393499"/>
      </p:ext>
    </p:extLst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490936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</a:rPr>
              <a:t>Знайдемо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</a:rPr>
              <a:t>значення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</a:rPr>
              <a:t>функції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 в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</a:rPr>
              <a:t>критичній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</a:rPr>
              <a:t>точці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і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на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Times New Roman"/>
              </a:rPr>
              <a:t>кінцях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відрізка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uk-UA" sz="2400" dirty="0">
              <a:latin typeface="Times New Roman"/>
              <a:ea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Calibri"/>
              </a:rPr>
              <a:t>АТС(20)=1760;</a:t>
            </a:r>
            <a:endParaRPr lang="uk-UA" sz="2400" dirty="0">
              <a:latin typeface="Times New Roman"/>
              <a:ea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Calibri"/>
              </a:rPr>
              <a:t>АТС(49)=2601;</a:t>
            </a:r>
            <a:endParaRPr lang="uk-UA" sz="2400" dirty="0">
              <a:latin typeface="Times New Roman"/>
              <a:ea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  <a:ea typeface="Times New Roman"/>
                <a:cs typeface="Calibri"/>
              </a:rPr>
              <a:t>АТС(90)=920.</a:t>
            </a:r>
            <a:endParaRPr lang="uk-UA" sz="2400" dirty="0">
              <a:latin typeface="Times New Roman"/>
              <a:ea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 err="1">
                <a:solidFill>
                  <a:srgbClr val="000000"/>
                </a:solidFill>
                <a:latin typeface="Times New Roman"/>
                <a:ea typeface="Times New Roman"/>
                <a:cs typeface="Calibri"/>
              </a:rPr>
              <a:t>Відповідь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Calibri"/>
              </a:rPr>
              <a:t>:</a:t>
            </a:r>
            <a:endParaRPr lang="uk-UA" sz="2400" b="1" dirty="0">
              <a:latin typeface="Times New Roman"/>
              <a:ea typeface="Times New Roman"/>
            </a:endParaRPr>
          </a:p>
          <a:p>
            <a:pPr marL="0" indent="0">
              <a:lnSpc>
                <a:spcPct val="110000"/>
              </a:lnSpc>
              <a:spcAft>
                <a:spcPts val="0"/>
              </a:spcAft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uk-UA" dirty="0">
                <a:solidFill>
                  <a:srgbClr val="222222"/>
                </a:solidFill>
                <a:latin typeface="Times New Roman"/>
                <a:ea typeface="Times New Roman"/>
              </a:rPr>
              <a:t>При випуску 49 т цементу в день середні витрати максимальні </a:t>
            </a:r>
            <a:r>
              <a:rPr lang="uk-UA" dirty="0" smtClean="0">
                <a:solidFill>
                  <a:srgbClr val="222222"/>
                </a:solidFill>
                <a:latin typeface="Times New Roman"/>
                <a:ea typeface="Times New Roman"/>
              </a:rPr>
              <a:t>, це </a:t>
            </a:r>
            <a:r>
              <a:rPr lang="uk-UA" dirty="0">
                <a:solidFill>
                  <a:srgbClr val="222222"/>
                </a:solidFill>
                <a:latin typeface="Times New Roman"/>
                <a:ea typeface="Times New Roman"/>
              </a:rPr>
              <a:t>економічно не вигідно, а при випуску 90 т в день мінімальні отже можна порадити заводу працювати на граничній потужності і знаходити можливості вдосконалити технологію так як далі буде діяти закон спадної прибутковості І без реконструкції не можна буде збільшити випуск продукції.</a:t>
            </a:r>
            <a:endParaRPr lang="uk-UA" sz="2400" dirty="0">
              <a:latin typeface="Times New Roman"/>
              <a:ea typeface="Times New Roman"/>
            </a:endParaRPr>
          </a:p>
          <a:p>
            <a:endParaRPr lang="uk-UA" dirty="0"/>
          </a:p>
        </p:txBody>
      </p:sp>
      <p:pic>
        <p:nvPicPr>
          <p:cNvPr id="5" name="Picture 2" descr="C:\Users\Вiта\Desktop\анимации для презентаций\4801_60\Деньги\money1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052736"/>
            <a:ext cx="3528392" cy="23671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8114344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418928"/>
          </a:xfrm>
        </p:spPr>
        <p:txBody>
          <a:bodyPr>
            <a:normAutofit fontScale="85000" lnSpcReduction="10000"/>
          </a:bodyPr>
          <a:lstStyle/>
          <a:p>
            <a:pPr algn="just">
              <a:lnSpc>
                <a:spcPts val="1295"/>
              </a:lnSpc>
              <a:spcAft>
                <a:spcPts val="0"/>
              </a:spcAft>
              <a:tabLst>
                <a:tab pos="130810" algn="l"/>
              </a:tabLst>
            </a:pPr>
            <a:endParaRPr lang="uk-UA" sz="3100" b="1" u="sng" spc="4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 algn="just">
              <a:lnSpc>
                <a:spcPts val="1295"/>
              </a:lnSpc>
              <a:spcAft>
                <a:spcPts val="0"/>
              </a:spcAft>
              <a:buNone/>
              <a:tabLst>
                <a:tab pos="130810" algn="l"/>
              </a:tabLst>
            </a:pPr>
            <a:r>
              <a:rPr lang="uk-UA" b="1" u="sng" spc="4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Біологія:</a:t>
            </a:r>
          </a:p>
          <a:p>
            <a:pPr algn="just">
              <a:lnSpc>
                <a:spcPts val="1295"/>
              </a:lnSpc>
              <a:spcAft>
                <a:spcPts val="0"/>
              </a:spcAft>
              <a:tabLst>
                <a:tab pos="130810" algn="l"/>
              </a:tabLst>
            </a:pPr>
            <a:endParaRPr lang="uk-UA" sz="2400" dirty="0">
              <a:latin typeface="Times New Roman"/>
              <a:ea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uk-UA" b="1" i="1" dirty="0">
                <a:latin typeface="Times New Roman"/>
                <a:ea typeface="Calibri"/>
              </a:rPr>
              <a:t>Нехай популяція </a:t>
            </a:r>
            <a:r>
              <a:rPr lang="ru-RU" b="1" i="1" dirty="0">
                <a:latin typeface="Times New Roman"/>
                <a:ea typeface="Calibri"/>
                <a:cs typeface="Arial"/>
              </a:rPr>
              <a:t>комах</a:t>
            </a:r>
            <a:r>
              <a:rPr lang="uk-UA" b="1" i="1" dirty="0">
                <a:latin typeface="Times New Roman"/>
                <a:ea typeface="Calibri"/>
              </a:rPr>
              <a:t> в момент часу </a:t>
            </a:r>
            <a:r>
              <a:rPr lang="en-US" b="1" i="1" dirty="0">
                <a:latin typeface="Times New Roman"/>
                <a:ea typeface="Calibri"/>
              </a:rPr>
              <a:t>t</a:t>
            </a:r>
            <a:r>
              <a:rPr lang="uk-UA" b="1" i="1" dirty="0">
                <a:latin typeface="Times New Roman"/>
                <a:ea typeface="Calibri"/>
              </a:rPr>
              <a:t> (час в секундах) нараховує </a:t>
            </a:r>
            <a:r>
              <a:rPr lang="en-US" b="1" i="1" dirty="0">
                <a:latin typeface="Times New Roman"/>
                <a:ea typeface="Calibri"/>
              </a:rPr>
              <a:t>x</a:t>
            </a:r>
            <a:r>
              <a:rPr lang="ru-RU" b="1" i="1" dirty="0">
                <a:latin typeface="Times New Roman"/>
                <a:ea typeface="Calibri"/>
              </a:rPr>
              <a:t>(</a:t>
            </a:r>
            <a:r>
              <a:rPr lang="en-US" b="1" i="1" dirty="0">
                <a:latin typeface="Times New Roman"/>
                <a:ea typeface="Calibri"/>
              </a:rPr>
              <a:t>t</a:t>
            </a:r>
            <a:r>
              <a:rPr lang="ru-RU" b="1" i="1" dirty="0">
                <a:latin typeface="Times New Roman"/>
                <a:ea typeface="Calibri"/>
              </a:rPr>
              <a:t>) </a:t>
            </a:r>
            <a:r>
              <a:rPr lang="uk-UA" b="1" i="1" dirty="0">
                <a:latin typeface="Times New Roman"/>
                <a:ea typeface="Calibri"/>
              </a:rPr>
              <a:t>особин </a:t>
            </a:r>
            <a:endParaRPr lang="uk-UA" i="1" dirty="0">
              <a:latin typeface="Times New Roman"/>
              <a:ea typeface="Calibri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en-US" b="1" i="1" dirty="0">
                <a:latin typeface="Times New Roman"/>
                <a:ea typeface="Calibri"/>
              </a:rPr>
              <a:t>X</a:t>
            </a:r>
            <a:r>
              <a:rPr lang="uk-UA" b="1" i="1" dirty="0">
                <a:latin typeface="Times New Roman"/>
                <a:ea typeface="Calibri"/>
              </a:rPr>
              <a:t>(</a:t>
            </a:r>
            <a:r>
              <a:rPr lang="en-US" b="1" i="1" dirty="0">
                <a:latin typeface="Times New Roman"/>
                <a:ea typeface="Calibri"/>
              </a:rPr>
              <a:t>t</a:t>
            </a:r>
            <a:r>
              <a:rPr lang="uk-UA" b="1" i="1" dirty="0">
                <a:latin typeface="Times New Roman"/>
                <a:ea typeface="Calibri"/>
              </a:rPr>
              <a:t>)=3000+100</a:t>
            </a:r>
            <a:r>
              <a:rPr lang="en-US" b="1" i="1" dirty="0">
                <a:latin typeface="Times New Roman"/>
                <a:ea typeface="Calibri"/>
              </a:rPr>
              <a:t>t</a:t>
            </a:r>
            <a:r>
              <a:rPr lang="uk-UA" b="1" i="1" baseline="30000" dirty="0">
                <a:latin typeface="Times New Roman"/>
                <a:ea typeface="Calibri"/>
              </a:rPr>
              <a:t>2</a:t>
            </a:r>
            <a:r>
              <a:rPr lang="uk-UA" b="1" i="1" dirty="0">
                <a:latin typeface="Times New Roman"/>
                <a:ea typeface="Calibri"/>
              </a:rPr>
              <a:t>. Ця формула виражає залежність кількості особин від часу. Знайти швидкість росту популяції:</a:t>
            </a:r>
            <a:endParaRPr lang="uk-UA" i="1" dirty="0">
              <a:latin typeface="Times New Roman"/>
              <a:ea typeface="Calibri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uk-UA" b="1" i="1" dirty="0">
                <a:latin typeface="Times New Roman"/>
                <a:ea typeface="Calibri"/>
              </a:rPr>
              <a:t>а) в момент часу 1 </a:t>
            </a:r>
            <a:r>
              <a:rPr lang="uk-UA" b="1" i="1" dirty="0" err="1">
                <a:latin typeface="Times New Roman"/>
                <a:ea typeface="Calibri"/>
              </a:rPr>
              <a:t>сек</a:t>
            </a:r>
            <a:endParaRPr lang="uk-UA" i="1" dirty="0">
              <a:latin typeface="Times New Roman"/>
              <a:ea typeface="Calibri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uk-UA" b="1" i="1" dirty="0">
                <a:latin typeface="Times New Roman"/>
                <a:ea typeface="Calibri"/>
              </a:rPr>
              <a:t>б) в момент часу 60 </a:t>
            </a:r>
            <a:r>
              <a:rPr lang="uk-UA" b="1" i="1" dirty="0" err="1">
                <a:latin typeface="Times New Roman"/>
                <a:ea typeface="Calibri"/>
              </a:rPr>
              <a:t>сек</a:t>
            </a:r>
            <a:r>
              <a:rPr lang="uk-UA" b="1" i="1" dirty="0">
                <a:latin typeface="Times New Roman"/>
                <a:ea typeface="Calibri"/>
              </a:rPr>
              <a:t>.</a:t>
            </a:r>
            <a:endParaRPr lang="uk-UA" i="1" dirty="0">
              <a:latin typeface="Times New Roman"/>
              <a:ea typeface="Calibri"/>
            </a:endParaRPr>
          </a:p>
          <a:p>
            <a:pPr marL="0" indent="0" algn="ctr">
              <a:lnSpc>
                <a:spcPct val="150000"/>
              </a:lnSpc>
              <a:spcAft>
                <a:spcPts val="0"/>
              </a:spcAft>
              <a:buNone/>
            </a:pPr>
            <a:r>
              <a:rPr lang="uk-UA" b="1" dirty="0">
                <a:latin typeface="Times New Roman"/>
                <a:ea typeface="Calibri"/>
              </a:rPr>
              <a:t>Розв´язання</a:t>
            </a:r>
            <a:r>
              <a:rPr lang="uk-UA" b="1" dirty="0" smtClean="0">
                <a:latin typeface="Times New Roman"/>
                <a:ea typeface="Calibri"/>
              </a:rPr>
              <a:t>:</a:t>
            </a:r>
            <a:r>
              <a:rPr lang="en-US" dirty="0" smtClean="0">
                <a:latin typeface="Times New Roman"/>
                <a:ea typeface="Calibri"/>
              </a:rPr>
              <a:t>                        </a:t>
            </a: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dirty="0" smtClean="0">
                <a:latin typeface="Times New Roman"/>
                <a:ea typeface="Calibri"/>
              </a:rPr>
              <a:t>X'(t)=200t </a:t>
            </a:r>
            <a:r>
              <a:rPr lang="uk-UA" dirty="0" smtClean="0">
                <a:latin typeface="Times New Roman"/>
                <a:ea typeface="Calibri"/>
              </a:rPr>
              <a:t>- швидкість росту популяції</a:t>
            </a:r>
            <a:endParaRPr lang="uk-UA" sz="2400" dirty="0" smtClean="0">
              <a:latin typeface="Times New Roman"/>
              <a:ea typeface="Calibri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dirty="0">
                <a:solidFill>
                  <a:prstClr val="black"/>
                </a:solidFill>
                <a:latin typeface="Times New Roman"/>
                <a:ea typeface="Calibri"/>
              </a:rPr>
              <a:t>X</a:t>
            </a:r>
            <a:r>
              <a:rPr lang="en-US" dirty="0" smtClean="0">
                <a:solidFill>
                  <a:prstClr val="black"/>
                </a:solidFill>
                <a:latin typeface="Times New Roman"/>
                <a:ea typeface="Calibri"/>
              </a:rPr>
              <a:t>'(1)=</a:t>
            </a:r>
            <a:r>
              <a:rPr lang="uk-UA" dirty="0" smtClean="0">
                <a:latin typeface="Times New Roman"/>
                <a:ea typeface="Calibri"/>
              </a:rPr>
              <a:t> </a:t>
            </a:r>
            <a:r>
              <a:rPr lang="en-US" dirty="0" smtClean="0">
                <a:latin typeface="Times New Roman"/>
                <a:ea typeface="Calibri"/>
              </a:rPr>
              <a:t>200 </a:t>
            </a:r>
            <a:r>
              <a:rPr lang="uk-UA" dirty="0" smtClean="0">
                <a:latin typeface="Times New Roman"/>
                <a:ea typeface="Calibri"/>
              </a:rPr>
              <a:t>(ос\</a:t>
            </a:r>
            <a:r>
              <a:rPr lang="uk-UA" dirty="0" err="1" smtClean="0">
                <a:latin typeface="Times New Roman"/>
                <a:ea typeface="Calibri"/>
              </a:rPr>
              <a:t>сек</a:t>
            </a:r>
            <a:r>
              <a:rPr lang="uk-UA" dirty="0">
                <a:latin typeface="Times New Roman"/>
                <a:ea typeface="Calibri"/>
              </a:rPr>
              <a:t>)</a:t>
            </a:r>
            <a:r>
              <a:rPr lang="ru-RU" dirty="0">
                <a:latin typeface="Times New Roman"/>
                <a:ea typeface="Calibri"/>
              </a:rPr>
              <a:t> - </a:t>
            </a:r>
            <a:r>
              <a:rPr lang="uk-UA" dirty="0">
                <a:latin typeface="Times New Roman"/>
                <a:ea typeface="Calibri"/>
              </a:rPr>
              <a:t> швидкість рості популяції через 1 </a:t>
            </a:r>
            <a:r>
              <a:rPr lang="uk-UA" dirty="0" err="1">
                <a:latin typeface="Times New Roman"/>
                <a:ea typeface="Calibri"/>
              </a:rPr>
              <a:t>сек</a:t>
            </a:r>
            <a:endParaRPr lang="uk-UA" sz="2400" dirty="0">
              <a:latin typeface="Times New Roman"/>
              <a:ea typeface="Calibri"/>
            </a:endParaRP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en-US" sz="3100" dirty="0">
                <a:solidFill>
                  <a:prstClr val="black"/>
                </a:solidFill>
                <a:latin typeface="Times New Roman"/>
                <a:ea typeface="Calibri"/>
              </a:rPr>
              <a:t>X</a:t>
            </a:r>
            <a:r>
              <a:rPr lang="en-US" sz="3100" dirty="0" smtClean="0">
                <a:solidFill>
                  <a:prstClr val="black"/>
                </a:solidFill>
                <a:latin typeface="Times New Roman"/>
                <a:ea typeface="Calibri"/>
              </a:rPr>
              <a:t>'(60)=1200</a:t>
            </a:r>
            <a:r>
              <a:rPr lang="uk-UA" dirty="0" smtClean="0">
                <a:latin typeface="Times New Roman"/>
                <a:ea typeface="Calibri"/>
              </a:rPr>
              <a:t>(ос\</a:t>
            </a:r>
            <a:r>
              <a:rPr lang="uk-UA" dirty="0" err="1" smtClean="0">
                <a:latin typeface="Times New Roman"/>
                <a:ea typeface="Calibri"/>
              </a:rPr>
              <a:t>сек</a:t>
            </a:r>
            <a:r>
              <a:rPr lang="uk-UA" dirty="0">
                <a:latin typeface="Times New Roman"/>
                <a:ea typeface="Calibri"/>
              </a:rPr>
              <a:t>) швидкість росту популяції через 60 </a:t>
            </a:r>
            <a:r>
              <a:rPr lang="uk-UA" dirty="0" err="1">
                <a:latin typeface="Times New Roman"/>
                <a:ea typeface="Calibri"/>
              </a:rPr>
              <a:t>сек</a:t>
            </a:r>
            <a:endParaRPr lang="uk-UA" sz="2400" dirty="0">
              <a:latin typeface="Times New Roman"/>
              <a:ea typeface="Calibri"/>
            </a:endParaRPr>
          </a:p>
          <a:p>
            <a:endParaRPr lang="uk-UA" dirty="0"/>
          </a:p>
        </p:txBody>
      </p:sp>
      <p:pic>
        <p:nvPicPr>
          <p:cNvPr id="3074" name="Picture 2" descr="C:\Users\лег\Desktop\Biology-mi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636912"/>
            <a:ext cx="2592288" cy="2241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945400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Объект 4"/>
              <p:cNvSpPr>
                <a:spLocks noGrp="1"/>
              </p:cNvSpPr>
              <p:nvPr>
                <p:ph idx="1"/>
              </p:nvPr>
            </p:nvSpPr>
            <p:spPr>
              <a:xfrm>
                <a:off x="502920" y="530352"/>
                <a:ext cx="8183880" cy="5562944"/>
              </a:xfrm>
            </p:spPr>
            <p:txBody>
              <a:bodyPr>
                <a:noAutofit/>
              </a:bodyPr>
              <a:lstStyle/>
              <a:p>
                <a:pPr marL="0" indent="0" algn="just">
                  <a:spcAft>
                    <a:spcPts val="0"/>
                  </a:spcAft>
                  <a:buNone/>
                  <a:tabLst>
                    <a:tab pos="130810" algn="l"/>
                  </a:tabLst>
                </a:pPr>
                <a:r>
                  <a:rPr lang="ru-RU" sz="2400" b="1" u="sng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Медицина:</a:t>
                </a:r>
                <a:endParaRPr lang="uk-UA" sz="2400" dirty="0"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L="0" indent="0">
                  <a:spcAft>
                    <a:spcPts val="0"/>
                  </a:spcAft>
                  <a:buNone/>
                  <a:tabLst>
                    <a:tab pos="130810" algn="l"/>
                  </a:tabLst>
                </a:pPr>
                <a:r>
                  <a:rPr lang="ru-RU" sz="2400" b="1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  </a:t>
                </a:r>
                <a:r>
                  <a:rPr lang="uk-UA" sz="2400" b="1" i="1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Кількість </a:t>
                </a:r>
                <a:r>
                  <a:rPr lang="uk-UA" sz="24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людей, які під час епідемії грипу захворюють за </a:t>
                </a:r>
                <a:r>
                  <a:rPr lang="uk-UA" sz="2400" b="1" i="1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один день</a:t>
                </a:r>
                <a:r>
                  <a:rPr lang="uk-UA" sz="24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, обчислюється за формулою: </a:t>
                </a:r>
                <a:r>
                  <a:rPr lang="en-US" sz="24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N</a:t>
                </a:r>
                <a:r>
                  <a:rPr lang="uk-UA" sz="24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(</a:t>
                </a:r>
                <a:r>
                  <a:rPr lang="en-US" sz="24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uk-UA" sz="24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)=0,003</a:t>
                </a:r>
                <a:r>
                  <a:rPr lang="en-US" sz="24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uk-UA" sz="24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(50-</a:t>
                </a:r>
                <a:r>
                  <a:rPr lang="en-US" sz="24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uk-UA" sz="24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 (швидкість поширення епідемії).</a:t>
                </a:r>
                <a:endParaRPr lang="uk-UA" sz="2400" i="1" dirty="0"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L="0" indent="0">
                  <a:spcAft>
                    <a:spcPts val="0"/>
                  </a:spcAft>
                  <a:buNone/>
                </a:pPr>
                <a:r>
                  <a:rPr lang="uk-UA" sz="24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На який день епідемія  досягне максимуму?</a:t>
                </a:r>
                <a:br>
                  <a:rPr lang="uk-UA" sz="24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</a:br>
                <a:r>
                  <a:rPr lang="uk-UA" sz="24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Через кілька днів епідемія згасне ? </a:t>
                </a:r>
                <a:endParaRPr lang="uk-UA" sz="2400" i="1" dirty="0"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L="0" indent="0">
                  <a:spcAft>
                    <a:spcPts val="0"/>
                  </a:spcAft>
                  <a:buNone/>
                  <a:tabLst>
                    <a:tab pos="130810" algn="l"/>
                  </a:tabLst>
                </a:pPr>
                <a:r>
                  <a:rPr lang="ru-RU" sz="2400" b="1" i="1" spc="40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 </a:t>
                </a:r>
                <a:r>
                  <a:rPr lang="uk-UA" sz="2400" b="1" dirty="0" smtClean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Розв´язання:</a:t>
                </a:r>
              </a:p>
              <a:p>
                <a:pPr marL="0" indent="0">
                  <a:spcAft>
                    <a:spcPts val="0"/>
                  </a:spcAft>
                  <a:buNone/>
                  <a:tabLst>
                    <a:tab pos="130810" algn="l"/>
                  </a:tabLst>
                </a:pPr>
                <a:r>
                  <a:rPr lang="en-US" sz="2000" b="1" i="1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N</a:t>
                </a:r>
                <a:r>
                  <a:rPr lang="uk-UA" sz="20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'(</a:t>
                </a:r>
                <a:r>
                  <a:rPr lang="en-US" sz="2000" b="1" i="1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uk-UA" sz="2000" b="1" i="1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)= 0,15 - 0,006</a:t>
                </a:r>
                <a:r>
                  <a:rPr lang="en-US" sz="2000" b="1" i="1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uk-UA" sz="2000" b="1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 </a:t>
                </a:r>
                <a:endParaRPr lang="uk-UA" sz="2000" dirty="0"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L="0" indent="0">
                  <a:spcAft>
                    <a:spcPts val="0"/>
                  </a:spcAft>
                  <a:buNone/>
                  <a:tabLst>
                    <a:tab pos="130810" algn="l"/>
                  </a:tabLst>
                </a:pPr>
                <a:r>
                  <a:rPr lang="en-US" sz="20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N</a:t>
                </a:r>
                <a:r>
                  <a:rPr lang="uk-UA" sz="20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'(</a:t>
                </a:r>
                <a:r>
                  <a:rPr lang="en-US" sz="2000" b="1" i="1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uk-UA" sz="2000" b="1" i="1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)= 0</a:t>
                </a:r>
                <a:r>
                  <a:rPr lang="uk-UA" sz="20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; </a:t>
                </a:r>
                <a:r>
                  <a:rPr lang="uk-UA" sz="2000" b="1" i="1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0,15 - 0,006</a:t>
                </a:r>
                <a:r>
                  <a:rPr lang="en-US" sz="2000" b="1" i="1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uk-UA" sz="2000" b="1" i="1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= 0</a:t>
                </a:r>
                <a:r>
                  <a:rPr lang="uk-UA" sz="20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; </a:t>
                </a:r>
                <a:r>
                  <a:rPr lang="uk-UA" sz="2000" b="1" i="1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en-US" sz="2000" b="1" i="1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uk-UA" sz="2000" b="1" i="1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=25</a:t>
                </a:r>
                <a:r>
                  <a:rPr lang="uk-UA" sz="2000" b="1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 </a:t>
                </a:r>
                <a:endParaRPr lang="uk-UA" sz="2000" dirty="0"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L="0" indent="0">
                  <a:spcAft>
                    <a:spcPts val="0"/>
                  </a:spcAft>
                  <a:buNone/>
                  <a:tabLst>
                    <a:tab pos="130810" algn="l"/>
                  </a:tabLst>
                </a:pPr>
                <a:r>
                  <a:rPr lang="uk-UA" sz="2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Перевіримо , що </a:t>
                </a:r>
                <a:r>
                  <a:rPr lang="uk-UA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при </a:t>
                </a:r>
                <a:r>
                  <a:rPr lang="en-US" sz="2000" b="1" spc="4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uk-UA" sz="2000" b="1" spc="4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= 25</a:t>
                </a:r>
                <a:r>
                  <a:rPr lang="uk-UA" sz="2000" spc="4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uk-UA" sz="24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функція</a:t>
                </a:r>
                <a:r>
                  <a:rPr lang="uk-UA" sz="2400" b="1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en-US" sz="20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N</a:t>
                </a:r>
                <a:r>
                  <a:rPr lang="uk-UA" sz="20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(</a:t>
                </a:r>
                <a:r>
                  <a:rPr lang="en-US" sz="20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uk-UA" sz="20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</a:t>
                </a:r>
                <a:r>
                  <a:rPr lang="uk-UA" sz="24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досягає </a:t>
                </a:r>
                <a:r>
                  <a:rPr lang="uk-UA" sz="2400" spc="4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максимального значення: </a:t>
                </a:r>
                <a:r>
                  <a:rPr lang="en-US" sz="2000" b="1" i="1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N</a:t>
                </a:r>
                <a:r>
                  <a:rPr lang="uk-UA" sz="20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''(</a:t>
                </a:r>
                <a:r>
                  <a:rPr lang="en-US" sz="2000" b="1" i="1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uk-UA" sz="2000" b="1" i="1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)= </a:t>
                </a:r>
                <a:r>
                  <a:rPr lang="uk-UA" sz="20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- 0,006 ; </a:t>
                </a:r>
                <a:r>
                  <a:rPr lang="en-US" sz="20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N</a:t>
                </a:r>
                <a:r>
                  <a:rPr lang="uk-UA" sz="20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''(25)</a:t>
                </a:r>
                <a14:m>
                  <m:oMath xmlns:m="http://schemas.openxmlformats.org/officeDocument/2006/math">
                    <m:r>
                      <a:rPr lang="uk-UA" sz="2000" b="1" i="1">
                        <a:latin typeface="Cambria Math"/>
                        <a:ea typeface="Times New Roman"/>
                      </a:rPr>
                      <m:t>&lt;</m:t>
                    </m:r>
                  </m:oMath>
                </a14:m>
                <a:r>
                  <a:rPr lang="uk-UA" sz="20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0 ; </a:t>
                </a:r>
                <a:endParaRPr lang="uk-UA" sz="2000" b="1" i="1" dirty="0" smtClean="0"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L="0" indent="0">
                  <a:spcAft>
                    <a:spcPts val="0"/>
                  </a:spcAft>
                  <a:buNone/>
                  <a:tabLst>
                    <a:tab pos="130810" algn="l"/>
                  </a:tabLst>
                </a:pPr>
                <a:r>
                  <a:rPr lang="en-US" sz="2400" spc="40" dirty="0" err="1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en-US" sz="2400" spc="40" baseline="-25000" dirty="0" err="1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max</a:t>
                </a:r>
                <a:r>
                  <a:rPr lang="en-US" sz="2400" spc="4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uk-UA" sz="24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= </a:t>
                </a:r>
                <a:r>
                  <a:rPr lang="uk-UA" sz="20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25</a:t>
                </a:r>
                <a:endParaRPr lang="uk-UA" sz="2000" dirty="0"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L="0" indent="0">
                  <a:spcAft>
                    <a:spcPts val="0"/>
                  </a:spcAft>
                  <a:buNone/>
                  <a:tabLst>
                    <a:tab pos="130810" algn="l"/>
                  </a:tabLst>
                </a:pPr>
                <a:r>
                  <a:rPr lang="en-US" sz="2000" b="1" i="1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N</a:t>
                </a:r>
                <a:r>
                  <a:rPr lang="uk-UA" sz="20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(</a:t>
                </a:r>
                <a:r>
                  <a:rPr lang="en-US" sz="20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uk-UA" sz="2000" b="1" i="1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 = 0,003</a:t>
                </a:r>
                <a:r>
                  <a:rPr lang="en-US" sz="20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uk-UA" sz="20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(50-</a:t>
                </a:r>
                <a:r>
                  <a:rPr lang="en-US" sz="20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uk-UA" sz="2000" b="1" i="1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 = 0 </a:t>
                </a:r>
                <a14:m>
                  <m:oMath xmlns:m="http://schemas.openxmlformats.org/officeDocument/2006/math">
                    <m:r>
                      <a:rPr lang="uk-UA" sz="2000" b="1" i="1">
                        <a:latin typeface="Cambria Math"/>
                        <a:ea typeface="Times New Roman"/>
                      </a:rPr>
                      <m:t>→</m:t>
                    </m:r>
                  </m:oMath>
                </a14:m>
                <a:r>
                  <a:rPr lang="uk-UA" sz="2000" b="1" i="1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en-US" sz="2000" b="1" i="1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uk-UA" sz="2000" b="1" i="1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= 0 </a:t>
                </a:r>
                <a:r>
                  <a:rPr lang="uk-UA" sz="20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або </a:t>
                </a:r>
                <a:r>
                  <a:rPr lang="en-US" sz="2000" b="1" i="1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uk-UA" sz="2000" b="1" i="1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= 50</a:t>
                </a:r>
                <a:endParaRPr lang="uk-UA" sz="2000" dirty="0"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L="0" indent="0">
                  <a:spcAft>
                    <a:spcPts val="0"/>
                  </a:spcAft>
                  <a:buNone/>
                </a:pPr>
                <a:r>
                  <a:rPr lang="uk-UA" sz="2400" b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Відповідь: </a:t>
                </a:r>
                <a:r>
                  <a:rPr lang="uk-UA" sz="2400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максимальна кількість захворілих буде на 25 </a:t>
                </a:r>
                <a:r>
                  <a:rPr lang="uk-UA" sz="2400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день; епідемія </a:t>
                </a:r>
                <a:r>
                  <a:rPr lang="uk-UA" sz="2400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згасне через 50 днів.</a:t>
                </a:r>
              </a:p>
              <a:p>
                <a:endParaRPr lang="uk-UA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Объект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02920" y="530352"/>
                <a:ext cx="8183880" cy="5562944"/>
              </a:xfrm>
              <a:blipFill rotWithShape="1">
                <a:blip r:embed="rId2"/>
                <a:stretch>
                  <a:fillRect l="-75" r="-1639" b="-6462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 descr="C:\Users\лег\Desktop\images (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844823"/>
            <a:ext cx="21336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205169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949280"/>
            <a:ext cx="8183880" cy="85760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502920" y="530352"/>
                <a:ext cx="8183880" cy="5490936"/>
              </a:xfrm>
            </p:spPr>
            <p:txBody>
              <a:bodyPr>
                <a:normAutofit fontScale="85000" lnSpcReduction="10000"/>
              </a:bodyPr>
              <a:lstStyle/>
              <a:p>
                <a:pPr marL="0" indent="0">
                  <a:buNone/>
                </a:pPr>
                <a:r>
                  <a:rPr lang="uk-UA" sz="2400" b="1" u="sng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Біохімія</a:t>
                </a:r>
              </a:p>
              <a:p>
                <a:pPr marL="0" indent="0">
                  <a:buNone/>
                </a:pPr>
                <a:endParaRPr lang="uk-UA" sz="22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uk-UA" sz="26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Реакція організму введення ліків можуть </a:t>
                </a:r>
              </a:p>
              <a:p>
                <a:pPr marL="0" indent="0">
                  <a:buNone/>
                </a:pPr>
                <a:r>
                  <a:rPr lang="uk-UA" sz="26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виражатися в </a:t>
                </a:r>
                <a:r>
                  <a:rPr lang="uk-UA" sz="2600" b="1" i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підвищенні кров</a:t>
                </a:r>
                <a:r>
                  <a:rPr lang="en-US" sz="2600" b="1" i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’</a:t>
                </a:r>
                <a:r>
                  <a:rPr lang="uk-UA" sz="2600" b="1" i="1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яного</a:t>
                </a:r>
                <a:r>
                  <a:rPr lang="uk-UA" sz="2600" b="1" i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тиску , </a:t>
                </a:r>
              </a:p>
              <a:p>
                <a:pPr marL="0" indent="0">
                  <a:buNone/>
                </a:pPr>
                <a:r>
                  <a:rPr lang="uk-UA" sz="2600" b="1" i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зменшення температури тіла , зміни пульсу</a:t>
                </a:r>
              </a:p>
              <a:p>
                <a:pPr marL="0" indent="0">
                  <a:buNone/>
                </a:pPr>
                <a:r>
                  <a:rPr lang="uk-UA" sz="2600" b="1" i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або інших фізіологічних показників . </a:t>
                </a:r>
              </a:p>
              <a:p>
                <a:pPr marL="0" indent="0">
                  <a:buNone/>
                </a:pPr>
                <a:r>
                  <a:rPr lang="uk-UA" sz="2600" b="1" i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Ступень реакції залежить від призначеної ліки і його дози. Що Х позначає дозу призначеної ліки , тоді </a:t>
                </a:r>
                <a:r>
                  <a:rPr lang="en-US" sz="2600" b="1" i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uk-UA" sz="2600" b="1" i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– функція ступеня реакції виражається формулою у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600" b="1" i="1" smtClean="0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uk-UA" sz="2600" b="1" i="1" smtClean="0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х</m:t>
                        </m:r>
                      </m:e>
                      <m:sup>
                        <m:r>
                          <a:rPr lang="uk-UA" sz="2600" b="1" i="1" smtClean="0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uk-UA" sz="26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·(а – х) ,</a:t>
                </a:r>
              </a:p>
              <a:p>
                <a:pPr marL="0" indent="0">
                  <a:buNone/>
                </a:pPr>
                <a:r>
                  <a:rPr lang="uk-UA" sz="26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де а – біомаса. При якому значенні Х реакція максимальна?</a:t>
                </a:r>
              </a:p>
              <a:p>
                <a:pPr marL="0" lvl="0" indent="0">
                  <a:lnSpc>
                    <a:spcPct val="150000"/>
                  </a:lnSpc>
                  <a:buClr>
                    <a:srgbClr val="F07F09"/>
                  </a:buClr>
                  <a:buNone/>
                </a:pPr>
                <a:r>
                  <a:rPr lang="uk-UA" sz="2400" b="1" dirty="0" smtClean="0">
                    <a:solidFill>
                      <a:prstClr val="black"/>
                    </a:solidFill>
                    <a:latin typeface="Times New Roman"/>
                    <a:ea typeface="Calibri"/>
                  </a:rPr>
                  <a:t>Розв´язання:</a:t>
                </a:r>
                <a:r>
                  <a:rPr lang="en-US" sz="2400" b="1" dirty="0" smtClean="0">
                    <a:solidFill>
                      <a:prstClr val="black"/>
                    </a:solidFill>
                    <a:latin typeface="Times New Roman"/>
                    <a:ea typeface="Calibri"/>
                  </a:rPr>
                  <a:t> </a:t>
                </a:r>
                <a:r>
                  <a:rPr lang="en-US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0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&lt;</m:t>
                    </m:r>
                  </m:oMath>
                </a14:m>
                <a:r>
                  <a:rPr lang="en-US" sz="24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x</a:t>
                </a:r>
                <a14:m>
                  <m:oMath xmlns:m="http://schemas.openxmlformats.org/officeDocument/2006/math">
                    <m:r>
                      <a:rPr lang="en-US" sz="2400" b="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&lt;</m:t>
                    </m:r>
                  </m:oMath>
                </a14:m>
                <a:r>
                  <a:rPr lang="en-US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a </a:t>
                </a:r>
                <a:r>
                  <a:rPr lang="uk-UA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,</a:t>
                </a:r>
                <a:r>
                  <a:rPr lang="en-US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</a:t>
                </a:r>
                <a:r>
                  <a:rPr lang="uk-UA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значить </a:t>
                </a:r>
                <a:r>
                  <a:rPr lang="en-US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y'</a:t>
                </a:r>
                <a:r>
                  <a:rPr lang="uk-UA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uk-UA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= 2ах – 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400" i="1" smtClean="0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uk-UA" sz="2400" dirty="0">
                            <a:solidFill>
                              <a:prstClr val="black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х</m:t>
                        </m:r>
                      </m:e>
                      <m:sup>
                        <m:r>
                          <a:rPr lang="uk-UA" sz="2400" b="0" i="1" smtClean="0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uk-UA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. </a:t>
                </a:r>
              </a:p>
              <a:p>
                <a:pPr marL="0" lvl="0" indent="0">
                  <a:lnSpc>
                    <a:spcPct val="150000"/>
                  </a:lnSpc>
                  <a:buClr>
                    <a:srgbClr val="F07F09"/>
                  </a:buClr>
                  <a:buNone/>
                </a:pPr>
                <a:r>
                  <a:rPr lang="uk-UA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Тому 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y'</a:t>
                </a:r>
                <a:r>
                  <a:rPr lang="uk-UA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uk-UA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0 </a:t>
                </a:r>
                <a:r>
                  <a:rPr lang="uk-UA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якщо  </a:t>
                </a:r>
                <a:r>
                  <a:rPr lang="uk-UA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. Перевіримо на максимум :</a:t>
                </a:r>
              </a:p>
              <a:p>
                <a:pPr marL="0" lvl="0" indent="0">
                  <a:lnSpc>
                    <a:spcPct val="150000"/>
                  </a:lnSpc>
                  <a:buClr>
                    <a:srgbClr val="F07F09"/>
                  </a:buClr>
                  <a:buNone/>
                </a:pP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en-US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''</a:t>
                </a:r>
                <a:r>
                  <a:rPr lang="uk-UA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uk-UA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= 2а – 6х ; </a:t>
                </a:r>
                <a:r>
                  <a:rPr lang="en-US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''</a:t>
                </a:r>
                <a:r>
                  <a:rPr lang="uk-UA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400" i="1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uk-UA" sz="2400" i="1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2а</m:t>
                        </m:r>
                      </m:num>
                      <m:den>
                        <m:r>
                          <a:rPr lang="uk-UA" sz="2400" i="1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a:rPr lang="uk-UA" sz="2400" i="1">
                        <a:solidFill>
                          <a:prstClr val="black"/>
                        </a:solidFill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uk-UA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= </a:t>
                </a:r>
                <a:r>
                  <a:rPr lang="uk-UA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- 2а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&lt;</m:t>
                    </m:r>
                    <m:r>
                      <a:rPr lang="uk-UA" sz="2400" b="0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0 ,тоді 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uk-UA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400" i="1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uk-UA" sz="2400" i="1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2а</m:t>
                        </m:r>
                      </m:num>
                      <m:den>
                        <m:r>
                          <a:rPr lang="uk-UA" sz="2400" i="1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uk-UA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</a:t>
                </a:r>
                <a:r>
                  <a:rPr lang="uk-UA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- </a:t>
                </a:r>
                <a:r>
                  <a:rPr lang="en-US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max .</a:t>
                </a:r>
                <a:endParaRPr lang="uk-UA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uk-UA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Відповідь:</a:t>
                </a:r>
                <a:r>
                  <a:rPr lang="en-US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uk-UA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Реакція максимальна при </a:t>
                </a:r>
                <a:r>
                  <a:rPr lang="en-US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uk-UA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uk-UA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400" i="1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uk-UA" sz="2400" i="1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2а</m:t>
                        </m:r>
                      </m:num>
                      <m:den>
                        <m:r>
                          <a:rPr lang="uk-UA" sz="2400" i="1">
                            <a:solidFill>
                              <a:prstClr val="black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uk-UA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</a:t>
                </a:r>
                <a:endParaRPr lang="uk-UA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02920" y="530352"/>
                <a:ext cx="8183880" cy="5490936"/>
              </a:xfrm>
              <a:blipFill rotWithShape="1">
                <a:blip r:embed="rId2"/>
                <a:stretch>
                  <a:fillRect t="-222" r="-1416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2" name="Picture 2" descr="C:\Users\лег\Desktop\med_startap_nov_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185" y="476672"/>
            <a:ext cx="2369693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130473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502920" y="530352"/>
                <a:ext cx="8183880" cy="5562944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Aft>
                    <a:spcPts val="0"/>
                  </a:spcAft>
                  <a:buNone/>
                </a:pPr>
                <a:r>
                  <a:rPr lang="uk-UA" sz="2400" b="1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                                     </a:t>
                </a:r>
                <a:r>
                  <a:rPr lang="uk-UA" sz="2400" b="1" u="sng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Хімія</a:t>
                </a:r>
                <a:r>
                  <a:rPr lang="uk-UA" sz="2400" b="1" u="sng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:</a:t>
                </a:r>
                <a:endParaRPr lang="uk-UA" sz="2400" dirty="0"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L="0" indent="0">
                  <a:spcAft>
                    <a:spcPts val="0"/>
                  </a:spcAft>
                  <a:buNone/>
                  <a:tabLst>
                    <a:tab pos="581660" algn="l"/>
                    <a:tab pos="1163320" algn="l"/>
                    <a:tab pos="174498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uk-UA" sz="2400" b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                               </a:t>
                </a:r>
                <a:r>
                  <a:rPr lang="uk-UA" sz="2400" b="1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Якщо  </a:t>
                </a:r>
                <a:r>
                  <a:rPr lang="en-US" sz="24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C</a:t>
                </a:r>
                <a:r>
                  <a:rPr lang="uk-UA" sz="24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(</a:t>
                </a:r>
                <a:r>
                  <a:rPr lang="en-US" sz="24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uk-UA" sz="24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 –</a:t>
                </a:r>
                <a:r>
                  <a:rPr lang="uk-UA" sz="2400" b="1" i="1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кількість речовини, що </a:t>
                </a:r>
                <a:endParaRPr lang="uk-UA" sz="2400" b="1" i="1" dirty="0" smtClean="0">
                  <a:solidFill>
                    <a:srgbClr val="22222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spcAft>
                    <a:spcPts val="0"/>
                  </a:spcAft>
                  <a:buNone/>
                  <a:tabLst>
                    <a:tab pos="581660" algn="l"/>
                    <a:tab pos="1163320" algn="l"/>
                    <a:tab pos="174498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uk-UA" sz="2400" b="1" i="1" dirty="0" smtClean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вступила  </a:t>
                </a:r>
                <a:r>
                  <a:rPr lang="uk-UA" sz="2400" b="1" i="1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 хімічну </a:t>
                </a:r>
                <a:r>
                  <a:rPr lang="uk-UA" sz="2400" b="1" i="1" dirty="0" smtClean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реакцію</a:t>
                </a:r>
                <a:r>
                  <a:rPr lang="uk-UA" sz="2400" b="1" i="1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то </a:t>
                </a:r>
                <a:r>
                  <a:rPr lang="uk-UA" sz="2400" b="1" i="1" dirty="0" smtClean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швидкість v </a:t>
                </a:r>
                <a:r>
                  <a:rPr lang="uk-UA" sz="2400" b="1" i="1" dirty="0">
                    <a:solidFill>
                      <a:srgbClr val="22222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(t) хімічної реакції в момент часу t дорівнює похідній:     </a:t>
                </a:r>
                <a:r>
                  <a:rPr lang="en-US" sz="24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v</a:t>
                </a:r>
                <a:r>
                  <a:rPr lang="uk-UA" sz="24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(</a:t>
                </a:r>
                <a:r>
                  <a:rPr lang="en-US" sz="24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uk-UA" sz="24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)=</a:t>
                </a:r>
                <a:r>
                  <a:rPr lang="en-US" sz="24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C</a:t>
                </a:r>
                <a:r>
                  <a:rPr lang="uk-UA" sz="24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'(</a:t>
                </a:r>
                <a:r>
                  <a:rPr lang="en-US" sz="24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uk-UA" sz="2400" b="1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 </a:t>
                </a:r>
                <a:r>
                  <a:rPr lang="uk-UA" sz="24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Знайти швидкість реакції в момент часу</a:t>
                </a:r>
                <a:endParaRPr lang="uk-UA" sz="2400" i="1" dirty="0"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L="0" indent="0">
                  <a:spcAft>
                    <a:spcPts val="0"/>
                  </a:spcAft>
                  <a:buNone/>
                  <a:tabLst>
                    <a:tab pos="581660" algn="l"/>
                    <a:tab pos="1163320" algn="l"/>
                    <a:tab pos="174498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uk-UA" sz="24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 = 10сек,  якщо концентрація вихідного продукту</a:t>
                </a:r>
                <a:endParaRPr lang="uk-UA" sz="2400" i="1" dirty="0"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L="0" indent="0">
                  <a:spcAft>
                    <a:spcPts val="0"/>
                  </a:spcAft>
                  <a:buNone/>
                  <a:tabLst>
                    <a:tab pos="581660" algn="l"/>
                    <a:tab pos="1163320" algn="l"/>
                    <a:tab pos="174498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uk-UA" sz="24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змінюється за законом   </a:t>
                </a:r>
                <a:r>
                  <a:rPr lang="en-US" sz="2400" b="1" i="1" spc="40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C</a:t>
                </a:r>
                <a:r>
                  <a:rPr lang="uk-UA" sz="2400" b="1" i="1" spc="40" baseline="-25000" dirty="0" err="1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вих</a:t>
                </a:r>
                <a:r>
                  <a:rPr lang="ru-RU" sz="2400" b="1" i="1" spc="40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=-50</a:t>
                </a:r>
                <a:r>
                  <a:rPr lang="en-US" sz="2400" b="1" i="1" spc="40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e</a:t>
                </a:r>
                <a:r>
                  <a:rPr lang="ru-RU" sz="2400" b="1" i="1" spc="40" baseline="30000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-0,2</a:t>
                </a:r>
                <a:r>
                  <a:rPr lang="en-US" sz="2400" b="1" i="1" spc="40" baseline="30000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uk-UA" sz="2400" b="1" i="1" spc="40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.</a:t>
                </a:r>
                <a:endParaRPr lang="uk-UA" sz="2400" i="1" dirty="0"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L="0" indent="0">
                  <a:spcAft>
                    <a:spcPts val="0"/>
                  </a:spcAft>
                  <a:buNone/>
                  <a:tabLst>
                    <a:tab pos="581660" algn="l"/>
                    <a:tab pos="1163320" algn="l"/>
                    <a:tab pos="174498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uk-UA" sz="2400" b="1" spc="40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 </a:t>
                </a:r>
                <a:r>
                  <a:rPr lang="uk-UA" sz="2400" dirty="0" smtClean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Розв´язання</a:t>
                </a:r>
                <a:r>
                  <a:rPr lang="uk-UA" sz="2400" dirty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:</a:t>
                </a:r>
              </a:p>
              <a:p>
                <a:pPr marL="0" indent="0" fontAlgn="base">
                  <a:spcBef>
                    <a:spcPts val="670"/>
                  </a:spcBef>
                  <a:spcAft>
                    <a:spcPts val="0"/>
                  </a:spcAft>
                  <a:buNone/>
                </a:pPr>
                <a:r>
                  <a:rPr 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v</a:t>
                </a:r>
                <a:r>
                  <a:rPr lang="uk-UA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(</a:t>
                </a:r>
                <a:r>
                  <a:rPr 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uk-UA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)=</a:t>
                </a:r>
                <a:r>
                  <a:rPr 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C</a:t>
                </a:r>
                <a:r>
                  <a:rPr lang="uk-UA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'(</a:t>
                </a:r>
                <a:r>
                  <a:rPr 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uk-UA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 =- 50·(-0,2)</a:t>
                </a:r>
                <a:r>
                  <a:rPr lang="uk-UA" sz="24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en-US" sz="24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e</a:t>
                </a:r>
                <a:r>
                  <a:rPr lang="uk-UA" sz="2400" spc="4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-0,2</a:t>
                </a:r>
                <a:r>
                  <a:rPr lang="en-US" sz="2400" spc="4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uk-UA" sz="24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=10 </a:t>
                </a:r>
                <a:r>
                  <a:rPr lang="en-US" sz="24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e</a:t>
                </a:r>
                <a:r>
                  <a:rPr lang="uk-UA" sz="2400" spc="4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-0,2</a:t>
                </a:r>
                <a:r>
                  <a:rPr lang="en-US" sz="2400" spc="4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endParaRPr lang="uk-UA" sz="2400" dirty="0"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L="0" indent="0" fontAlgn="base">
                  <a:spcBef>
                    <a:spcPts val="670"/>
                  </a:spcBef>
                  <a:spcAft>
                    <a:spcPts val="0"/>
                  </a:spcAft>
                  <a:buNone/>
                </a:pPr>
                <a:r>
                  <a:rPr 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v</a:t>
                </a:r>
                <a:r>
                  <a:rPr lang="uk-UA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(10)=10 </a:t>
                </a:r>
                <a:r>
                  <a:rPr lang="en-US" sz="24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e</a:t>
                </a:r>
                <a:r>
                  <a:rPr lang="uk-UA" sz="2400" spc="4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-0,2·10</a:t>
                </a:r>
                <a:r>
                  <a:rPr lang="uk-UA" sz="24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=10· </a:t>
                </a:r>
                <a:r>
                  <a:rPr lang="en-US" sz="24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e</a:t>
                </a:r>
                <a:r>
                  <a:rPr lang="uk-UA" sz="2400" spc="4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-2</a:t>
                </a:r>
                <a14:m>
                  <m:oMath xmlns:m="http://schemas.openxmlformats.org/officeDocument/2006/math">
                    <m:r>
                      <a:rPr lang="uk-UA" sz="2400" b="0" i="1" spc="40" baseline="30000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≈</m:t>
                    </m:r>
                  </m:oMath>
                </a14:m>
                <a:r>
                  <a:rPr lang="uk-UA" sz="24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1,35[моль/</a:t>
                </a:r>
                <a:r>
                  <a:rPr lang="uk-UA" sz="2400" spc="4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сек</a:t>
                </a:r>
                <a:r>
                  <a:rPr lang="uk-UA" sz="24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]</a:t>
                </a:r>
                <a:endParaRPr lang="uk-UA" sz="2400" dirty="0"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L="0" indent="0" fontAlgn="base">
                  <a:spcBef>
                    <a:spcPts val="670"/>
                  </a:spcBef>
                  <a:spcAft>
                    <a:spcPts val="0"/>
                  </a:spcAft>
                  <a:buNone/>
                </a:pPr>
                <a:r>
                  <a:rPr lang="ru-RU" sz="2400" b="1" dirty="0" err="1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Відповідь</a:t>
                </a:r>
                <a:r>
                  <a:rPr lang="ru-RU" sz="2400" b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:</a:t>
                </a:r>
                <a:r>
                  <a:rPr lang="ru-RU" sz="2400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ru-RU" sz="24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1,35 </a:t>
                </a:r>
                <a:r>
                  <a:rPr lang="uk-UA" sz="24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моль/</a:t>
                </a:r>
                <a:r>
                  <a:rPr lang="uk-UA" sz="2400" spc="4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сек</a:t>
                </a:r>
                <a:endParaRPr lang="uk-UA" sz="2400" dirty="0"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endParaRPr lang="uk-UA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02920" y="530352"/>
                <a:ext cx="8183880" cy="5562944"/>
              </a:xfrm>
              <a:blipFill rotWithShape="1">
                <a:blip r:embed="rId2"/>
                <a:stretch>
                  <a:fillRect l="-75" r="-1267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146" name="Picture 2" descr="C:\Users\лег\Desktop\images (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573016"/>
            <a:ext cx="2880319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лег\Desktop\136075826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2592288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383883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502920" y="530352"/>
                <a:ext cx="8183880" cy="5706960"/>
              </a:xfrm>
            </p:spPr>
            <p:txBody>
              <a:bodyPr>
                <a:normAutofit/>
              </a:bodyPr>
              <a:lstStyle/>
              <a:p>
                <a:pPr marL="0" indent="0" fontAlgn="base">
                  <a:spcBef>
                    <a:spcPts val="670"/>
                  </a:spcBef>
                  <a:spcAft>
                    <a:spcPts val="0"/>
                  </a:spcAft>
                  <a:buNone/>
                </a:pPr>
                <a:r>
                  <a:rPr lang="uk-UA" b="1" u="sng" spc="4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Фізіка</a:t>
                </a:r>
                <a:r>
                  <a:rPr lang="uk-UA" b="1" u="sng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:</a:t>
                </a:r>
                <a:endParaRPr lang="uk-UA" sz="2400" dirty="0"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L="0" indent="0" algn="just">
                  <a:spcAft>
                    <a:spcPts val="1000"/>
                  </a:spcAft>
                  <a:buNone/>
                </a:pPr>
                <a:r>
                  <a:rPr lang="ru-RU" sz="2400" b="1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Задача№1: </a:t>
                </a:r>
                <a:r>
                  <a:rPr lang="ru-RU" sz="2400" b="1" i="1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При </a:t>
                </a:r>
                <a:r>
                  <a:rPr lang="ru-RU" sz="2400" b="1" i="1" dirty="0" err="1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гальмуванні</a:t>
                </a:r>
                <a:r>
                  <a:rPr lang="ru-RU" sz="24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маховик за </a:t>
                </a:r>
                <a:r>
                  <a:rPr lang="en-US" sz="24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ru-RU" sz="24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секунд </a:t>
                </a:r>
                <a:r>
                  <a:rPr lang="ru-RU" sz="2400" b="1" i="1" dirty="0" err="1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повертається</a:t>
                </a:r>
                <a:r>
                  <a:rPr lang="ru-RU" sz="24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на кут </a:t>
                </a:r>
                <a14:m>
                  <m:oMath xmlns:m="http://schemas.openxmlformats.org/officeDocument/2006/math">
                    <m:r>
                      <a:rPr lang="ru-RU" sz="2400" b="1" i="1">
                        <a:latin typeface="Cambria Math"/>
                        <a:ea typeface="Times New Roman"/>
                      </a:rPr>
                      <m:t>𝝋</m:t>
                    </m:r>
                    <m:r>
                      <a:rPr lang="ru-RU" sz="2400" b="1" i="1">
                        <a:latin typeface="Cambria Math"/>
                        <a:ea typeface="Times New Roman"/>
                      </a:rPr>
                      <m:t>=</m:t>
                    </m:r>
                    <m:r>
                      <a:rPr lang="ru-RU" sz="2400" b="1" i="1">
                        <a:latin typeface="Cambria Math"/>
                        <a:ea typeface="Times New Roman"/>
                      </a:rPr>
                      <m:t>𝟓</m:t>
                    </m:r>
                    <m:r>
                      <a:rPr lang="ru-RU" sz="2400" b="1" i="1">
                        <a:latin typeface="Cambria Math"/>
                        <a:ea typeface="Times New Roman"/>
                      </a:rPr>
                      <m:t>+</m:t>
                    </m:r>
                    <m:r>
                      <a:rPr lang="ru-RU" sz="2400" b="1" i="1">
                        <a:latin typeface="Cambria Math"/>
                        <a:ea typeface="Times New Roman"/>
                      </a:rPr>
                      <m:t>𝟔</m:t>
                    </m:r>
                    <m:r>
                      <a:rPr lang="ru-RU" sz="2400" b="1" i="1">
                        <a:latin typeface="Cambria Math"/>
                        <a:ea typeface="Times New Roman"/>
                      </a:rPr>
                      <m:t>𝒕</m:t>
                    </m:r>
                    <m:r>
                      <a:rPr lang="ru-RU" sz="2400" b="1" i="1">
                        <a:latin typeface="Cambria Math"/>
                        <a:ea typeface="Times New Roman"/>
                      </a:rPr>
                      <m:t>−</m:t>
                    </m:r>
                    <m:sSup>
                      <m:sSupPr>
                        <m:ctrlPr>
                          <a:rPr lang="uk-UA" sz="2400" b="1" i="1">
                            <a:latin typeface="Cambria Math"/>
                            <a:ea typeface="Times New Roman"/>
                          </a:rPr>
                        </m:ctrlPr>
                      </m:sSupPr>
                      <m:e>
                        <m:r>
                          <a:rPr lang="ru-RU" sz="2400" b="1" i="1">
                            <a:latin typeface="Cambria Math"/>
                            <a:ea typeface="Times New Roman"/>
                          </a:rPr>
                          <m:t>𝒕</m:t>
                        </m:r>
                      </m:e>
                      <m:sup>
                        <m:r>
                          <a:rPr lang="ru-RU" sz="2400" b="1" i="1">
                            <a:latin typeface="Cambria Math"/>
                            <a:ea typeface="Times New Roman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ru-RU" sz="24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(</a:t>
                </a:r>
                <a14:m>
                  <m:oMath xmlns:m="http://schemas.openxmlformats.org/officeDocument/2006/math">
                    <m:r>
                      <a:rPr lang="ru-RU" sz="2400" b="1" i="1">
                        <a:latin typeface="Cambria Math"/>
                        <a:ea typeface="Times New Roman"/>
                      </a:rPr>
                      <m:t>𝝋</m:t>
                    </m:r>
                  </m:oMath>
                </a14:m>
                <a:r>
                  <a:rPr lang="ru-RU" sz="24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— у </a:t>
                </a:r>
                <a:r>
                  <a:rPr lang="ru-RU" sz="2400" b="1" i="1" dirty="0" err="1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радіанах</a:t>
                </a:r>
                <a:r>
                  <a:rPr lang="ru-RU" sz="24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). </a:t>
                </a:r>
                <a:r>
                  <a:rPr lang="ru-RU" sz="2400" b="1" i="1" dirty="0" err="1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Знайти</a:t>
                </a:r>
                <a:r>
                  <a:rPr lang="ru-RU" sz="2400" b="1" i="1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ru-RU" sz="2400" b="1" i="1" dirty="0" err="1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кутову</a:t>
                </a:r>
                <a:r>
                  <a:rPr lang="ru-RU" sz="2400" b="1" i="1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ru-RU" sz="2400" b="1" i="1" dirty="0" err="1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швидкість</a:t>
                </a:r>
                <a:r>
                  <a:rPr lang="ru-RU" sz="24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 </a:t>
                </a:r>
                <a:r>
                  <a:rPr lang="ru-RU" sz="2400" b="1" i="1" dirty="0" err="1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обертання</a:t>
                </a:r>
                <a:r>
                  <a:rPr lang="ru-RU" sz="24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маховика в момент</a:t>
                </a:r>
                <a:r>
                  <a:rPr lang="en-US" sz="2400" b="1" i="1" dirty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t</a:t>
                </a:r>
                <a:r>
                  <a:rPr lang="ru-RU" sz="2400" b="1" i="1" dirty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=2</a:t>
                </a:r>
                <a:r>
                  <a:rPr lang="en-US" sz="2400" b="1" i="1" dirty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c</a:t>
                </a:r>
                <a:r>
                  <a:rPr lang="ru-RU" sz="24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; момент часу </a:t>
                </a:r>
                <a:r>
                  <a:rPr lang="en-US" sz="2400" b="1" i="1" dirty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t</a:t>
                </a:r>
                <a:r>
                  <a:rPr lang="ru-RU" sz="24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, коли </a:t>
                </a:r>
                <a:r>
                  <a:rPr lang="ru-RU" sz="2400" b="1" i="1" dirty="0" err="1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обертання</a:t>
                </a:r>
                <a:r>
                  <a:rPr lang="ru-RU" sz="24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ru-RU" sz="2400" b="1" i="1" dirty="0" err="1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скінчиться</a:t>
                </a:r>
                <a:r>
                  <a:rPr lang="ru-RU" sz="2400" b="1" i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r>
                      <a:rPr lang="ru-RU" sz="2400" b="1" i="1">
                        <a:latin typeface="Cambria Math"/>
                        <a:ea typeface="Times New Roman"/>
                      </a:rPr>
                      <m:t>  </m:t>
                    </m:r>
                    <m:r>
                      <a:rPr lang="ru-RU" sz="2400" b="1" i="1">
                        <a:solidFill>
                          <a:prstClr val="black"/>
                        </a:solidFill>
                        <a:latin typeface="Cambria Math"/>
                        <a:ea typeface="Times New Roman"/>
                      </a:rPr>
                      <m:t>𝝋</m:t>
                    </m:r>
                    <m:r>
                      <a:rPr lang="ru-RU" sz="2400" b="1" i="1">
                        <a:solidFill>
                          <a:prstClr val="black"/>
                        </a:solidFill>
                        <a:latin typeface="Cambria Math"/>
                        <a:ea typeface="Times New Roman"/>
                      </a:rPr>
                      <m:t>=</m:t>
                    </m:r>
                    <m:r>
                      <a:rPr lang="ru-RU" sz="2400" b="1" i="1">
                        <a:solidFill>
                          <a:prstClr val="black"/>
                        </a:solidFill>
                        <a:latin typeface="Cambria Math"/>
                        <a:ea typeface="Times New Roman"/>
                      </a:rPr>
                      <m:t>𝟓</m:t>
                    </m:r>
                    <m:r>
                      <a:rPr lang="ru-RU" sz="2400" b="1" i="1">
                        <a:solidFill>
                          <a:prstClr val="black"/>
                        </a:solidFill>
                        <a:latin typeface="Cambria Math"/>
                        <a:ea typeface="Times New Roman"/>
                      </a:rPr>
                      <m:t>+</m:t>
                    </m:r>
                    <m:r>
                      <a:rPr lang="ru-RU" sz="2400" b="1" i="1">
                        <a:solidFill>
                          <a:prstClr val="black"/>
                        </a:solidFill>
                        <a:latin typeface="Cambria Math"/>
                        <a:ea typeface="Times New Roman"/>
                      </a:rPr>
                      <m:t>𝟔</m:t>
                    </m:r>
                    <m:r>
                      <a:rPr lang="ru-RU" sz="2400" b="1" i="1">
                        <a:solidFill>
                          <a:prstClr val="black"/>
                        </a:solidFill>
                        <a:latin typeface="Cambria Math"/>
                        <a:ea typeface="Times New Roman"/>
                      </a:rPr>
                      <m:t>𝒕</m:t>
                    </m:r>
                    <m:r>
                      <a:rPr lang="ru-RU" sz="2400" b="1" i="1">
                        <a:solidFill>
                          <a:prstClr val="black"/>
                        </a:solidFill>
                        <a:latin typeface="Cambria Math"/>
                        <a:ea typeface="Times New Roman"/>
                      </a:rPr>
                      <m:t>−</m:t>
                    </m:r>
                    <m:sSup>
                      <m:sSupPr>
                        <m:ctrlPr>
                          <a:rPr lang="uk-UA" sz="2400" b="1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</a:rPr>
                        </m:ctrlPr>
                      </m:sSupPr>
                      <m:e>
                        <m:r>
                          <a:rPr lang="ru-RU" sz="2400" b="1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</a:rPr>
                          <m:t>𝒕</m:t>
                        </m:r>
                      </m:e>
                      <m:sup>
                        <m:r>
                          <a:rPr lang="ru-RU" sz="2400" b="1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</a:rPr>
                          <m:t>𝟐</m:t>
                        </m:r>
                      </m:sup>
                    </m:sSup>
                  </m:oMath>
                </a14:m>
                <a:endParaRPr lang="uk-UA" sz="2400" i="1" dirty="0"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:r>
                  <a:rPr lang="ru-RU" sz="2400" b="1" spc="40" dirty="0" err="1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Розв'язання</a:t>
                </a:r>
                <a:r>
                  <a:rPr lang="ru-RU" sz="2400" b="1" spc="4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:</a:t>
                </a:r>
                <a:endParaRPr lang="uk-UA" sz="2400" dirty="0"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L="0" indent="0" fontAlgn="base">
                  <a:spcBef>
                    <a:spcPts val="670"/>
                  </a:spcBef>
                  <a:spcAft>
                    <a:spcPts val="0"/>
                  </a:spcAft>
                  <a:buNone/>
                </a:pPr>
                <a:r>
                  <a:rPr 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v</a:t>
                </a:r>
                <a:r>
                  <a:rPr lang="ru-RU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(</a:t>
                </a:r>
                <a:r>
                  <a:rPr 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ru-RU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)=</a:t>
                </a:r>
                <a:r>
                  <a:rPr lang="ru-RU" sz="24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S'(t) = 4t +7 – </a:t>
                </a:r>
                <a:r>
                  <a:rPr lang="ru-RU" sz="2400" spc="4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швидкість</a:t>
                </a:r>
                <a:r>
                  <a:rPr lang="ru-RU" sz="24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ru-RU" sz="2400" spc="4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руху</a:t>
                </a:r>
                <a:r>
                  <a:rPr lang="ru-RU" sz="24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точки </a:t>
                </a:r>
                <a:endParaRPr lang="ru-RU" sz="2400" spc="4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L="0" indent="0" fontAlgn="base">
                  <a:spcBef>
                    <a:spcPts val="670"/>
                  </a:spcBef>
                  <a:spcAft>
                    <a:spcPts val="0"/>
                  </a:spcAft>
                  <a:buNone/>
                </a:pPr>
                <a:r>
                  <a:rPr lang="ru-RU" sz="2400" spc="4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в </a:t>
                </a:r>
                <a:r>
                  <a:rPr lang="ru-RU" sz="24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будь-</a:t>
                </a:r>
                <a:r>
                  <a:rPr lang="ru-RU" sz="2400" spc="4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який</a:t>
                </a:r>
                <a:r>
                  <a:rPr lang="ru-RU" sz="24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момент t</a:t>
                </a:r>
                <a:r>
                  <a:rPr lang="ru-RU" sz="2400" spc="4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.</a:t>
                </a:r>
                <a:endParaRPr lang="uk-UA" sz="2400" dirty="0" smtClean="0"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L="0" indent="0" fontAlgn="base">
                  <a:spcBef>
                    <a:spcPts val="670"/>
                  </a:spcBef>
                  <a:spcAft>
                    <a:spcPts val="0"/>
                  </a:spcAft>
                  <a:buNone/>
                </a:pPr>
                <a:r>
                  <a:rPr lang="ru-RU" sz="2400" spc="4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ru-RU" sz="24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4t +7 = 60.  </a:t>
                </a:r>
                <a:r>
                  <a:rPr lang="ru-RU" sz="2400" spc="4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Звідси</a:t>
                </a:r>
                <a:r>
                  <a:rPr lang="ru-RU" sz="24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 4t = 53;  t =</a:t>
                </a:r>
                <a:r>
                  <a:rPr lang="ru-RU" sz="2400" spc="4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13,25 с</a:t>
                </a:r>
                <a:r>
                  <a:rPr lang="ru-RU" sz="24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.</a:t>
                </a:r>
                <a:r>
                  <a:rPr lang="ru-RU" sz="2400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</a:p>
              <a:p>
                <a:pPr marL="0" indent="0" fontAlgn="base">
                  <a:spcBef>
                    <a:spcPts val="670"/>
                  </a:spcBef>
                  <a:spcAft>
                    <a:spcPts val="0"/>
                  </a:spcAft>
                  <a:buNone/>
                </a:pPr>
                <a:r>
                  <a:rPr lang="ru-RU" sz="2400" b="1" dirty="0" err="1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Відповідь</a:t>
                </a:r>
                <a:r>
                  <a:rPr lang="ru-RU" sz="2400" b="1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: 13, 25с</a:t>
                </a:r>
                <a:endParaRPr lang="uk-UA" sz="2400" dirty="0"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endParaRPr lang="uk-UA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02920" y="530352"/>
                <a:ext cx="8183880" cy="5706960"/>
              </a:xfrm>
              <a:blipFill rotWithShape="1">
                <a:blip r:embed="rId2"/>
                <a:stretch>
                  <a:fillRect l="-447" t="-214" r="-1118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170" name="Picture 2" descr="C:\Users\лег\Desktop\загружено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852936"/>
            <a:ext cx="2309391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322947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502920" y="530352"/>
                <a:ext cx="8183880" cy="60670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Задача</a:t>
                </a:r>
                <a:r>
                  <a:rPr lang="ru-RU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№2: </a:t>
                </a:r>
                <a:r>
                  <a:rPr lang="uk-UA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Витрати пального легкового автомобіля (літр на 100 км) в залежності від швидкості х км/год при русі на четвертій передачі приблизно описується функцією </a:t>
                </a:r>
              </a:p>
              <a:p>
                <a:pPr marL="0" indent="0">
                  <a:buNone/>
                </a:pPr>
                <a:r>
                  <a:rPr lang="en-US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f(x) = 0,0017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- 0,18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400" b="1" i="1">
                            <a:latin typeface="Cambria Math"/>
                            <a:cs typeface="Times New Roman" panose="02020603050405020304" pitchFamily="18" charset="0"/>
                          </a:rPr>
                          <m:t>𝒙</m:t>
                        </m:r>
                      </m:e>
                      <m:sup/>
                    </m:sSup>
                  </m:oMath>
                </a14:m>
                <a:r>
                  <a:rPr lang="en-US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+ 10,2 </a:t>
                </a:r>
                <a:r>
                  <a:rPr lang="uk-UA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  <a:r>
                  <a:rPr lang="en-US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uk-UA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&gt;</a:t>
                </a:r>
                <a:r>
                  <a:rPr lang="uk-UA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0.При якій швидкості витрата пального буде найменшою ?</a:t>
                </a:r>
              </a:p>
              <a:p>
                <a:pPr marL="0" lvl="0" indent="0" algn="just">
                  <a:lnSpc>
                    <a:spcPct val="115000"/>
                  </a:lnSpc>
                  <a:spcAft>
                    <a:spcPts val="1000"/>
                  </a:spcAft>
                  <a:buClr>
                    <a:srgbClr val="F07F09"/>
                  </a:buClr>
                  <a:buNone/>
                </a:pPr>
                <a:r>
                  <a:rPr lang="ru-RU" sz="2400" b="1" spc="4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Розв'язання</a:t>
                </a:r>
                <a:r>
                  <a:rPr lang="ru-RU" sz="2400" b="1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:</a:t>
                </a:r>
                <a:r>
                  <a:rPr lang="ru-RU" sz="2400" b="1" spc="4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en-US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14:m>
                  <m:oMath xmlns:m="http://schemas.openxmlformats.org/officeDocument/2006/math">
                    <m:r>
                      <a:rPr lang="uk-UA" sz="2200" b="0" i="0" dirty="0" smtClean="0">
                        <a:solidFill>
                          <a:prstClr val="black"/>
                        </a:solidFill>
                        <a:latin typeface="Cambria Math"/>
                        <a:ea typeface="Calibri"/>
                      </a:rPr>
                      <m:t> </m:t>
                    </m:r>
                    <m:r>
                      <m:rPr>
                        <m:nor/>
                      </m:rPr>
                      <a:rPr lang="en-US" sz="2200" dirty="0">
                        <a:solidFill>
                          <a:prstClr val="black"/>
                        </a:solidFill>
                        <a:latin typeface="Times New Roman"/>
                        <a:ea typeface="Calibri"/>
                      </a:rPr>
                      <m:t>′</m:t>
                    </m:r>
                  </m:oMath>
                </a14:m>
                <a:r>
                  <a:rPr lang="en-US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uk-UA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  <a:r>
                  <a:rPr lang="en-US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uk-UA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0,0034х – 0,18 ; 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14:m>
                  <m:oMath xmlns:m="http://schemas.openxmlformats.org/officeDocument/2006/math">
                    <m:r>
                      <a:rPr lang="uk-UA" sz="2200" dirty="0">
                        <a:solidFill>
                          <a:prstClr val="black"/>
                        </a:solidFill>
                        <a:latin typeface="Cambria Math"/>
                        <a:ea typeface="Calibri"/>
                      </a:rPr>
                      <m:t> </m:t>
                    </m:r>
                    <m:r>
                      <m:rPr>
                        <m:nor/>
                      </m:rPr>
                      <a:rPr lang="en-US" sz="2200" dirty="0">
                        <a:solidFill>
                          <a:prstClr val="black"/>
                        </a:solidFill>
                        <a:latin typeface="Times New Roman"/>
                        <a:ea typeface="Calibri"/>
                      </a:rPr>
                      <m:t>′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uk-UA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uk-UA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uk-UA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 при </a:t>
                </a:r>
                <a:r>
                  <a:rPr lang="uk-UA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0,0034х – 0,18 </a:t>
                </a:r>
                <a:r>
                  <a:rPr lang="uk-UA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=0 ; х </a:t>
                </a:r>
                <a14:m>
                  <m:oMath xmlns:m="http://schemas.openxmlformats.org/officeDocument/2006/math">
                    <m:r>
                      <a:rPr lang="uk-UA" sz="2400" b="0" i="0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a:rPr lang="uk-UA" sz="2400" i="1" smtClean="0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≈</m:t>
                    </m:r>
                  </m:oMath>
                </a14:m>
                <a:r>
                  <a:rPr lang="uk-UA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53 . Перевіримо знак 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14:m>
                  <m:oMath xmlns:m="http://schemas.openxmlformats.org/officeDocument/2006/math">
                    <m:r>
                      <a:rPr lang="uk-UA" sz="2200" dirty="0">
                        <a:solidFill>
                          <a:prstClr val="black"/>
                        </a:solidFill>
                        <a:latin typeface="Cambria Math"/>
                        <a:ea typeface="Calibri"/>
                      </a:rPr>
                      <m:t> </m:t>
                    </m:r>
                    <m:r>
                      <a:rPr lang="uk-UA" sz="2200" i="1" dirty="0" smtClean="0">
                        <a:solidFill>
                          <a:prstClr val="black"/>
                        </a:solidFill>
                        <a:latin typeface="Cambria Math"/>
                        <a:ea typeface="Calibri"/>
                      </a:rPr>
                      <m:t>"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uk-UA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uk-UA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uk-UA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 критичній точці: 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14:m>
                  <m:oMath xmlns:m="http://schemas.openxmlformats.org/officeDocument/2006/math">
                    <m:r>
                      <a:rPr lang="uk-UA" sz="2200" dirty="0">
                        <a:solidFill>
                          <a:prstClr val="black"/>
                        </a:solidFill>
                        <a:latin typeface="Cambria Math"/>
                        <a:ea typeface="Calibri"/>
                      </a:rPr>
                      <m:t> </m:t>
                    </m:r>
                    <m:r>
                      <a:rPr lang="uk-UA" sz="2200" i="1" dirty="0">
                        <a:solidFill>
                          <a:prstClr val="black"/>
                        </a:solidFill>
                        <a:latin typeface="Cambria Math"/>
                        <a:ea typeface="Calibri"/>
                      </a:rPr>
                      <m:t>"</m:t>
                    </m:r>
                  </m:oMath>
                </a14:m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uk-UA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</a:t>
                </a:r>
                <a:r>
                  <a:rPr lang="en-US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uk-UA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</a:t>
                </a:r>
                <a:r>
                  <a:rPr lang="uk-UA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uk-UA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0,0034 </a:t>
                </a:r>
                <a:r>
                  <a:rPr lang="en-US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&gt;</a:t>
                </a:r>
                <a:r>
                  <a:rPr lang="uk-UA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uk-UA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 . Отже витрата </a:t>
                </a:r>
                <a:r>
                  <a:rPr lang="uk-UA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пального буде </a:t>
                </a:r>
                <a:r>
                  <a:rPr lang="uk-UA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найменшою.</a:t>
                </a:r>
              </a:p>
              <a:p>
                <a:pPr marL="0" indent="0">
                  <a:buNone/>
                </a:pPr>
                <a:r>
                  <a:rPr lang="ru-RU" sz="2400" b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Відповідь</a:t>
                </a:r>
                <a:r>
                  <a:rPr lang="ru-RU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: </a:t>
                </a:r>
                <a:r>
                  <a:rPr lang="ru-RU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При </a:t>
                </a:r>
                <a:r>
                  <a:rPr lang="ru-RU" sz="2400" dirty="0" err="1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швидкості</a:t>
                </a:r>
                <a:r>
                  <a:rPr lang="ru-RU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≈</m:t>
                    </m:r>
                  </m:oMath>
                </a14:m>
                <a:r>
                  <a:rPr lang="uk-UA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53 </a:t>
                </a:r>
                <a:r>
                  <a:rPr lang="uk-UA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км/год ( </a:t>
                </a:r>
                <a14:m>
                  <m:oMath xmlns:m="http://schemas.openxmlformats.org/officeDocument/2006/math">
                    <m:r>
                      <a:rPr lang="uk-UA" sz="2400" i="1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≈</m:t>
                    </m:r>
                  </m:oMath>
                </a14:m>
                <a:r>
                  <a:rPr lang="uk-UA" sz="240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uk-UA" sz="24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 л ).</a:t>
                </a:r>
                <a:endParaRPr lang="uk-UA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02920" y="530352"/>
                <a:ext cx="8183880" cy="6067000"/>
              </a:xfrm>
              <a:blipFill rotWithShape="1">
                <a:blip r:embed="rId2"/>
                <a:stretch>
                  <a:fillRect l="-75" r="-1192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195" name="Picture 3" descr="C:\Users\лег\Desktop\загружено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797151"/>
            <a:ext cx="2657475" cy="1581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050152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ctr">
              <a:buClr>
                <a:srgbClr val="F07F09"/>
              </a:buClr>
              <a:buNone/>
            </a:pPr>
            <a:r>
              <a:rPr lang="uk-UA" sz="2400" b="1" dirty="0">
                <a:solidFill>
                  <a:srgbClr val="323232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 бачите, в усіх наведених дослідженнях використовувалася </a:t>
            </a:r>
            <a:r>
              <a:rPr lang="uk-UA" sz="2400" b="1" dirty="0" smtClean="0">
                <a:solidFill>
                  <a:srgbClr val="323232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похідна функції.</a:t>
            </a:r>
            <a:endParaRPr lang="uk-UA" sz="2400" b="1" dirty="0">
              <a:solidFill>
                <a:srgbClr val="323232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F07F09"/>
              </a:buClr>
              <a:buNone/>
            </a:pPr>
            <a:r>
              <a:rPr lang="uk-UA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uk-UA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акінчити</a:t>
            </a:r>
            <a:r>
              <a:rPr lang="uk-UA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хочеться словами </a:t>
            </a:r>
            <a:r>
              <a:rPr lang="uk-UA" sz="24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Норберта Вінера</a:t>
            </a:r>
            <a:r>
              <a:rPr lang="uk-UA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uk-UA" sz="2400" b="1" dirty="0" smtClean="0">
                <a:latin typeface="Times New Roman"/>
                <a:ea typeface="Times New Roman"/>
              </a:rPr>
              <a:t>      Математика-наука молодих . Інакше </a:t>
            </a:r>
            <a:r>
              <a:rPr lang="uk-UA" sz="2400" b="1" dirty="0">
                <a:latin typeface="Times New Roman"/>
                <a:ea typeface="Times New Roman"/>
              </a:rPr>
              <a:t>й не може </a:t>
            </a:r>
            <a:r>
              <a:rPr lang="uk-UA" sz="2400" b="1" dirty="0" smtClean="0">
                <a:latin typeface="Times New Roman"/>
                <a:ea typeface="Times New Roman"/>
              </a:rPr>
              <a:t>бути. Заняття математикою-це </a:t>
            </a:r>
            <a:r>
              <a:rPr lang="uk-UA" sz="2400" b="1" dirty="0">
                <a:latin typeface="Times New Roman"/>
                <a:ea typeface="Times New Roman"/>
              </a:rPr>
              <a:t>така гімнастика </a:t>
            </a:r>
            <a:r>
              <a:rPr lang="uk-UA" sz="2400" b="1" dirty="0" smtClean="0">
                <a:latin typeface="Times New Roman"/>
                <a:ea typeface="Times New Roman"/>
              </a:rPr>
              <a:t>розуму , для </a:t>
            </a:r>
            <a:r>
              <a:rPr lang="uk-UA" sz="2400" b="1" dirty="0">
                <a:latin typeface="Times New Roman"/>
                <a:ea typeface="Times New Roman"/>
              </a:rPr>
              <a:t>якої </a:t>
            </a:r>
            <a:r>
              <a:rPr lang="uk-UA" sz="2400" b="1" dirty="0" smtClean="0">
                <a:latin typeface="Times New Roman"/>
                <a:ea typeface="Times New Roman"/>
              </a:rPr>
              <a:t>потрібна </a:t>
            </a:r>
            <a:r>
              <a:rPr lang="uk-UA" sz="2400" b="1" dirty="0">
                <a:latin typeface="Times New Roman"/>
                <a:ea typeface="Times New Roman"/>
              </a:rPr>
              <a:t>вся гнучкість і вся витривалість молодості. </a:t>
            </a:r>
          </a:p>
          <a:p>
            <a:pPr marL="0" indent="0">
              <a:spcAft>
                <a:spcPts val="0"/>
              </a:spcAft>
              <a:buNone/>
            </a:pPr>
            <a:r>
              <a:rPr lang="uk-UA" sz="2400" b="1" dirty="0">
                <a:latin typeface="Times New Roman"/>
                <a:ea typeface="Times New Roman"/>
              </a:rPr>
              <a:t>                  </a:t>
            </a:r>
            <a:endParaRPr lang="uk-UA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лег\Desktop\загружено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140968"/>
            <a:ext cx="337229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4841761"/>
      </p:ext>
    </p:ext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8509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Дякую за увагу!</a:t>
            </a:r>
            <a:endParaRPr lang="uk-UA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лег\Desktop\images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12006"/>
            <a:ext cx="6414665" cy="478129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03544272"/>
      </p:ext>
    </p:extLst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124744"/>
            <a:ext cx="7572428" cy="378621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3600" b="1" dirty="0" smtClean="0"/>
              <a:t>Жодна </a:t>
            </a:r>
            <a:r>
              <a:rPr lang="uk-UA" sz="3600" b="1" dirty="0"/>
              <a:t>інша наука не навчає так ясно розуміти гармонію </a:t>
            </a:r>
            <a:r>
              <a:rPr lang="uk-UA" sz="3600" b="1" dirty="0" smtClean="0"/>
              <a:t>природи , як </a:t>
            </a:r>
            <a:r>
              <a:rPr lang="uk-UA" sz="3600" b="1" dirty="0"/>
              <a:t>математика</a:t>
            </a:r>
            <a:r>
              <a:rPr lang="uk-UA" sz="3600" b="1" dirty="0" smtClean="0"/>
              <a:t>…</a:t>
            </a:r>
            <a:endParaRPr lang="en-US" sz="3600" b="1" dirty="0" smtClean="0">
              <a:latin typeface="Broadway" panose="04040905080B02020502" pitchFamily="82" charset="0"/>
            </a:endParaRPr>
          </a:p>
          <a:p>
            <a:pPr marL="0" indent="0">
              <a:buNone/>
            </a:pPr>
            <a:r>
              <a:rPr lang="uk-UA" sz="3600" b="1" dirty="0" smtClean="0"/>
              <a:t>  </a:t>
            </a:r>
            <a:r>
              <a:rPr lang="en-US" sz="3600" b="1" dirty="0" smtClean="0">
                <a:latin typeface="Broadway" panose="04040905080B02020502" pitchFamily="82" charset="0"/>
              </a:rPr>
              <a:t>  </a:t>
            </a:r>
            <a:r>
              <a:rPr lang="uk-UA" sz="3600" b="1" dirty="0" smtClean="0"/>
              <a:t>                                                                                            </a:t>
            </a:r>
            <a:r>
              <a:rPr lang="en-US" sz="3600" b="1" dirty="0" smtClean="0">
                <a:latin typeface="Broadway" panose="04040905080B02020502" pitchFamily="82" charset="0"/>
              </a:rPr>
              <a:t>      </a:t>
            </a:r>
            <a:r>
              <a:rPr lang="uk-UA" sz="3600" b="1" dirty="0" err="1" smtClean="0"/>
              <a:t>П.Карус</a:t>
            </a:r>
            <a:endParaRPr lang="uk-UA" sz="3600" dirty="0"/>
          </a:p>
          <a:p>
            <a:pPr algn="just">
              <a:buNone/>
            </a:pPr>
            <a:endParaRPr lang="uk-UA" sz="4800" b="1" i="1" dirty="0">
              <a:solidFill>
                <a:schemeClr val="tx2">
                  <a:lumMod val="75000"/>
                </a:schemeClr>
              </a:solidFill>
              <a:latin typeface="Mistral" pitchFamily="66" charset="0"/>
            </a:endParaRPr>
          </a:p>
        </p:txBody>
      </p:sp>
      <p:pic>
        <p:nvPicPr>
          <p:cNvPr id="1027" name="Picture 3" descr="C:\Users\лег\Desktop\geometry-1044090_960_7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140968"/>
            <a:ext cx="4024288" cy="2592288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2844" y="908720"/>
            <a:ext cx="8325620" cy="54292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5400" b="1" dirty="0" smtClean="0"/>
              <a:t>  </a:t>
            </a:r>
            <a:r>
              <a:rPr lang="uk-UA" sz="3600" b="1" dirty="0" smtClean="0"/>
              <a:t>Цифри </a:t>
            </a:r>
            <a:r>
              <a:rPr lang="uk-UA" sz="3600" b="1" dirty="0"/>
              <a:t>не керують </a:t>
            </a:r>
            <a:r>
              <a:rPr lang="uk-UA" sz="3600" b="1" dirty="0" smtClean="0"/>
              <a:t>світом , але </a:t>
            </a:r>
            <a:r>
              <a:rPr lang="uk-UA" sz="3600" b="1" dirty="0"/>
              <a:t>вони </a:t>
            </a:r>
            <a:r>
              <a:rPr lang="uk-UA" sz="3600" b="1" dirty="0" smtClean="0"/>
              <a:t>показують, як </a:t>
            </a:r>
            <a:r>
              <a:rPr lang="uk-UA" sz="3600" b="1" dirty="0"/>
              <a:t>управляється світ.</a:t>
            </a:r>
            <a:endParaRPr lang="uk-UA" sz="3600" dirty="0"/>
          </a:p>
          <a:p>
            <a:pPr marL="0" indent="0">
              <a:buNone/>
            </a:pPr>
            <a:r>
              <a:rPr lang="en-US" sz="3600" b="1" dirty="0"/>
              <a:t> </a:t>
            </a:r>
            <a:r>
              <a:rPr lang="uk-UA" sz="3600" b="1" dirty="0" smtClean="0"/>
              <a:t>                                                                                            </a:t>
            </a:r>
            <a:r>
              <a:rPr lang="uk-UA" sz="3600" b="1" dirty="0"/>
              <a:t>І</a:t>
            </a:r>
            <a:r>
              <a:rPr lang="uk-UA" sz="3600" b="1" dirty="0" smtClean="0"/>
              <a:t>. Гете</a:t>
            </a:r>
            <a:endParaRPr lang="uk-UA" sz="3600" dirty="0"/>
          </a:p>
          <a:p>
            <a:pPr algn="just">
              <a:buNone/>
            </a:pPr>
            <a:endParaRPr lang="uk-UA" sz="5400" b="1" i="1" dirty="0">
              <a:solidFill>
                <a:schemeClr val="tx2">
                  <a:lumMod val="75000"/>
                </a:schemeClr>
              </a:solidFill>
              <a:latin typeface="Mistral" pitchFamily="66" charset="0"/>
            </a:endParaRPr>
          </a:p>
        </p:txBody>
      </p:sp>
      <p:pic>
        <p:nvPicPr>
          <p:cNvPr id="2050" name="Picture 2" descr="C:\Users\лег\Desktop\pay-937885__34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780928"/>
            <a:ext cx="4857750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 fontScale="90000"/>
          </a:bodyPr>
          <a:lstStyle/>
          <a:p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548680"/>
            <a:ext cx="8219256" cy="5010904"/>
          </a:xfrm>
        </p:spPr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uk-UA" sz="3200" b="1" dirty="0">
                <a:latin typeface="Times New Roman"/>
                <a:ea typeface="Times New Roman"/>
                <a:cs typeface="Vrinda" panose="020B0502040204020203" pitchFamily="34" charset="0"/>
              </a:rPr>
              <a:t>Подібно тому, як Архімед відкривши закон важеля, сказав: «Дайте мені точку опори і я зрушу Землю», так і сучасники Ньютона казали: </a:t>
            </a:r>
            <a:r>
              <a:rPr lang="uk-UA" sz="3200" b="1" i="1" dirty="0">
                <a:latin typeface="Times New Roman"/>
                <a:ea typeface="Times New Roman"/>
                <a:cs typeface="Vrinda" panose="020B0502040204020203" pitchFamily="34" charset="0"/>
              </a:rPr>
              <a:t>«Складіть нам диференціальне рівняння усіх рухів у природі і навчіть їх інтегрувати, тоді ми будемо подібні Богу, оскільки за допомогою обчислень точно будемо знати майбутні події».                 </a:t>
            </a:r>
            <a:r>
              <a:rPr lang="uk-UA" sz="3200" b="1" i="1" dirty="0" err="1">
                <a:latin typeface="Times New Roman"/>
                <a:ea typeface="Times New Roman"/>
                <a:cs typeface="Vrinda" panose="020B0502040204020203" pitchFamily="34" charset="0"/>
              </a:rPr>
              <a:t>Д.О.Дравс</a:t>
            </a:r>
            <a:endParaRPr lang="uk-UA" sz="3200" b="1" dirty="0">
              <a:latin typeface="Times New Roman"/>
              <a:ea typeface="Times New Roman"/>
              <a:cs typeface="Vrinda" panose="020B0502040204020203" pitchFamily="34" charset="0"/>
            </a:endParaRPr>
          </a:p>
          <a:p>
            <a:endParaRPr lang="uk-UA" dirty="0"/>
          </a:p>
        </p:txBody>
      </p:sp>
      <p:pic>
        <p:nvPicPr>
          <p:cNvPr id="1027" name="Picture 3" descr="C:\Users\лег\Desktop\загружено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581128"/>
            <a:ext cx="3267075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124156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9" y="548680"/>
            <a:ext cx="8391306" cy="5832648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spcAft>
                <a:spcPts val="0"/>
              </a:spcAft>
              <a:buNone/>
            </a:pPr>
            <a:r>
              <a:rPr lang="uk-UA" dirty="0"/>
              <a:t> </a:t>
            </a:r>
            <a:r>
              <a:rPr lang="uk-UA" dirty="0" smtClean="0"/>
              <a:t>   </a:t>
            </a:r>
            <a:r>
              <a:rPr lang="uk-UA" sz="3800" b="1" dirty="0" smtClean="0">
                <a:latin typeface="Times New Roman"/>
                <a:ea typeface="Times New Roman"/>
                <a:cs typeface="Vrinda" panose="020B0502040204020203" pitchFamily="34" charset="0"/>
              </a:rPr>
              <a:t>Середина </a:t>
            </a:r>
            <a:r>
              <a:rPr lang="uk-UA" sz="3800" b="1" dirty="0">
                <a:latin typeface="Times New Roman"/>
                <a:ea typeface="Times New Roman"/>
                <a:cs typeface="Vrinda" panose="020B0502040204020203" pitchFamily="34" charset="0"/>
              </a:rPr>
              <a:t>XVII століття </a:t>
            </a:r>
            <a:r>
              <a:rPr lang="uk-UA" sz="3800" b="1" dirty="0" smtClean="0">
                <a:latin typeface="Times New Roman"/>
                <a:ea typeface="Times New Roman"/>
                <a:cs typeface="Vrinda" panose="020B0502040204020203" pitchFamily="34" charset="0"/>
              </a:rPr>
              <a:t>                                              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uk-UA" sz="3800" b="1" dirty="0" smtClean="0">
                <a:latin typeface="Times New Roman"/>
                <a:ea typeface="Times New Roman"/>
                <a:cs typeface="Vrinda" panose="020B0502040204020203" pitchFamily="34" charset="0"/>
              </a:rPr>
              <a:t>сталося </a:t>
            </a:r>
            <a:r>
              <a:rPr lang="uk-UA" sz="3800" b="1" dirty="0">
                <a:latin typeface="Times New Roman"/>
                <a:ea typeface="Times New Roman"/>
                <a:cs typeface="Vrinda" panose="020B0502040204020203" pitchFamily="34" charset="0"/>
              </a:rPr>
              <a:t>найвидатніше відкриття усіх </a:t>
            </a:r>
            <a:r>
              <a:rPr lang="uk-UA" sz="3800" b="1" dirty="0" smtClean="0">
                <a:latin typeface="Times New Roman"/>
                <a:ea typeface="Times New Roman"/>
                <a:cs typeface="Vrinda" panose="020B0502040204020203" pitchFamily="34" charset="0"/>
              </a:rPr>
              <a:t>часів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uk-UA" sz="3800" b="1" dirty="0" smtClean="0">
                <a:latin typeface="Times New Roman"/>
                <a:ea typeface="Times New Roman"/>
                <a:cs typeface="Vrinda" panose="020B0502040204020203" pitchFamily="34" charset="0"/>
              </a:rPr>
              <a:t> </a:t>
            </a:r>
            <a:r>
              <a:rPr lang="uk-UA" sz="3800" b="1" dirty="0">
                <a:latin typeface="Times New Roman"/>
                <a:ea typeface="Times New Roman"/>
                <a:cs typeface="Vrinda" panose="020B0502040204020203" pitchFamily="34" charset="0"/>
              </a:rPr>
              <a:t>— створення нової математичної теорії: </a:t>
            </a:r>
            <a:endParaRPr lang="uk-UA" sz="3800" b="1" dirty="0" smtClean="0">
              <a:latin typeface="Times New Roman"/>
              <a:ea typeface="Times New Roman"/>
              <a:cs typeface="Vrinda" panose="020B0502040204020203" pitchFamily="34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uk-UA" sz="3800" b="1" dirty="0" smtClean="0">
                <a:latin typeface="Times New Roman"/>
                <a:ea typeface="Times New Roman"/>
                <a:cs typeface="Vrinda" panose="020B0502040204020203" pitchFamily="34" charset="0"/>
              </a:rPr>
              <a:t>диференціального </a:t>
            </a:r>
            <a:r>
              <a:rPr lang="uk-UA" sz="3800" b="1" dirty="0">
                <a:latin typeface="Times New Roman"/>
                <a:ea typeface="Times New Roman"/>
                <a:cs typeface="Vrinda" panose="020B0502040204020203" pitchFamily="34" charset="0"/>
              </a:rPr>
              <a:t>та інтегрального числення. </a:t>
            </a:r>
          </a:p>
          <a:p>
            <a:pPr marL="0" indent="0">
              <a:spcAft>
                <a:spcPts val="0"/>
              </a:spcAft>
              <a:buNone/>
            </a:pPr>
            <a:r>
              <a:rPr lang="uk-UA" sz="3800" b="1" dirty="0">
                <a:latin typeface="Times New Roman"/>
                <a:ea typeface="Times New Roman"/>
                <a:cs typeface="Vrinda" panose="020B0502040204020203" pitchFamily="34" charset="0"/>
              </a:rPr>
              <a:t> </a:t>
            </a:r>
            <a:r>
              <a:rPr lang="uk-UA" sz="3800" b="1" dirty="0" smtClean="0">
                <a:latin typeface="Times New Roman"/>
                <a:ea typeface="Times New Roman"/>
                <a:cs typeface="Vrinda" panose="020B0502040204020203" pitchFamily="34" charset="0"/>
              </a:rPr>
              <a:t>І </a:t>
            </a:r>
            <a:r>
              <a:rPr lang="uk-UA" sz="3800" b="1" dirty="0">
                <a:latin typeface="Times New Roman"/>
                <a:ea typeface="Times New Roman"/>
                <a:cs typeface="Vrinda" panose="020B0502040204020203" pitchFamily="34" charset="0"/>
              </a:rPr>
              <a:t>все життя полетіло так швидко, </a:t>
            </a:r>
            <a:endParaRPr lang="uk-UA" sz="3800" b="1" dirty="0" smtClean="0">
              <a:latin typeface="Times New Roman"/>
              <a:ea typeface="Times New Roman"/>
              <a:cs typeface="Vrinda" panose="020B0502040204020203" pitchFamily="34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uk-UA" sz="3800" b="1" dirty="0" smtClean="0">
                <a:latin typeface="Times New Roman"/>
                <a:ea typeface="Times New Roman"/>
                <a:cs typeface="Vrinda" panose="020B0502040204020203" pitchFamily="34" charset="0"/>
              </a:rPr>
              <a:t>що </a:t>
            </a:r>
            <a:r>
              <a:rPr lang="uk-UA" sz="3800" b="1" dirty="0">
                <a:latin typeface="Times New Roman"/>
                <a:ea typeface="Times New Roman"/>
                <a:cs typeface="Vrinda" panose="020B0502040204020203" pitchFamily="34" charset="0"/>
              </a:rPr>
              <a:t>вчені не могли навіть уявити такого.</a:t>
            </a:r>
          </a:p>
          <a:p>
            <a:pPr marL="0" indent="0">
              <a:spcAft>
                <a:spcPts val="0"/>
              </a:spcAft>
              <a:buNone/>
            </a:pPr>
            <a:r>
              <a:rPr lang="uk-UA" sz="3800" b="1" dirty="0">
                <a:latin typeface="Times New Roman"/>
                <a:ea typeface="Times New Roman"/>
                <a:cs typeface="Vrinda" panose="020B0502040204020203" pitchFamily="34" charset="0"/>
              </a:rPr>
              <a:t> Розвиток науково-технічного прогресу, війни, виготовлення зброї, епідемії і відкриття цілющого пеніциліну, запуск космічної ракети і створення ядерних реакторів – основою цього всього послужило диференціальне числення. Від високих досягнень  до стрімких падінь крокувала поряд похідна, кидаючи свої максимуми і мінімуми¸ похідна, яка миттєво змінила світ.</a:t>
            </a:r>
          </a:p>
          <a:p>
            <a:pPr marL="0" indent="0">
              <a:spcAft>
                <a:spcPts val="0"/>
              </a:spcAft>
              <a:buNone/>
            </a:pPr>
            <a:r>
              <a:rPr lang="uk-UA" sz="3800" b="1" dirty="0">
                <a:latin typeface="Times New Roman"/>
                <a:ea typeface="Times New Roman"/>
                <a:cs typeface="Vrinda" panose="020B0502040204020203" pitchFamily="34" charset="0"/>
              </a:rPr>
              <a:t> </a:t>
            </a:r>
            <a:r>
              <a:rPr lang="uk-UA" sz="3800" b="1" dirty="0" smtClean="0">
                <a:latin typeface="Times New Roman"/>
                <a:ea typeface="Times New Roman"/>
                <a:cs typeface="Vrinda" panose="020B0502040204020203" pitchFamily="34" charset="0"/>
              </a:rPr>
              <a:t> </a:t>
            </a:r>
            <a:r>
              <a:rPr lang="uk-UA" sz="3800" b="1" dirty="0">
                <a:latin typeface="Times New Roman"/>
                <a:ea typeface="Times New Roman"/>
                <a:cs typeface="Vrinda" panose="020B0502040204020203" pitchFamily="34" charset="0"/>
              </a:rPr>
              <a:t>За допомогою диференціального числення було розв’язано багато задач теоретичної механіки, фізики, астрономії. Зокрема , використовуючи методи диференціального числення , вчені передбачили повернення комети Галлея, що стало тріумфом науки </a:t>
            </a:r>
            <a:r>
              <a:rPr lang="en-US" sz="3800" b="1" dirty="0">
                <a:latin typeface="Vrinda" panose="020B0502040204020203" pitchFamily="34" charset="0"/>
                <a:ea typeface="Times New Roman"/>
                <a:cs typeface="Vrinda" panose="020B0502040204020203" pitchFamily="34" charset="0"/>
              </a:rPr>
              <a:t>XVIII</a:t>
            </a:r>
            <a:r>
              <a:rPr lang="ru-RU" sz="3800" b="1" dirty="0">
                <a:latin typeface="Times New Roman"/>
                <a:ea typeface="Times New Roman"/>
                <a:cs typeface="Vrinda" panose="020B0502040204020203" pitchFamily="34" charset="0"/>
              </a:rPr>
              <a:t> ст</a:t>
            </a:r>
            <a:r>
              <a:rPr lang="ru-RU" sz="3800" b="1" dirty="0" smtClean="0">
                <a:latin typeface="Times New Roman"/>
                <a:ea typeface="Times New Roman"/>
                <a:cs typeface="Vrinda" panose="020B0502040204020203" pitchFamily="34" charset="0"/>
              </a:rPr>
              <a:t>.</a:t>
            </a:r>
            <a:endParaRPr lang="uk-UA" sz="3800" b="1" dirty="0">
              <a:latin typeface="Times New Roman"/>
              <a:ea typeface="Times New Roman"/>
              <a:cs typeface="Vrinda" panose="020B0502040204020203" pitchFamily="34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uk-UA" sz="3800" b="1" dirty="0" smtClean="0">
                <a:latin typeface="Times New Roman"/>
                <a:ea typeface="Times New Roman"/>
                <a:cs typeface="Vrinda" panose="020B0502040204020203" pitchFamily="34" charset="0"/>
              </a:rPr>
              <a:t>  </a:t>
            </a:r>
            <a:r>
              <a:rPr lang="uk-UA" sz="3800" b="1" dirty="0">
                <a:latin typeface="Times New Roman"/>
                <a:ea typeface="Times New Roman"/>
                <a:cs typeface="Vrinda" panose="020B0502040204020203" pitchFamily="34" charset="0"/>
              </a:rPr>
              <a:t>І тепер поняття похідної широко застосовується у різних галузях науки та техніки.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146" name="Picture 2" descr="C:\Users\лег\Desktop\наук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692696"/>
            <a:ext cx="2232248" cy="1512168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 algn="just">
              <a:spcAft>
                <a:spcPts val="0"/>
              </a:spcAft>
              <a:tabLst>
                <a:tab pos="130810" algn="l"/>
              </a:tabLst>
            </a:pPr>
            <a:r>
              <a:rPr lang="uk-UA" sz="2800" u="sng" spc="40" dirty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Географія та екологія:</a:t>
            </a:r>
            <a:endParaRPr lang="uk-UA" sz="2800" u="sng" dirty="0">
              <a:effectLst/>
              <a:latin typeface="Times New Roman"/>
              <a:ea typeface="Times New Roman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5" y="1412777"/>
            <a:ext cx="8136903" cy="4707532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0"/>
              </a:spcAft>
              <a:buNone/>
              <a:tabLst>
                <a:tab pos="130810" algn="l"/>
              </a:tabLst>
            </a:pPr>
            <a:r>
              <a:rPr lang="uk-UA" sz="2400" b="1" i="1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Найнебезпечнішим</a:t>
            </a:r>
            <a:r>
              <a:rPr lang="en-US" sz="2400" b="1" i="1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uk-UA" sz="2400" b="1" i="1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діючим вулканом</a:t>
            </a:r>
            <a:r>
              <a:rPr lang="en-US" sz="2400" b="1" i="1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uk-UA" sz="2400" b="1" i="1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,</a:t>
            </a:r>
            <a:r>
              <a:rPr lang="en-US" sz="2400" b="1" i="1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uk-UA" sz="2400" b="1" i="1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на </a:t>
            </a:r>
            <a:r>
              <a:rPr lang="uk-UA" sz="2400" b="1" i="1" spc="-150" dirty="0">
                <a:solidFill>
                  <a:srgbClr val="000000"/>
                </a:solidFill>
                <a:latin typeface="Times New Roman"/>
                <a:ea typeface="Times New Roman"/>
              </a:rPr>
              <a:t>сьогодні </a:t>
            </a:r>
            <a:r>
              <a:rPr lang="uk-UA" sz="2400" b="1" i="1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,</a:t>
            </a:r>
            <a:r>
              <a:rPr lang="en-US" sz="2400" b="1" i="1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uk-UA" sz="2400" b="1" i="1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є </a:t>
            </a:r>
            <a:r>
              <a:rPr lang="uk-UA" sz="2400" b="1" i="1" spc="-15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Попокатепетль</a:t>
            </a:r>
            <a:r>
              <a:rPr lang="en-US" sz="2400" b="1" i="1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uk-UA" sz="2400" b="1" i="1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r>
              <a:rPr lang="en-US" sz="2400" b="1" i="1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uk-UA" sz="2400" b="1" i="1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Він розташований </a:t>
            </a:r>
            <a:r>
              <a:rPr lang="uk-UA" sz="2400" b="1" i="1" spc="-150" dirty="0">
                <a:solidFill>
                  <a:srgbClr val="000000"/>
                </a:solidFill>
                <a:latin typeface="Times New Roman"/>
                <a:ea typeface="Times New Roman"/>
              </a:rPr>
              <a:t>всього за 33 милі від Мехіко(Мексика</a:t>
            </a:r>
            <a:r>
              <a:rPr lang="uk-UA" sz="2400" b="1" i="1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)</a:t>
            </a:r>
            <a:r>
              <a:rPr lang="en-US" sz="2400" b="1" i="1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uk-UA" sz="2400" b="1" i="1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r>
              <a:rPr lang="en-US" sz="2400" b="1" i="1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uk-UA" sz="2400" b="1" i="1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Щороку </a:t>
            </a:r>
            <a:r>
              <a:rPr lang="uk-UA" sz="2400" b="1" i="1" spc="-150" dirty="0">
                <a:solidFill>
                  <a:srgbClr val="000000"/>
                </a:solidFill>
                <a:latin typeface="Times New Roman"/>
                <a:ea typeface="Times New Roman"/>
              </a:rPr>
              <a:t>він </a:t>
            </a:r>
            <a:r>
              <a:rPr lang="uk-UA" sz="2400" b="1" i="1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випускає </a:t>
            </a:r>
            <a:r>
              <a:rPr lang="uk-UA" sz="2400" b="1" i="1" spc="-150" dirty="0">
                <a:solidFill>
                  <a:srgbClr val="000000"/>
                </a:solidFill>
                <a:latin typeface="Times New Roman"/>
                <a:ea typeface="Times New Roman"/>
              </a:rPr>
              <a:t>тони газу та попелу перпендикулярно вгору з початковою швидкістю 130 </a:t>
            </a:r>
            <a:r>
              <a:rPr lang="uk-UA" sz="2400" b="1" i="1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м/с.</a:t>
            </a:r>
            <a:r>
              <a:rPr lang="en-US" sz="2400" b="1" i="1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uk-UA" sz="2400" b="1" i="1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На </a:t>
            </a:r>
            <a:r>
              <a:rPr lang="uk-UA" sz="2400" b="1" i="1" spc="-150" dirty="0">
                <a:solidFill>
                  <a:srgbClr val="000000"/>
                </a:solidFill>
                <a:latin typeface="Times New Roman"/>
                <a:ea typeface="Times New Roman"/>
              </a:rPr>
              <a:t>якій безпечній висоті можуть літати гелікоптери з науковцями для </a:t>
            </a:r>
            <a:r>
              <a:rPr lang="uk-UA" sz="2400" b="1" i="1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спостереження </a:t>
            </a:r>
            <a:r>
              <a:rPr lang="uk-UA" sz="2400" b="1" i="1" spc="-150" dirty="0">
                <a:solidFill>
                  <a:srgbClr val="000000"/>
                </a:solidFill>
                <a:latin typeface="Times New Roman"/>
                <a:ea typeface="Times New Roman"/>
              </a:rPr>
              <a:t>цього </a:t>
            </a:r>
            <a:r>
              <a:rPr lang="uk-UA" sz="2400" b="1" i="1" spc="-15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явища (</a:t>
            </a:r>
            <a:r>
              <a:rPr lang="uk-UA" sz="2400" b="1" i="1" spc="-150" dirty="0">
                <a:solidFill>
                  <a:srgbClr val="000000"/>
                </a:solidFill>
                <a:latin typeface="Times New Roman"/>
                <a:ea typeface="Times New Roman"/>
              </a:rPr>
              <a:t>висота вулкану </a:t>
            </a:r>
            <a:r>
              <a:rPr lang="uk-UA" sz="2400" b="1" i="1" spc="-150" dirty="0" err="1">
                <a:solidFill>
                  <a:srgbClr val="000000"/>
                </a:solidFill>
                <a:latin typeface="Times New Roman"/>
                <a:ea typeface="Times New Roman"/>
              </a:rPr>
              <a:t>Попокатепетль</a:t>
            </a:r>
            <a:r>
              <a:rPr lang="uk-UA" sz="2400" b="1" i="1" spc="-150" dirty="0">
                <a:solidFill>
                  <a:srgbClr val="000000"/>
                </a:solidFill>
                <a:latin typeface="Times New Roman"/>
                <a:ea typeface="Times New Roman"/>
              </a:rPr>
              <a:t> - 5420 м) ?</a:t>
            </a:r>
            <a:endParaRPr lang="uk-UA" sz="2400" i="1" spc="-150" dirty="0">
              <a:latin typeface="Times New Roman"/>
              <a:ea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uk-UA" sz="2400" spc="-150" dirty="0">
              <a:latin typeface="Times New Roman"/>
              <a:ea typeface="Calibri"/>
            </a:endParaRPr>
          </a:p>
        </p:txBody>
      </p:sp>
      <p:pic>
        <p:nvPicPr>
          <p:cNvPr id="1026" name="Picture 2" descr="C:\Users\лег\Desktop\vulkan-pi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933056"/>
            <a:ext cx="4032448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" name="Объект 9"/>
              <p:cNvSpPr>
                <a:spLocks noGrp="1"/>
              </p:cNvSpPr>
              <p:nvPr>
                <p:ph idx="1"/>
              </p:nvPr>
            </p:nvSpPr>
            <p:spPr>
              <a:xfrm>
                <a:off x="611560" y="548680"/>
                <a:ext cx="8183880" cy="5904656"/>
              </a:xfrm>
            </p:spPr>
            <p:txBody>
              <a:bodyPr>
                <a:normAutofit fontScale="77500" lnSpcReduction="20000"/>
              </a:bodyPr>
              <a:lstStyle/>
              <a:p>
                <a:pPr marL="0" indent="0">
                  <a:lnSpc>
                    <a:spcPct val="150000"/>
                  </a:lnSpc>
                  <a:spcAft>
                    <a:spcPts val="0"/>
                  </a:spcAft>
                  <a:buNone/>
                </a:pPr>
                <a:r>
                  <a:rPr lang="uk-UA" sz="3400" b="1" dirty="0" smtClean="0">
                    <a:latin typeface="Times New Roman"/>
                    <a:ea typeface="Calibri"/>
                  </a:rPr>
                  <a:t>Розв´язання:</a:t>
                </a:r>
              </a:p>
              <a:p>
                <a:pPr marL="0" indent="0">
                  <a:spcAft>
                    <a:spcPts val="0"/>
                  </a:spcAft>
                  <a:buNone/>
                  <a:tabLst>
                    <a:tab pos="130810" algn="l"/>
                  </a:tabLst>
                </a:pPr>
                <a:r>
                  <a:rPr lang="uk-UA" sz="3100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Речовина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uk-UA" sz="3100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викидається</a:t>
                </a:r>
                <a:r>
                  <a:rPr lang="en-US" sz="3100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uk-UA" sz="3100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перпендикулярно</a:t>
                </a:r>
                <a:r>
                  <a:rPr lang="en-US" sz="3100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uk-UA" sz="3100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вгору</a:t>
                </a:r>
              </a:p>
              <a:p>
                <a:pPr marL="0" indent="0">
                  <a:spcAft>
                    <a:spcPts val="0"/>
                  </a:spcAft>
                  <a:buNone/>
                  <a:tabLst>
                    <a:tab pos="130810" algn="l"/>
                  </a:tabLst>
                </a:pPr>
                <a:r>
                  <a:rPr lang="en-US" sz="3100" spc="4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h</a:t>
                </a:r>
                <a:r>
                  <a:rPr lang="uk-UA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(</a:t>
                </a:r>
                <a:r>
                  <a:rPr lang="en-US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uk-UA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)=</a:t>
                </a:r>
                <a:r>
                  <a:rPr lang="en-US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h</a:t>
                </a:r>
                <a:r>
                  <a:rPr lang="uk-UA" sz="3100" spc="4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0</a:t>
                </a:r>
                <a:r>
                  <a:rPr lang="uk-UA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+</a:t>
                </a:r>
                <a:r>
                  <a:rPr lang="en-US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v</a:t>
                </a:r>
                <a:r>
                  <a:rPr lang="uk-UA" sz="3100" spc="4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0</a:t>
                </a:r>
                <a:r>
                  <a:rPr lang="en-US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uk-UA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-0,5</a:t>
                </a:r>
                <a:r>
                  <a:rPr lang="en-US" sz="3100" spc="4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g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100" i="1" spc="40" smtClean="0">
                            <a:solidFill>
                              <a:srgbClr val="0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3100" b="0" i="0" spc="40" smtClean="0">
                            <a:solidFill>
                              <a:srgbClr val="000000"/>
                            </a:solidFill>
                            <a:latin typeface="Cambria Math"/>
                          </a:rPr>
                          <m:t>t</m:t>
                        </m:r>
                      </m:e>
                      <m:sup>
                        <m:r>
                          <a:rPr lang="en-US" sz="3100" b="0" i="0" spc="40" smtClean="0">
                            <a:solidFill>
                              <a:srgbClr val="00000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uk-UA" sz="3100" spc="4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,складемо </a:t>
                </a:r>
                <a:r>
                  <a:rPr lang="uk-UA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вираз : </a:t>
                </a:r>
                <a:r>
                  <a:rPr lang="en-US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h</a:t>
                </a:r>
                <a:r>
                  <a:rPr lang="uk-UA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(</a:t>
                </a:r>
                <a:r>
                  <a:rPr lang="en-US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uk-UA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)= 5420+130</a:t>
                </a:r>
                <a:r>
                  <a:rPr lang="en-US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uk-UA" sz="3100" spc="4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-0,5</a:t>
                </a:r>
                <a:r>
                  <a:rPr lang="en-US" sz="3100" spc="4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g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100" i="1" spc="40">
                            <a:solidFill>
                              <a:srgbClr val="0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3100" spc="40">
                            <a:solidFill>
                              <a:srgbClr val="000000"/>
                            </a:solidFill>
                            <a:latin typeface="Cambria Math"/>
                          </a:rPr>
                          <m:t>t</m:t>
                        </m:r>
                      </m:e>
                      <m:sup>
                        <m:r>
                          <a:rPr lang="en-US" sz="3100" spc="40">
                            <a:solidFill>
                              <a:srgbClr val="00000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uk-UA" sz="3100" dirty="0"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L="0" indent="0">
                  <a:spcAft>
                    <a:spcPts val="0"/>
                  </a:spcAft>
                  <a:buNone/>
                  <a:tabLst>
                    <a:tab pos="130810" algn="l"/>
                  </a:tabLst>
                </a:pPr>
                <a:r>
                  <a:rPr lang="en-US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h</a:t>
                </a:r>
                <a:r>
                  <a:rPr lang="ru-RU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'(</a:t>
                </a:r>
                <a:r>
                  <a:rPr lang="en-US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ru-RU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)=130 - </a:t>
                </a:r>
                <a:r>
                  <a:rPr lang="en-US" sz="3100" spc="4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gt</a:t>
                </a:r>
                <a:r>
                  <a:rPr lang="en-US" sz="3100" spc="4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ru-RU" sz="3100" spc="4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. </a:t>
                </a:r>
                <a:r>
                  <a:rPr lang="ru-RU" sz="3100" spc="40" dirty="0" err="1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Знаходимо</a:t>
                </a:r>
                <a:r>
                  <a:rPr lang="ru-RU" sz="3100" spc="4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ru-RU" sz="3100" spc="4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критичну</a:t>
                </a:r>
                <a:r>
                  <a:rPr lang="ru-RU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точку з </a:t>
                </a:r>
                <a:r>
                  <a:rPr lang="ru-RU" sz="3100" spc="4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умови</a:t>
                </a:r>
                <a:r>
                  <a:rPr lang="ru-RU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en-US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h</a:t>
                </a:r>
                <a:r>
                  <a:rPr lang="ru-RU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'(</a:t>
                </a:r>
                <a:r>
                  <a:rPr lang="en-US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ru-RU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)=0</a:t>
                </a:r>
                <a:endParaRPr lang="uk-UA" sz="3100" dirty="0"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L="0" indent="0">
                  <a:spcAft>
                    <a:spcPts val="0"/>
                  </a:spcAft>
                  <a:buNone/>
                  <a:tabLst>
                    <a:tab pos="130810" algn="l"/>
                  </a:tabLst>
                </a:pPr>
                <a:r>
                  <a:rPr lang="ru-RU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130 – </a:t>
                </a:r>
                <a:r>
                  <a:rPr lang="en-US" sz="3100" spc="40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gt</a:t>
                </a:r>
                <a:r>
                  <a:rPr lang="uk-UA" sz="3100" spc="4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=0 (</a:t>
                </a:r>
                <a:r>
                  <a:rPr lang="en-US" sz="3100" spc="4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g</a:t>
                </a:r>
                <a:r>
                  <a:rPr lang="uk-UA" sz="2400" dirty="0">
                    <a:solidFill>
                      <a:prstClr val="black"/>
                    </a:solidFill>
                    <a:ea typeface="Cambria Math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≈ </m:t>
                    </m:r>
                  </m:oMath>
                </a14:m>
                <a:r>
                  <a:rPr lang="uk-UA" sz="3100" dirty="0" smtClean="0">
                    <a:solidFill>
                      <a:srgbClr val="222222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9,8 м/с</a:t>
                </a:r>
                <a:r>
                  <a:rPr lang="uk-UA" sz="3100" baseline="30000" dirty="0" smtClean="0">
                    <a:solidFill>
                      <a:srgbClr val="222222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sz="3100" dirty="0" smtClean="0">
                    <a:solidFill>
                      <a:srgbClr val="222222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1</a:t>
                </a:r>
                <a:r>
                  <a:rPr lang="uk-UA" sz="2400" dirty="0">
                    <a:solidFill>
                      <a:prstClr val="black"/>
                    </a:solidFill>
                    <a:ea typeface="Cambria Math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>
                        <a:solidFill>
                          <a:prstClr val="black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≈ </m:t>
                    </m:r>
                  </m:oMath>
                </a14:m>
                <a:r>
                  <a:rPr lang="uk-UA" sz="3100" dirty="0" smtClean="0">
                    <a:solidFill>
                      <a:srgbClr val="222222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10 </a:t>
                </a:r>
                <a:r>
                  <a:rPr lang="uk-UA" sz="3100" dirty="0">
                    <a:solidFill>
                      <a:srgbClr val="222222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м/с</a:t>
                </a:r>
                <a:r>
                  <a:rPr lang="uk-UA" sz="3100" baseline="30000" dirty="0">
                    <a:solidFill>
                      <a:srgbClr val="222222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uk-UA" sz="3100" dirty="0">
                    <a:solidFill>
                      <a:srgbClr val="222222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</a:t>
                </a:r>
                <a:r>
                  <a:rPr lang="uk-UA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; </a:t>
                </a:r>
                <a:r>
                  <a:rPr lang="ru-RU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130 – </a:t>
                </a:r>
                <a:r>
                  <a:rPr lang="uk-UA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10</a:t>
                </a:r>
                <a:r>
                  <a:rPr lang="en-US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uk-UA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=0</a:t>
                </a:r>
                <a:endParaRPr lang="uk-UA" sz="3100" dirty="0"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L="0" indent="0">
                  <a:spcAft>
                    <a:spcPts val="0"/>
                  </a:spcAft>
                  <a:buNone/>
                  <a:tabLst>
                    <a:tab pos="130810" algn="l"/>
                  </a:tabLst>
                </a:pPr>
                <a:r>
                  <a:rPr lang="en-US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uk-UA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=13(с)</a:t>
                </a:r>
                <a:endParaRPr lang="uk-UA" sz="3100" dirty="0"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L="0" indent="0">
                  <a:spcAft>
                    <a:spcPts val="0"/>
                  </a:spcAft>
                  <a:buNone/>
                  <a:tabLst>
                    <a:tab pos="130810" algn="l"/>
                  </a:tabLst>
                </a:pPr>
                <a:r>
                  <a:rPr lang="uk-UA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Перевіримо , що при </a:t>
                </a:r>
                <a:r>
                  <a:rPr lang="en-US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uk-UA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=13 функція </a:t>
                </a:r>
                <a:r>
                  <a:rPr lang="en-US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h</a:t>
                </a:r>
                <a:r>
                  <a:rPr lang="uk-UA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(</a:t>
                </a:r>
                <a:r>
                  <a:rPr lang="en-US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uk-UA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 функція </a:t>
                </a:r>
                <a:r>
                  <a:rPr lang="uk-UA" sz="3100" spc="4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досягає максимального </a:t>
                </a:r>
                <a:r>
                  <a:rPr lang="uk-UA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значення</a:t>
                </a:r>
                <a:endParaRPr lang="uk-UA" sz="3100" dirty="0"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L="0" indent="0">
                  <a:spcAft>
                    <a:spcPts val="0"/>
                  </a:spcAft>
                  <a:buNone/>
                  <a:tabLst>
                    <a:tab pos="130810" algn="l"/>
                  </a:tabLst>
                </a:pPr>
                <a:r>
                  <a:rPr lang="en-US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h</a:t>
                </a:r>
                <a:r>
                  <a:rPr lang="ru-RU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''(</a:t>
                </a:r>
                <a:r>
                  <a:rPr lang="en-US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ru-RU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 = -10; </a:t>
                </a:r>
                <a:r>
                  <a:rPr lang="en-US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h</a:t>
                </a:r>
                <a:r>
                  <a:rPr lang="ru-RU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''(</a:t>
                </a:r>
                <a:r>
                  <a:rPr lang="uk-UA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13</a:t>
                </a:r>
                <a:r>
                  <a:rPr lang="ru-RU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 =-10&lt;0; </a:t>
                </a:r>
                <a:r>
                  <a:rPr lang="ru-RU" sz="3100" spc="4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тому</a:t>
                </a:r>
                <a:endParaRPr lang="en-US" sz="3100" spc="4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L="0" indent="0">
                  <a:spcAft>
                    <a:spcPts val="0"/>
                  </a:spcAft>
                  <a:buNone/>
                  <a:tabLst>
                    <a:tab pos="130810" algn="l"/>
                  </a:tabLst>
                </a:pPr>
                <a:r>
                  <a:rPr lang="en-US" sz="3100" spc="4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t</a:t>
                </a:r>
                <a:r>
                  <a:rPr lang="uk-UA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=13-точка </a:t>
                </a:r>
                <a:r>
                  <a:rPr lang="uk-UA" sz="3100" spc="4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максимуму.</a:t>
                </a:r>
                <a:endParaRPr lang="uk-UA" sz="3100" dirty="0"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L="0" indent="0">
                  <a:spcAft>
                    <a:spcPts val="0"/>
                  </a:spcAft>
                  <a:buNone/>
                  <a:tabLst>
                    <a:tab pos="130810" algn="l"/>
                  </a:tabLst>
                </a:pPr>
                <a:r>
                  <a:rPr lang="uk-UA" sz="3100" spc="4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Знайдемо</a:t>
                </a:r>
                <a:endParaRPr lang="en-US" sz="3100" spc="4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L="0" indent="0">
                  <a:spcAft>
                    <a:spcPts val="0"/>
                  </a:spcAft>
                  <a:buNone/>
                  <a:tabLst>
                    <a:tab pos="130810" algn="l"/>
                  </a:tabLst>
                </a:pPr>
                <a:r>
                  <a:rPr lang="en-US" sz="3100" spc="4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h</a:t>
                </a:r>
                <a:r>
                  <a:rPr lang="uk-UA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(13</a:t>
                </a:r>
                <a:r>
                  <a:rPr lang="uk-UA" sz="3100" spc="4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)=</a:t>
                </a:r>
                <a:r>
                  <a:rPr lang="uk-UA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5420+130·13-0,5</a:t>
                </a:r>
                <a14:m>
                  <m:oMath xmlns:m="http://schemas.openxmlformats.org/officeDocument/2006/math">
                    <m:r>
                      <a:rPr lang="uk-UA" sz="3100" i="1" spc="40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·</m:t>
                    </m:r>
                  </m:oMath>
                </a14:m>
                <a:r>
                  <a:rPr lang="uk-UA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10</a:t>
                </a:r>
                <a14:m>
                  <m:oMath xmlns:m="http://schemas.openxmlformats.org/officeDocument/2006/math">
                    <m:r>
                      <a:rPr lang="uk-UA" sz="3100" i="1" spc="40">
                        <a:solidFill>
                          <a:srgbClr val="000000"/>
                        </a:solidFill>
                        <a:latin typeface="Cambria Math"/>
                        <a:ea typeface="Times New Roman"/>
                      </a:rPr>
                      <m:t>·</m:t>
                    </m:r>
                  </m:oMath>
                </a14:m>
                <a:r>
                  <a:rPr lang="uk-UA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13</a:t>
                </a:r>
                <a:r>
                  <a:rPr lang="uk-UA" sz="3100" spc="4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endParaRPr lang="en-US" sz="3100" spc="40" baseline="300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L="0" indent="0">
                  <a:spcAft>
                    <a:spcPts val="0"/>
                  </a:spcAft>
                  <a:buNone/>
                  <a:tabLst>
                    <a:tab pos="130810" algn="l"/>
                  </a:tabLst>
                </a:pPr>
                <a:r>
                  <a:rPr lang="uk-UA" sz="31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=6265 (м</a:t>
                </a:r>
                <a:r>
                  <a:rPr lang="uk-UA" sz="3100" spc="4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</a:t>
                </a:r>
                <a:endParaRPr lang="en-US" sz="3100" spc="4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L="0" indent="0">
                  <a:spcAft>
                    <a:spcPts val="0"/>
                  </a:spcAft>
                  <a:buNone/>
                  <a:tabLst>
                    <a:tab pos="130810" algn="l"/>
                  </a:tabLst>
                </a:pPr>
                <a:r>
                  <a:rPr lang="uk-UA" sz="3100" b="1" spc="4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Відповідь:</a:t>
                </a:r>
                <a14:m>
                  <m:oMath xmlns:m="http://schemas.openxmlformats.org/officeDocument/2006/math">
                    <m:r>
                      <a:rPr lang="uk-UA" sz="3100" i="1">
                        <a:solidFill>
                          <a:schemeClr val="tx1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≈</m:t>
                    </m:r>
                  </m:oMath>
                </a14:m>
                <a:r>
                  <a:rPr lang="uk-UA" sz="31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6500 </a:t>
                </a:r>
                <a:r>
                  <a:rPr lang="uk-UA" sz="31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м.</a:t>
                </a:r>
              </a:p>
              <a:p>
                <a:pPr marL="0" lvl="0" indent="0" algn="just">
                  <a:spcBef>
                    <a:spcPts val="0"/>
                  </a:spcBef>
                  <a:buClrTx/>
                  <a:buSzTx/>
                  <a:buNone/>
                </a:pPr>
                <a:endParaRPr lang="en-US" sz="3200" b="1" i="1" spc="-150" dirty="0">
                  <a:solidFill>
                    <a:prstClr val="black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  <a:p>
                <a:pPr marL="0" lvl="0" indent="0" algn="just">
                  <a:spcBef>
                    <a:spcPts val="0"/>
                  </a:spcBef>
                  <a:buClrTx/>
                  <a:buSzTx/>
                  <a:buNone/>
                </a:pPr>
                <a:endParaRPr lang="en-US" sz="3200" b="1" i="1" spc="-150" dirty="0" smtClean="0">
                  <a:solidFill>
                    <a:prstClr val="black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  <a:p>
                <a:endParaRPr lang="uk-UA" sz="3200" spc="-150" dirty="0"/>
              </a:p>
            </p:txBody>
          </p:sp>
        </mc:Choice>
        <mc:Fallback>
          <p:sp>
            <p:nvSpPr>
              <p:cNvPr id="10" name="Объект 9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11560" y="548680"/>
                <a:ext cx="8183880" cy="5904656"/>
              </a:xfrm>
              <a:blipFill rotWithShape="1">
                <a:blip r:embed="rId2"/>
                <a:stretch>
                  <a:fillRect l="-149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 descr="C:\Users\лег\Desktop\d2yyz9iugaad5se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284984"/>
            <a:ext cx="3302272" cy="275528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475907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490936"/>
          </a:xfrm>
        </p:spPr>
        <p:txBody>
          <a:bodyPr>
            <a:normAutofit/>
          </a:bodyPr>
          <a:lstStyle/>
          <a:p>
            <a:pPr lvl="0">
              <a:lnSpc>
                <a:spcPts val="1800"/>
              </a:lnSpc>
              <a:buClr>
                <a:srgbClr val="F07F09"/>
              </a:buCl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endParaRPr lang="uk-UA" b="1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>
              <a:lnSpc>
                <a:spcPts val="1800"/>
              </a:lnSpc>
              <a:buClr>
                <a:srgbClr val="F07F09"/>
              </a:buClr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uk-UA" sz="2400" b="1" u="sng" dirty="0" err="1" smtClean="0">
                <a:solidFill>
                  <a:prstClr val="black"/>
                </a:solidFill>
                <a:latin typeface="Times New Roman"/>
                <a:ea typeface="Times New Roman"/>
              </a:rPr>
              <a:t>Економика</a:t>
            </a:r>
            <a:r>
              <a:rPr lang="uk-UA" sz="2400" b="1" u="sng" dirty="0" smtClean="0">
                <a:solidFill>
                  <a:srgbClr val="222222"/>
                </a:solidFill>
                <a:latin typeface="Times New Roman"/>
                <a:ea typeface="Times New Roman"/>
              </a:rPr>
              <a:t> </a:t>
            </a:r>
            <a:r>
              <a:rPr lang="uk-UA" sz="2400" b="1" u="sng" dirty="0">
                <a:solidFill>
                  <a:srgbClr val="222222"/>
                </a:solidFill>
                <a:latin typeface="Times New Roman"/>
                <a:ea typeface="Times New Roman"/>
              </a:rPr>
              <a:t>:</a:t>
            </a:r>
          </a:p>
          <a:p>
            <a:pPr lvl="0">
              <a:lnSpc>
                <a:spcPts val="1800"/>
              </a:lnSpc>
              <a:buClr>
                <a:srgbClr val="F07F09"/>
              </a:buClr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endParaRPr lang="uk-UA" sz="24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>
              <a:buClr>
                <a:srgbClr val="F07F09"/>
              </a:buClr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uk-UA" sz="2400" b="1" i="1" spc="-150" dirty="0">
                <a:solidFill>
                  <a:prstClr val="black"/>
                </a:solidFill>
                <a:latin typeface="Times New Roman"/>
                <a:ea typeface="Times New Roman"/>
              </a:rPr>
              <a:t>Цементний завод виробляє х т цементу в день. За договором він повинен щодня поставляти будівельній фірмі не менше 20 т цементу. Виробничі потужності заводу такі, що випуск цементу не може перевищувати 90 т в день. Визначити, при якому обсязі виробництва середні витрати будуть найбільшими (найменшими), якщо функція витрат має вигляд</a:t>
            </a:r>
            <a:endParaRPr lang="uk-UA" sz="2400" i="1" spc="-15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>
              <a:buClr>
                <a:srgbClr val="F07F09"/>
              </a:buClr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uk-UA" sz="2400" b="1" i="1" spc="-150" dirty="0">
                <a:solidFill>
                  <a:prstClr val="black"/>
                </a:solidFill>
                <a:latin typeface="Times New Roman"/>
                <a:ea typeface="Times New Roman"/>
              </a:rPr>
              <a:t>ТС = -x³ + 98x² + 200x</a:t>
            </a:r>
            <a:endParaRPr lang="uk-UA" sz="2400" spc="-15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endParaRPr lang="uk-U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102108"/>
            <a:ext cx="3600400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 descr="C:\Users\лег\Desktop\kom-1024x6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721975"/>
            <a:ext cx="3170734" cy="2300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434911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502920" y="530352"/>
                <a:ext cx="8183880" cy="5490936"/>
              </a:xfrm>
            </p:spPr>
            <p:txBody>
              <a:bodyPr>
                <a:normAutofit/>
              </a:bodyPr>
              <a:lstStyle/>
              <a:p>
                <a:pPr marL="0" indent="0">
                  <a:lnSpc>
                    <a:spcPct val="150000"/>
                  </a:lnSpc>
                  <a:spcAft>
                    <a:spcPts val="0"/>
                  </a:spcAft>
                  <a:buNone/>
                </a:pPr>
                <a:r>
                  <a:rPr lang="uk-UA" b="1" dirty="0">
                    <a:latin typeface="Times New Roman"/>
                    <a:ea typeface="Calibri"/>
                  </a:rPr>
                  <a:t>Розв´язання:</a:t>
                </a:r>
                <a:endParaRPr lang="uk-UA" sz="2400" b="1" dirty="0">
                  <a:latin typeface="Times New Roman"/>
                  <a:ea typeface="Calibri"/>
                </a:endParaRPr>
              </a:p>
              <a:p>
                <a:pPr marL="0" indent="0">
                  <a:spcAft>
                    <a:spcPts val="0"/>
                  </a:spcAft>
                  <a:buNone/>
                  <a:tabLst>
                    <a:tab pos="581660" algn="l"/>
                    <a:tab pos="1163320" algn="l"/>
                    <a:tab pos="174498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uk-UA" dirty="0">
                    <a:solidFill>
                      <a:srgbClr val="222222"/>
                    </a:solidFill>
                    <a:latin typeface="Times New Roman"/>
                  </a:rPr>
                  <a:t>Наше завдання зводиться до знаходження найбільшого або найменшого значення функції середніх витрат</a:t>
                </a:r>
                <a:r>
                  <a:rPr lang="uk-UA" dirty="0"/>
                  <a:t> </a:t>
                </a:r>
                <a:r>
                  <a:rPr lang="uk-UA" dirty="0">
                    <a:solidFill>
                      <a:srgbClr val="222222"/>
                    </a:solidFill>
                    <a:latin typeface="Times New Roman"/>
                    <a:ea typeface="Times New Roman"/>
                  </a:rPr>
                  <a:t> ТС = -х³ + 98х² + 200х</a:t>
                </a:r>
                <a:endParaRPr lang="uk-UA" sz="2400" dirty="0">
                  <a:latin typeface="Times New Roman"/>
                  <a:ea typeface="Times New Roman"/>
                </a:endParaRPr>
              </a:p>
              <a:p>
                <a:pPr marL="0" indent="0">
                  <a:spcAft>
                    <a:spcPts val="0"/>
                  </a:spcAft>
                  <a:buNone/>
                  <a:tabLst>
                    <a:tab pos="581660" algn="l"/>
                    <a:tab pos="1163320" algn="l"/>
                    <a:tab pos="1744980" algn="l"/>
                    <a:tab pos="2326640" algn="l"/>
                    <a:tab pos="2908300" algn="l"/>
                    <a:tab pos="3489960" algn="l"/>
                    <a:tab pos="4071620" algn="l"/>
                    <a:tab pos="4653280" algn="l"/>
                    <a:tab pos="5234940" algn="l"/>
                    <a:tab pos="5816600" algn="l"/>
                    <a:tab pos="6398260" algn="l"/>
                    <a:tab pos="6979920" algn="l"/>
                    <a:tab pos="7561580" algn="l"/>
                    <a:tab pos="8143240" algn="l"/>
                    <a:tab pos="8724900" algn="l"/>
                    <a:tab pos="9306560" algn="l"/>
                  </a:tabLst>
                </a:pPr>
                <a:r>
                  <a:rPr lang="uk-UA" dirty="0">
                    <a:solidFill>
                      <a:srgbClr val="222222"/>
                    </a:solidFill>
                    <a:latin typeface="Times New Roman"/>
                    <a:ea typeface="Times New Roman"/>
                  </a:rPr>
                  <a:t>Знайдемо середні витрати (середні сукупні витрати) АТС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3200" i="1">
                            <a:solidFill>
                              <a:srgbClr val="222222"/>
                            </a:solidFill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uk-UA" sz="3200" i="1">
                            <a:solidFill>
                              <a:srgbClr val="222222"/>
                            </a:solidFill>
                            <a:latin typeface="Cambria Math"/>
                            <a:ea typeface="Times New Roman"/>
                          </a:rPr>
                          <m:t>ТС</m:t>
                        </m:r>
                      </m:num>
                      <m:den>
                        <m:r>
                          <a:rPr lang="en-US" sz="3200" i="1">
                            <a:solidFill>
                              <a:srgbClr val="222222"/>
                            </a:solidFill>
                            <a:latin typeface="Cambria Math"/>
                            <a:ea typeface="Times New Roman"/>
                          </a:rPr>
                          <m:t>𝑥</m:t>
                        </m:r>
                      </m:den>
                    </m:f>
                  </m:oMath>
                </a14:m>
                <a:r>
                  <a:rPr lang="uk-UA" dirty="0">
                    <a:solidFill>
                      <a:srgbClr val="222222"/>
                    </a:solidFill>
                    <a:latin typeface="Times New Roman"/>
                    <a:ea typeface="Times New Roman"/>
                  </a:rPr>
                  <a:t> = -х² + 98х + 200</a:t>
                </a:r>
                <a:endParaRPr lang="uk-UA" sz="2400" dirty="0">
                  <a:latin typeface="Times New Roman"/>
                  <a:ea typeface="Times New Roman"/>
                </a:endParaRPr>
              </a:p>
              <a:p>
                <a:pPr marL="0" indent="0">
                  <a:spcAft>
                    <a:spcPts val="1000"/>
                  </a:spcAft>
                  <a:buNone/>
                </a:pPr>
                <a:r>
                  <a:rPr lang="uk-UA" dirty="0">
                    <a:solidFill>
                      <a:srgbClr val="222222"/>
                    </a:solidFill>
                    <a:latin typeface="Times New Roman"/>
                    <a:ea typeface="Times New Roman"/>
                  </a:rPr>
                  <a:t>Знайдемо найбільше або найменше значення функції АТС при х </a:t>
                </a:r>
                <a14:m>
                  <m:oMath xmlns:m="http://schemas.openxmlformats.org/officeDocument/2006/math">
                    <m:r>
                      <a:rPr lang="uk-UA" i="1">
                        <a:solidFill>
                          <a:srgbClr val="222222"/>
                        </a:solidFill>
                        <a:latin typeface="Cambria Math"/>
                        <a:ea typeface="Times New Roman"/>
                      </a:rPr>
                      <m:t>∈</m:t>
                    </m:r>
                  </m:oMath>
                </a14:m>
                <a:r>
                  <a:rPr lang="uk-UA" dirty="0">
                    <a:solidFill>
                      <a:srgbClr val="222222"/>
                    </a:solidFill>
                    <a:latin typeface="Times New Roman"/>
                    <a:ea typeface="Times New Roman"/>
                  </a:rPr>
                  <a:t>[20; 90]  </a:t>
                </a:r>
                <a:endParaRPr lang="uk-UA" sz="2400" dirty="0">
                  <a:latin typeface="Times New Roman"/>
                  <a:ea typeface="Times New Roman"/>
                </a:endParaRPr>
              </a:p>
              <a:p>
                <a:pPr marL="0" indent="0">
                  <a:spcAft>
                    <a:spcPts val="1000"/>
                  </a:spcAft>
                  <a:buNone/>
                </a:pPr>
                <a:r>
                  <a:rPr lang="ru-RU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АТС'= -2х+98</a:t>
                </a:r>
                <a:r>
                  <a:rPr lang="ru-RU" dirty="0">
                    <a:solidFill>
                      <a:srgbClr val="000000"/>
                    </a:solidFill>
                    <a:latin typeface="Times New Roman"/>
                    <a:ea typeface="Times New Roman"/>
                    <a:cs typeface="Calibri"/>
                  </a:rPr>
                  <a:t>  </a:t>
                </a:r>
                <a:r>
                  <a:rPr lang="ru-RU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АТС'= 0       -2х+98=0          х=49.</a:t>
                </a:r>
                <a:endParaRPr lang="uk-UA" sz="2400" dirty="0">
                  <a:latin typeface="Times New Roman"/>
                  <a:ea typeface="Times New Roman"/>
                </a:endParaRPr>
              </a:p>
              <a:p>
                <a:endParaRPr lang="uk-UA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02920" y="530352"/>
                <a:ext cx="8183880" cy="5490936"/>
              </a:xfrm>
              <a:blipFill rotWithShape="1">
                <a:blip r:embed="rId2"/>
                <a:stretch>
                  <a:fillRect l="-447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4199087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1105</TotalTime>
  <Words>1248</Words>
  <Application>Microsoft Office PowerPoint</Application>
  <PresentationFormat>Экран (4:3)</PresentationFormat>
  <Paragraphs>106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Аспект</vt:lpstr>
      <vt:lpstr>       Учнівська презентація</vt:lpstr>
      <vt:lpstr>Презентация PowerPoint</vt:lpstr>
      <vt:lpstr>Презентация PowerPoint</vt:lpstr>
      <vt:lpstr> </vt:lpstr>
      <vt:lpstr>Презентация PowerPoint</vt:lpstr>
      <vt:lpstr>Географія та екологія: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MultiDVD Team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Використання показникової функції</dc:title>
  <dc:creator>Vito4ka</dc:creator>
  <cp:lastModifiedBy>Олег</cp:lastModifiedBy>
  <cp:revision>113</cp:revision>
  <dcterms:created xsi:type="dcterms:W3CDTF">2012-01-04T18:43:21Z</dcterms:created>
  <dcterms:modified xsi:type="dcterms:W3CDTF">2019-08-07T09:02:51Z</dcterms:modified>
</cp:coreProperties>
</file>