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98" r:id="rId2"/>
    <p:sldMasterId id="2147483710" r:id="rId3"/>
    <p:sldMasterId id="2147483722" r:id="rId4"/>
    <p:sldMasterId id="2147483734" r:id="rId5"/>
    <p:sldMasterId id="2147483746" r:id="rId6"/>
    <p:sldMasterId id="2147483758" r:id="rId7"/>
  </p:sldMasterIdLst>
  <p:notesMasterIdLst>
    <p:notesMasterId r:id="rId49"/>
  </p:notesMasterIdLst>
  <p:handoutMasterIdLst>
    <p:handoutMasterId r:id="rId50"/>
  </p:handoutMasterIdLst>
  <p:sldIdLst>
    <p:sldId id="256" r:id="rId8"/>
    <p:sldId id="257" r:id="rId9"/>
    <p:sldId id="277" r:id="rId10"/>
    <p:sldId id="308" r:id="rId11"/>
    <p:sldId id="260" r:id="rId12"/>
    <p:sldId id="261" r:id="rId13"/>
    <p:sldId id="263" r:id="rId14"/>
    <p:sldId id="307" r:id="rId15"/>
    <p:sldId id="341" r:id="rId16"/>
    <p:sldId id="342" r:id="rId17"/>
    <p:sldId id="337" r:id="rId18"/>
    <p:sldId id="338" r:id="rId19"/>
    <p:sldId id="339" r:id="rId20"/>
    <p:sldId id="340" r:id="rId21"/>
    <p:sldId id="336" r:id="rId22"/>
    <p:sldId id="335" r:id="rId23"/>
    <p:sldId id="343" r:id="rId24"/>
    <p:sldId id="309" r:id="rId25"/>
    <p:sldId id="310" r:id="rId26"/>
    <p:sldId id="327" r:id="rId27"/>
    <p:sldId id="344" r:id="rId28"/>
    <p:sldId id="331" r:id="rId29"/>
    <p:sldId id="345" r:id="rId30"/>
    <p:sldId id="346" r:id="rId31"/>
    <p:sldId id="323" r:id="rId32"/>
    <p:sldId id="348" r:id="rId33"/>
    <p:sldId id="347" r:id="rId34"/>
    <p:sldId id="324" r:id="rId35"/>
    <p:sldId id="321" r:id="rId36"/>
    <p:sldId id="317" r:id="rId37"/>
    <p:sldId id="316" r:id="rId38"/>
    <p:sldId id="318" r:id="rId39"/>
    <p:sldId id="319" r:id="rId40"/>
    <p:sldId id="320" r:id="rId41"/>
    <p:sldId id="315" r:id="rId42"/>
    <p:sldId id="292" r:id="rId43"/>
    <p:sldId id="284" r:id="rId44"/>
    <p:sldId id="313" r:id="rId45"/>
    <p:sldId id="314" r:id="rId46"/>
    <p:sldId id="302" r:id="rId47"/>
    <p:sldId id="285" r:id="rId48"/>
  </p:sldIdLst>
  <p:sldSz cx="9217025" cy="6911975"/>
  <p:notesSz cx="6858000" cy="9144000"/>
  <p:defaultTextStyle>
    <a:defPPr>
      <a:defRPr lang="ru-RU"/>
    </a:defPPr>
    <a:lvl1pPr marL="0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0812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1624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2436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43248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04059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64871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25683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86495" algn="l" defTabSz="92162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CAB1101-198D-4EFA-82FA-890601A2C91E}">
          <p14:sldIdLst>
            <p14:sldId id="256"/>
            <p14:sldId id="257"/>
            <p14:sldId id="277"/>
            <p14:sldId id="308"/>
            <p14:sldId id="260"/>
          </p14:sldIdLst>
        </p14:section>
        <p14:section name="Раздел без заголовка" id="{3C92A5E2-7C71-4FDD-A616-A1A37C3C98EC}">
          <p14:sldIdLst>
            <p14:sldId id="261"/>
            <p14:sldId id="263"/>
            <p14:sldId id="307"/>
            <p14:sldId id="341"/>
            <p14:sldId id="342"/>
            <p14:sldId id="337"/>
            <p14:sldId id="338"/>
            <p14:sldId id="339"/>
            <p14:sldId id="340"/>
            <p14:sldId id="336"/>
            <p14:sldId id="335"/>
            <p14:sldId id="343"/>
            <p14:sldId id="309"/>
            <p14:sldId id="310"/>
            <p14:sldId id="327"/>
            <p14:sldId id="344"/>
            <p14:sldId id="331"/>
            <p14:sldId id="345"/>
            <p14:sldId id="346"/>
            <p14:sldId id="323"/>
            <p14:sldId id="348"/>
            <p14:sldId id="347"/>
            <p14:sldId id="324"/>
            <p14:sldId id="321"/>
          </p14:sldIdLst>
        </p14:section>
        <p14:section name="Раздел без заголовка" id="{29D98FA1-E67C-4A50-84C7-DE02C5199BF9}">
          <p14:sldIdLst>
            <p14:sldId id="317"/>
            <p14:sldId id="316"/>
            <p14:sldId id="318"/>
            <p14:sldId id="319"/>
            <p14:sldId id="320"/>
            <p14:sldId id="315"/>
            <p14:sldId id="292"/>
            <p14:sldId id="284"/>
            <p14:sldId id="313"/>
            <p14:sldId id="314"/>
            <p14:sldId id="302"/>
            <p14:sldId id="28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77">
          <p15:clr>
            <a:srgbClr val="A4A3A4"/>
          </p15:clr>
        </p15:guide>
        <p15:guide id="2" pos="29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333399"/>
    <a:srgbClr val="FFCCCC"/>
    <a:srgbClr val="CCCCFF"/>
    <a:srgbClr val="FFFF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04" autoAdjust="0"/>
  </p:normalViewPr>
  <p:slideViewPr>
    <p:cSldViewPr>
      <p:cViewPr>
        <p:scale>
          <a:sx n="69" d="100"/>
          <a:sy n="69" d="100"/>
        </p:scale>
        <p:origin x="-2826" y="-990"/>
      </p:cViewPr>
      <p:guideLst>
        <p:guide orient="horz" pos="2177"/>
        <p:guide pos="2903"/>
      </p:guideLst>
    </p:cSldViewPr>
  </p:slideViewPr>
  <p:outlineViewPr>
    <p:cViewPr>
      <p:scale>
        <a:sx n="33" d="100"/>
        <a:sy n="33" d="100"/>
      </p:scale>
      <p:origin x="0" y="117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8" Type="http://schemas.openxmlformats.org/officeDocument/2006/relationships/slide" Target="slides/slide1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064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8E9A54-1D25-487A-AD1B-8F818CAD3A53}" type="datetimeFigureOut">
              <a:rPr lang="uk-UA" smtClean="0"/>
              <a:t>26.08.2019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8142D-4E01-49A2-A870-7000D11F8084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1600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8142D-4E01-49A2-A870-7000D11F8084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05095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92F3A-FC3A-4A16-A1DF-84360B1A2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F57A5-97F4-4EBA-B948-8C1AADCE1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D5916-5F8A-4160-B428-5B5C110CF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AC188-4224-447B-B76F-D9EC6F8A3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B80B-5995-4951-BEEF-E994DAFE2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EC955-E739-4814-896F-A54856550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E649B-8A1D-440B-8A0D-1688660A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E1979-6E07-45A7-8F2D-06116542A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391C3-D218-4923-AFF8-E0AD9C1B4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2406A-2679-48CE-ABD4-3755E8B8E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92D82-6DD7-4CEE-B0A1-CCBA925D0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0AA9A-7C3D-4442-A603-559A10F6F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63BD8-1266-48BE-8820-DDC770738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A2FD0-83AE-43D9-BE95-23753C674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FFDAD-DD3A-4109-BFFE-304151347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3E153-A811-4401-921A-53223E726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DCE5E-26C4-425C-9BAF-D39083434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FE61A-AB67-4F0A-9D24-FA7DC4C59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104C1-75EA-4E8A-AA03-208622EAE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D7927-D369-4137-8198-1AA9BBC40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6E8BF-57A0-4CBA-AB8D-F626FE2C2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6B957-1CDD-4116-8630-AE85DEF6B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0AA9A-7C3D-4442-A603-559A10F6F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63BD8-1266-48BE-8820-DDC770738A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A2FD0-83AE-43D9-BE95-23753C6741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FFDAD-DD3A-4109-BFFE-304151347F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3E153-A811-4401-921A-53223E7266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DCE5E-26C4-425C-9BAF-D390834349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FE61A-AB67-4F0A-9D24-FA7DC4C59C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104C1-75EA-4E8A-AA03-208622EAE5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D7927-D369-4137-8198-1AA9BBC403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6E8BF-57A0-4CBA-AB8D-F626FE2C20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6B957-1CDD-4116-8630-AE85DEF6B2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92F3A-FC3A-4A16-A1DF-84360B1A25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F57A5-97F4-4EBA-B948-8C1AADCE1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5D5916-5F8A-4160-B428-5B5C110CFC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AC188-4224-447B-B76F-D9EC6F8A3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B80B-5995-4951-BEEF-E994DAFE2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8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EC955-E739-4814-896F-A54856550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EE649B-8A1D-440B-8A0D-1688660AD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E1979-6E07-45A7-8F2D-06116542A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C391C3-D218-4923-AFF8-E0AD9C1B4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2406A-2679-48CE-ABD4-3755E8B8E4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92D82-6DD7-4CEE-B0A1-CCBA925D0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1277" y="2147193"/>
            <a:ext cx="7834471" cy="148159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554" y="3916786"/>
            <a:ext cx="6451918" cy="1766394"/>
          </a:xfrm>
        </p:spPr>
        <p:txBody>
          <a:bodyPr/>
          <a:lstStyle>
            <a:lvl1pPr marL="0" indent="0" algn="ctr">
              <a:buNone/>
              <a:defRPr/>
            </a:lvl1pPr>
            <a:lvl2pPr marL="460812" indent="0" algn="ctr">
              <a:buNone/>
              <a:defRPr/>
            </a:lvl2pPr>
            <a:lvl3pPr marL="921624" indent="0" algn="ctr">
              <a:buNone/>
              <a:defRPr/>
            </a:lvl3pPr>
            <a:lvl4pPr marL="1382436" indent="0" algn="ctr">
              <a:buNone/>
              <a:defRPr/>
            </a:lvl4pPr>
            <a:lvl5pPr marL="1843248" indent="0" algn="ctr">
              <a:buNone/>
              <a:defRPr/>
            </a:lvl5pPr>
            <a:lvl6pPr marL="2304059" indent="0" algn="ctr">
              <a:buNone/>
              <a:defRPr/>
            </a:lvl6pPr>
            <a:lvl7pPr marL="2764871" indent="0" algn="ctr">
              <a:buNone/>
              <a:defRPr/>
            </a:lvl7pPr>
            <a:lvl8pPr marL="3225683" indent="0" algn="ctr">
              <a:buNone/>
              <a:defRPr/>
            </a:lvl8pPr>
            <a:lvl9pPr marL="3686495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0AA9A-7C3D-4442-A603-559A10F6F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63BD8-1266-48BE-8820-DDC770738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082" y="4441584"/>
            <a:ext cx="7834471" cy="13727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8082" y="2929590"/>
            <a:ext cx="7834471" cy="1511994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812" indent="0">
              <a:buNone/>
              <a:defRPr sz="1800"/>
            </a:lvl2pPr>
            <a:lvl3pPr marL="921624" indent="0">
              <a:buNone/>
              <a:defRPr sz="1600"/>
            </a:lvl3pPr>
            <a:lvl4pPr marL="1382436" indent="0">
              <a:buNone/>
              <a:defRPr sz="1400"/>
            </a:lvl4pPr>
            <a:lvl5pPr marL="1843248" indent="0">
              <a:buNone/>
              <a:defRPr sz="1400"/>
            </a:lvl5pPr>
            <a:lvl6pPr marL="2304059" indent="0">
              <a:buNone/>
              <a:defRPr sz="1400"/>
            </a:lvl6pPr>
            <a:lvl7pPr marL="2764871" indent="0">
              <a:buNone/>
              <a:defRPr sz="1400"/>
            </a:lvl7pPr>
            <a:lvl8pPr marL="3225683" indent="0">
              <a:buNone/>
              <a:defRPr sz="1400"/>
            </a:lvl8pPr>
            <a:lvl9pPr marL="3686495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A2FD0-83AE-43D9-BE95-23753C674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085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5321" y="1996793"/>
            <a:ext cx="4070853" cy="391678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FFDAD-DD3A-4109-BFFE-304151347F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76799"/>
            <a:ext cx="8295323" cy="1151996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0851" y="1547195"/>
            <a:ext cx="40724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" y="2191992"/>
            <a:ext cx="40724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82121" y="1547195"/>
            <a:ext cx="4074053" cy="64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812" indent="0">
              <a:buNone/>
              <a:defRPr sz="2000" b="1"/>
            </a:lvl2pPr>
            <a:lvl3pPr marL="921624" indent="0">
              <a:buNone/>
              <a:defRPr sz="1800" b="1"/>
            </a:lvl3pPr>
            <a:lvl4pPr marL="1382436" indent="0">
              <a:buNone/>
              <a:defRPr sz="1600" b="1"/>
            </a:lvl4pPr>
            <a:lvl5pPr marL="1843248" indent="0">
              <a:buNone/>
              <a:defRPr sz="1600" b="1"/>
            </a:lvl5pPr>
            <a:lvl6pPr marL="2304059" indent="0">
              <a:buNone/>
              <a:defRPr sz="1600" b="1"/>
            </a:lvl6pPr>
            <a:lvl7pPr marL="2764871" indent="0">
              <a:buNone/>
              <a:defRPr sz="1600" b="1"/>
            </a:lvl7pPr>
            <a:lvl8pPr marL="3225683" indent="0">
              <a:buNone/>
              <a:defRPr sz="1600" b="1"/>
            </a:lvl8pPr>
            <a:lvl9pPr marL="3686495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82121" y="2191992"/>
            <a:ext cx="4074053" cy="39823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83E153-A811-4401-921A-53223E726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DCE5E-26C4-425C-9BAF-D39083434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FE61A-AB67-4F0A-9D24-FA7DC4C59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104C1-75EA-4E8A-AA03-208622EAE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AD7927-D369-4137-8198-1AA9BBC40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6E8BF-57A0-4CBA-AB8D-F626FE2C20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2343" y="460798"/>
            <a:ext cx="2073831" cy="54527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460798"/>
            <a:ext cx="6067875" cy="54527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6B957-1CDD-4116-8630-AE85DEF6B2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8458" y="5392008"/>
            <a:ext cx="8698567" cy="24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162" tIns="46081" rIns="92162" bIns="46081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4043" y="4891609"/>
            <a:ext cx="8525748" cy="1231996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4043" y="3916786"/>
            <a:ext cx="8525748" cy="921597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60812" indent="0" algn="ctr">
              <a:buNone/>
            </a:lvl2pPr>
            <a:lvl3pPr marL="921624" indent="0" algn="ctr">
              <a:buNone/>
            </a:lvl3pPr>
            <a:lvl4pPr marL="1382436" indent="0" algn="ctr">
              <a:buNone/>
            </a:lvl4pPr>
            <a:lvl5pPr marL="1843248" indent="0" algn="ctr">
              <a:buNone/>
            </a:lvl5pPr>
            <a:lvl6pPr marL="2304059" indent="0" algn="ctr">
              <a:buNone/>
            </a:lvl6pPr>
            <a:lvl7pPr marL="2764871" indent="0" algn="ctr">
              <a:buNone/>
            </a:lvl7pPr>
            <a:lvl8pPr marL="3225683" indent="0" algn="ctr">
              <a:buNone/>
            </a:lvl8pPr>
            <a:lvl9pPr marL="3686495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95323" y="6524904"/>
            <a:ext cx="765013" cy="248831"/>
          </a:xfrm>
        </p:spPr>
        <p:txBody>
          <a:bodyPr/>
          <a:lstStyle/>
          <a:p>
            <a:pPr>
              <a:defRPr/>
            </a:pPr>
            <a:fld id="{3670AA9A-7C3D-4442-A603-559A10F6FB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610001" y="76800"/>
            <a:ext cx="2918725" cy="291199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95323" y="6524904"/>
            <a:ext cx="765013" cy="248831"/>
          </a:xfrm>
        </p:spPr>
        <p:txBody>
          <a:bodyPr/>
          <a:lstStyle/>
          <a:p>
            <a:pPr>
              <a:defRPr/>
            </a:pPr>
            <a:fld id="{BA663BD8-1266-48BE-8820-DDC770738A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8458" y="3472015"/>
            <a:ext cx="8698567" cy="24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162" tIns="46081" rIns="92162" bIns="46081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4043" y="1689594"/>
            <a:ext cx="8525748" cy="1228796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6A2FD0-83AE-43D9-BE95-23753C6741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1916" y="2970280"/>
            <a:ext cx="8756174" cy="1194150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4162" y="460798"/>
            <a:ext cx="8756174" cy="847869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7234" y="1612794"/>
            <a:ext cx="4224470" cy="47615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85321" y="1612794"/>
            <a:ext cx="4378087" cy="476158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6FFDAD-DD3A-4109-BFFE-304151347F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7234" y="5452780"/>
            <a:ext cx="8679365" cy="88959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3692" y="671998"/>
            <a:ext cx="4324821" cy="644797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82121" y="671998"/>
            <a:ext cx="4326519" cy="644797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3692" y="1326395"/>
            <a:ext cx="4324821" cy="39727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85855" y="1326395"/>
            <a:ext cx="4322785" cy="397278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95323" y="6527976"/>
            <a:ext cx="768085" cy="248831"/>
          </a:xfrm>
        </p:spPr>
        <p:txBody>
          <a:bodyPr/>
          <a:lstStyle/>
          <a:p>
            <a:pPr>
              <a:defRPr/>
            </a:pPr>
            <a:fld id="{0483E153-A811-4401-921A-53223E7266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8458" y="6067178"/>
            <a:ext cx="8698567" cy="24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162" tIns="46081" rIns="92162" bIns="46081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4162" y="460798"/>
            <a:ext cx="8756174" cy="847869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4DCE5E-26C4-425C-9BAF-D390834349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6FE61A-AB67-4F0A-9D24-FA7DC4C59C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8458" y="5895152"/>
            <a:ext cx="8698567" cy="24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162" tIns="46081" rIns="92162" bIns="46081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60851" y="5529580"/>
            <a:ext cx="8525748" cy="52479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60852" y="614398"/>
            <a:ext cx="3032338" cy="483838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603601" y="614398"/>
            <a:ext cx="5382999" cy="48383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E104C1-75EA-4E8A-AA03-208622EAE5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33193" y="621487"/>
            <a:ext cx="5069364" cy="3686387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AD7927-D369-4137-8198-1AA9BBC4039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4043" y="5033063"/>
            <a:ext cx="5914258" cy="526399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4043" y="5576767"/>
            <a:ext cx="5914258" cy="774397"/>
          </a:xfrm>
        </p:spPr>
        <p:txBody>
          <a:bodyPr lIns="110595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6E8BF-57A0-4CBA-AB8D-F626FE2C20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2769" y="553599"/>
            <a:ext cx="1843405" cy="5897579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0851" y="553599"/>
            <a:ext cx="6298300" cy="5897579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76B957-1CDD-4116-8630-AE85DEF6B2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2" y="275199"/>
            <a:ext cx="3032338" cy="11711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3601" y="275200"/>
            <a:ext cx="5152573" cy="58991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0852" y="1446395"/>
            <a:ext cx="3032338" cy="4727983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6601" y="4838383"/>
            <a:ext cx="5530215" cy="5711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06601" y="617598"/>
            <a:ext cx="5530215" cy="4147185"/>
          </a:xfrm>
        </p:spPr>
        <p:txBody>
          <a:bodyPr/>
          <a:lstStyle>
            <a:lvl1pPr marL="0" indent="0">
              <a:buNone/>
              <a:defRPr sz="3200"/>
            </a:lvl1pPr>
            <a:lvl2pPr marL="460812" indent="0">
              <a:buNone/>
              <a:defRPr sz="2800"/>
            </a:lvl2pPr>
            <a:lvl3pPr marL="921624" indent="0">
              <a:buNone/>
              <a:defRPr sz="2400"/>
            </a:lvl3pPr>
            <a:lvl4pPr marL="1382436" indent="0">
              <a:buNone/>
              <a:defRPr sz="2000"/>
            </a:lvl4pPr>
            <a:lvl5pPr marL="1843248" indent="0">
              <a:buNone/>
              <a:defRPr sz="2000"/>
            </a:lvl5pPr>
            <a:lvl6pPr marL="2304059" indent="0">
              <a:buNone/>
              <a:defRPr sz="2000"/>
            </a:lvl6pPr>
            <a:lvl7pPr marL="2764871" indent="0">
              <a:buNone/>
              <a:defRPr sz="2000"/>
            </a:lvl7pPr>
            <a:lvl8pPr marL="3225683" indent="0">
              <a:buNone/>
              <a:defRPr sz="2000"/>
            </a:lvl8pPr>
            <a:lvl9pPr marL="3686495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06601" y="5409581"/>
            <a:ext cx="5530215" cy="811197"/>
          </a:xfrm>
        </p:spPr>
        <p:txBody>
          <a:bodyPr/>
          <a:lstStyle>
            <a:lvl1pPr marL="0" indent="0">
              <a:buNone/>
              <a:defRPr sz="1400"/>
            </a:lvl1pPr>
            <a:lvl2pPr marL="460812" indent="0">
              <a:buNone/>
              <a:defRPr sz="1200"/>
            </a:lvl2pPr>
            <a:lvl3pPr marL="921624" indent="0">
              <a:buNone/>
              <a:defRPr sz="1000"/>
            </a:lvl3pPr>
            <a:lvl4pPr marL="1382436" indent="0">
              <a:buNone/>
              <a:defRPr sz="900"/>
            </a:lvl4pPr>
            <a:lvl5pPr marL="1843248" indent="0">
              <a:buNone/>
              <a:defRPr sz="900"/>
            </a:lvl5pPr>
            <a:lvl6pPr marL="2304059" indent="0">
              <a:buNone/>
              <a:defRPr sz="900"/>
            </a:lvl6pPr>
            <a:lvl7pPr marL="2764871" indent="0">
              <a:buNone/>
              <a:defRPr sz="900"/>
            </a:lvl7pPr>
            <a:lvl8pPr marL="3225683" indent="0">
              <a:buNone/>
              <a:defRPr sz="900"/>
            </a:lvl8pPr>
            <a:lvl9pPr marL="3686495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217025" cy="6911975"/>
            <a:chOff x="0" y="0"/>
            <a:chExt cx="5760" cy="4320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035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6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7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8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9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0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1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2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3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4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</p:grpSp>
      </p:grpSp>
      <p:sp>
        <p:nvSpPr>
          <p:cNvPr id="10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1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7577"/>
            <a:ext cx="2150639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32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33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A41AE9C8-FC17-41EF-B5CB-023934CC4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217025" cy="550398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65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4377"/>
            <a:ext cx="2150639" cy="47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341C03C-FA8C-4035-979B-E967BB771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217025" cy="550398"/>
            <a:chOff x="0" y="0"/>
            <a:chExt cx="5760" cy="344"/>
          </a:xfrm>
        </p:grpSpPr>
        <p:sp>
          <p:nvSpPr>
            <p:cNvPr id="308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1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2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3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4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085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6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7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088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307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65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4377"/>
            <a:ext cx="2150639" cy="47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217025" cy="6911975"/>
            <a:chOff x="0" y="0"/>
            <a:chExt cx="5760" cy="4320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035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6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7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8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39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0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1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2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3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  <p:sp>
            <p:nvSpPr>
              <p:cNvPr id="1044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2400" dirty="0">
                  <a:latin typeface="Times New Roman" pitchFamily="18" charset="0"/>
                </a:endParaRPr>
              </a:p>
            </p:txBody>
          </p:sp>
        </p:grpSp>
      </p:grpSp>
      <p:sp>
        <p:nvSpPr>
          <p:cNvPr id="10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1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7577"/>
            <a:ext cx="2150639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32" name="Rectangle 1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33" name="Rectangle 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A41AE9C8-FC17-41EF-B5CB-023934CC45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217025" cy="550398"/>
            <a:chOff x="0" y="0"/>
            <a:chExt cx="5760" cy="344"/>
          </a:xfrm>
        </p:grpSpPr>
        <p:sp>
          <p:nvSpPr>
            <p:cNvPr id="2056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57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58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59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60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2061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2062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2063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2064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205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65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4377"/>
            <a:ext cx="2150639" cy="47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49150" y="6297577"/>
            <a:ext cx="2918725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05535" y="6297577"/>
            <a:ext cx="2150639" cy="4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F341C03C-FA8C-4035-979B-E967BB771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217025" cy="550398"/>
            <a:chOff x="0" y="0"/>
            <a:chExt cx="5760" cy="344"/>
          </a:xfrm>
        </p:grpSpPr>
        <p:sp>
          <p:nvSpPr>
            <p:cNvPr id="308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1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2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3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4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085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hlink"/>
                </a:solidFill>
              </a:endParaRPr>
            </a:p>
          </p:txBody>
        </p:sp>
        <p:sp>
          <p:nvSpPr>
            <p:cNvPr id="3086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2400" dirty="0">
                <a:latin typeface="Times New Roman" pitchFamily="18" charset="0"/>
              </a:endParaRPr>
            </a:p>
          </p:txBody>
        </p:sp>
        <p:sp>
          <p:nvSpPr>
            <p:cNvPr id="3087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  <p:sp>
          <p:nvSpPr>
            <p:cNvPr id="3088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307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60851" y="460798"/>
            <a:ext cx="8295323" cy="138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3078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0851" y="1996793"/>
            <a:ext cx="8295323" cy="391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62" tIns="46081" rIns="92162" bIns="460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65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0851" y="6294377"/>
            <a:ext cx="2150639" cy="479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62" tIns="46081" rIns="92162" bIns="46081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60812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21624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82436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43248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5609" indent="-345609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8819" indent="-288007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52030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12842" indent="-230406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73653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34465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95277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56089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16901" indent="-230406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8458" y="1059169"/>
            <a:ext cx="8698567" cy="24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162" tIns="46081" rIns="92162" bIns="46081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7234" y="1566394"/>
            <a:ext cx="8756174" cy="4561584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528726" y="76800"/>
            <a:ext cx="2534682" cy="291199"/>
          </a:xfrm>
          <a:prstGeom prst="rect">
            <a:avLst/>
          </a:prstGeom>
        </p:spPr>
        <p:txBody>
          <a:bodyPr vert="horz" lIns="92162" tIns="46081" rIns="92162" bIns="46081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806276B-1575-424D-8A58-879815367091}" type="datetimeFigureOut">
              <a:rPr lang="ru-RU" smtClean="0"/>
              <a:pPr/>
              <a:t>26.08.2019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49150" y="76800"/>
            <a:ext cx="3379576" cy="291199"/>
          </a:xfrm>
          <a:prstGeom prst="rect">
            <a:avLst/>
          </a:prstGeom>
        </p:spPr>
        <p:txBody>
          <a:bodyPr vert="horz" lIns="92162" tIns="46081" rIns="92162" bIns="46081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95323" y="6527977"/>
            <a:ext cx="768085" cy="246399"/>
          </a:xfrm>
          <a:prstGeom prst="rect">
            <a:avLst/>
          </a:prstGeom>
        </p:spPr>
        <p:txBody>
          <a:bodyPr vert="horz" lIns="92162" tIns="46081" rIns="92162" bIns="46081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4739871-D7C1-42D3-9A23-FB7FD41B31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7234" y="460798"/>
            <a:ext cx="8756174" cy="844797"/>
          </a:xfrm>
          <a:prstGeom prst="rect">
            <a:avLst/>
          </a:prstGeom>
        </p:spPr>
        <p:txBody>
          <a:bodyPr vert="horz" lIns="92162" tIns="46081" rIns="92162" bIns="46081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8458" y="1059169"/>
            <a:ext cx="8698567" cy="24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162" tIns="46081" rIns="92162" bIns="46081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8458" y="1066313"/>
            <a:ext cx="8698567" cy="2400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2162" tIns="46081" rIns="92162" bIns="46081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5609" indent="-345609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8819" indent="-288007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52030" indent="-230406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12842" indent="-230406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73653" indent="-23040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34465" indent="-23040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95277" indent="-23040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56089" indent="-23040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916901" indent="-23040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1.png"/><Relationship Id="rId4" Type="http://schemas.openxmlformats.org/officeDocument/2006/relationships/image" Target="../media/image18.wmf"/><Relationship Id="rId9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1.png"/><Relationship Id="rId4" Type="http://schemas.openxmlformats.org/officeDocument/2006/relationships/image" Target="../media/image53.png"/><Relationship Id="rId9" Type="http://schemas.openxmlformats.org/officeDocument/2006/relationships/image" Target="../media/image58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8.png"/><Relationship Id="rId16" Type="http://schemas.openxmlformats.org/officeDocument/2006/relationships/image" Target="../media/image39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7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6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43.jpe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42.jpe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9.png"/><Relationship Id="rId10" Type="http://schemas.openxmlformats.org/officeDocument/2006/relationships/image" Target="../media/image84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0.png"/><Relationship Id="rId2" Type="http://schemas.openxmlformats.org/officeDocument/2006/relationships/image" Target="../media/image580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5.jpeg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4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760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8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63.png"/><Relationship Id="rId4" Type="http://schemas.openxmlformats.org/officeDocument/2006/relationships/image" Target="../media/image50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019" y="2231983"/>
            <a:ext cx="8525748" cy="1656051"/>
          </a:xfrm>
        </p:spPr>
        <p:txBody>
          <a:bodyPr/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Загадкова похідна та де  її застосовують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146" y="1367981"/>
            <a:ext cx="6451918" cy="648002"/>
          </a:xfrm>
        </p:spPr>
        <p:txBody>
          <a:bodyPr>
            <a:normAutofit/>
          </a:bodyPr>
          <a:lstStyle/>
          <a:p>
            <a:r>
              <a:rPr lang="uk-UA" sz="2800" b="1" dirty="0"/>
              <a:t>Тема уроку:</a:t>
            </a:r>
            <a:endParaRPr lang="ru-RU" sz="2800" b="1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6336717" y="3599988"/>
            <a:ext cx="2635466" cy="1728006"/>
          </a:xfrm>
          <a:prstGeom prst="rect">
            <a:avLst/>
          </a:prstGeom>
        </p:spPr>
        <p:txBody>
          <a:bodyPr vert="horz" lIns="92162" tIns="46081" rIns="92162" bIns="46081" anchor="b">
            <a:normAutofit/>
          </a:bodyPr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 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математики </a:t>
            </a:r>
          </a:p>
          <a:p>
            <a:pPr algn="r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Ткаченко Т.В.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3528385" y="5543995"/>
            <a:ext cx="2520298" cy="648002"/>
          </a:xfrm>
          <a:prstGeom prst="rect">
            <a:avLst/>
          </a:prstGeom>
        </p:spPr>
        <p:txBody>
          <a:bodyPr vert="horz" lIns="92162" tIns="46081" rIns="92162" bIns="46081" anchor="b">
            <a:norm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2400" dirty="0">
              <a:solidFill>
                <a:schemeClr val="tx2">
                  <a:shade val="75000"/>
                </a:schemeClr>
              </a:solidFill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296121" y="359977"/>
            <a:ext cx="6768800" cy="648002"/>
          </a:xfrm>
          <a:prstGeom prst="rect">
            <a:avLst/>
          </a:prstGeom>
        </p:spPr>
        <p:txBody>
          <a:bodyPr vert="horz" lIns="92162" tIns="46081" rIns="92162" bIns="46081" anchor="b">
            <a:norm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en-US" sz="2400" dirty="0"/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ЛІЦЕЙ № 208 м КИЕВА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Графічні 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перешкоди :</a:t>
            </a:r>
            <a:r>
              <a:rPr lang="uk-UA" dirty="0" smtClean="0"/>
              <a:t>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28354" name="Picture 2" descr="C:\Users\лег\Desktop\загружено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" y="2879923"/>
            <a:ext cx="4176464" cy="243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355" name="Picture 3" descr="C:\Users\лег\Desktop\images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624" y="3600004"/>
            <a:ext cx="3024336" cy="244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65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494" y="215627"/>
            <a:ext cx="8295323" cy="1080119"/>
          </a:xfrm>
        </p:spPr>
        <p:txBody>
          <a:bodyPr/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На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малюнках зображено графіки похідних диференційованих на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функцій. Яка з функцій спадає на відрізку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-1;1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2402997" y="1414217"/>
            <a:ext cx="2606040" cy="2415540"/>
            <a:chOff x="2398628" y="1773133"/>
            <a:chExt cx="2606040" cy="241554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398628" y="1773133"/>
              <a:ext cx="2606040" cy="2415540"/>
              <a:chOff x="0" y="0"/>
              <a:chExt cx="2606040" cy="2415540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0" y="0"/>
                <a:ext cx="2606040" cy="2415540"/>
                <a:chOff x="0" y="0"/>
                <a:chExt cx="6118860" cy="6118860"/>
              </a:xfrm>
            </p:grpSpPr>
            <p:pic>
              <p:nvPicPr>
                <p:cNvPr id="7" name="Рисунок 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8" name="Прямая соединительная линия 7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9" name="Прямая со стрелкой 8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10" name="Прямая соединительная линия 9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11" name="Надпись 48"/>
                <p:cNvSpPr txBox="1"/>
                <p:nvPr/>
              </p:nvSpPr>
              <p:spPr>
                <a:xfrm>
                  <a:off x="2233070" y="296477"/>
                  <a:ext cx="1475008" cy="136832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12" name="Прямая соединительная линия 11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13" name="Надпись 49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x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14" name="Надпись 55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0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15" name="Надпись 56"/>
                <p:cNvSpPr txBox="1"/>
                <p:nvPr/>
              </p:nvSpPr>
              <p:spPr>
                <a:xfrm>
                  <a:off x="4153797" y="3252730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16" name="Надпись 57"/>
                <p:cNvSpPr txBox="1"/>
                <p:nvPr/>
              </p:nvSpPr>
              <p:spPr>
                <a:xfrm flipH="1">
                  <a:off x="1148886" y="3233428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-1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6" name="Дуга 5"/>
              <p:cNvSpPr/>
              <p:nvPr/>
            </p:nvSpPr>
            <p:spPr>
              <a:xfrm rot="5400000">
                <a:off x="438150" y="228600"/>
                <a:ext cx="1667828" cy="1240508"/>
              </a:xfrm>
              <a:prstGeom prst="arc">
                <a:avLst>
                  <a:gd name="adj1" fmla="val 16154419"/>
                  <a:gd name="adj2" fmla="val 5398732"/>
                </a:avLst>
              </a:prstGeom>
              <a:noFill/>
              <a:ln w="25400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2494069" y="189017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1</a:t>
              </a:r>
              <a:endParaRPr lang="uk-UA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021086" y="1414217"/>
            <a:ext cx="2606040" cy="2415540"/>
            <a:chOff x="6048672" y="1773133"/>
            <a:chExt cx="2606040" cy="2415540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6048672" y="1773133"/>
              <a:ext cx="2606040" cy="2415540"/>
              <a:chOff x="0" y="0"/>
              <a:chExt cx="2606040" cy="2415540"/>
            </a:xfrm>
          </p:grpSpPr>
          <p:grpSp>
            <p:nvGrpSpPr>
              <p:cNvPr id="18" name="Группа 17"/>
              <p:cNvGrpSpPr/>
              <p:nvPr/>
            </p:nvGrpSpPr>
            <p:grpSpPr>
              <a:xfrm>
                <a:off x="0" y="0"/>
                <a:ext cx="2606040" cy="2415540"/>
                <a:chOff x="0" y="0"/>
                <a:chExt cx="6118860" cy="6118860"/>
              </a:xfrm>
            </p:grpSpPr>
            <p:pic>
              <p:nvPicPr>
                <p:cNvPr id="20" name="Рисунок 19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22" name="Прямая со стрелкой 21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24" name="Надпись 63"/>
                <p:cNvSpPr txBox="1"/>
                <p:nvPr/>
              </p:nvSpPr>
              <p:spPr>
                <a:xfrm>
                  <a:off x="2204547" y="296477"/>
                  <a:ext cx="1475008" cy="136832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26" name="Надпись 193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x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7" name="Надпись 194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0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8" name="Надпись 195"/>
                <p:cNvSpPr txBox="1"/>
                <p:nvPr/>
              </p:nvSpPr>
              <p:spPr>
                <a:xfrm>
                  <a:off x="4198525" y="2532447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9" name="Надпись 196"/>
                <p:cNvSpPr txBox="1"/>
                <p:nvPr/>
              </p:nvSpPr>
              <p:spPr>
                <a:xfrm flipH="1">
                  <a:off x="1144233" y="2532447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-1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19" name="Дуга 18"/>
              <p:cNvSpPr/>
              <p:nvPr/>
            </p:nvSpPr>
            <p:spPr>
              <a:xfrm rot="16200000">
                <a:off x="466725" y="1000125"/>
                <a:ext cx="1604010" cy="1200150"/>
              </a:xfrm>
              <a:prstGeom prst="arc">
                <a:avLst>
                  <a:gd name="adj1" fmla="val 16154419"/>
                  <a:gd name="adj2" fmla="val 5398732"/>
                </a:avLst>
              </a:prstGeom>
              <a:noFill/>
              <a:ln w="25400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6115869" y="189017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2</a:t>
              </a:r>
              <a:endParaRPr lang="uk-UA" dirty="0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3661386" y="4214535"/>
            <a:ext cx="3439795" cy="3944620"/>
            <a:chOff x="3661386" y="4214535"/>
            <a:chExt cx="3439795" cy="3944620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3661386" y="4214535"/>
              <a:ext cx="3439795" cy="3944620"/>
              <a:chOff x="0" y="0"/>
              <a:chExt cx="3439953" cy="3944620"/>
            </a:xfrm>
          </p:grpSpPr>
          <p:grpSp>
            <p:nvGrpSpPr>
              <p:cNvPr id="47" name="Группа 46"/>
              <p:cNvGrpSpPr/>
              <p:nvPr/>
            </p:nvGrpSpPr>
            <p:grpSpPr>
              <a:xfrm>
                <a:off x="619125" y="0"/>
                <a:ext cx="2606040" cy="2415540"/>
                <a:chOff x="0" y="0"/>
                <a:chExt cx="6118860" cy="6118860"/>
              </a:xfrm>
            </p:grpSpPr>
            <p:pic>
              <p:nvPicPr>
                <p:cNvPr id="52" name="Рисунок 5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53" name="Прямая соединительная линия 52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54" name="Прямая со стрелкой 53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55" name="Прямая соединительная линия 54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6" name="Надпись 247"/>
                <p:cNvSpPr txBox="1"/>
                <p:nvPr/>
              </p:nvSpPr>
              <p:spPr>
                <a:xfrm>
                  <a:off x="2242058" y="303417"/>
                  <a:ext cx="1475008" cy="1368324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57" name="Прямая соединительная линия 56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8" name="Надпись 249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x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59" name="Надпись 250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0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60" name="Надпись 251"/>
                <p:cNvSpPr txBox="1"/>
                <p:nvPr/>
              </p:nvSpPr>
              <p:spPr>
                <a:xfrm>
                  <a:off x="3988989" y="3252730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61" name="Надпись 252"/>
                <p:cNvSpPr txBox="1"/>
                <p:nvPr/>
              </p:nvSpPr>
              <p:spPr>
                <a:xfrm flipH="1">
                  <a:off x="1321853" y="3233428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-1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48" name="Группа 47"/>
              <p:cNvGrpSpPr/>
              <p:nvPr/>
            </p:nvGrpSpPr>
            <p:grpSpPr>
              <a:xfrm>
                <a:off x="0" y="333375"/>
                <a:ext cx="3439953" cy="3611245"/>
                <a:chOff x="0" y="0"/>
                <a:chExt cx="3439953" cy="3611245"/>
              </a:xfrm>
            </p:grpSpPr>
            <p:sp>
              <p:nvSpPr>
                <p:cNvPr id="49" name="Дуга 48"/>
                <p:cNvSpPr/>
                <p:nvPr/>
              </p:nvSpPr>
              <p:spPr>
                <a:xfrm rot="16200000" flipV="1">
                  <a:off x="-1092518" y="1181418"/>
                  <a:ext cx="3522345" cy="1337310"/>
                </a:xfrm>
                <a:prstGeom prst="arc">
                  <a:avLst>
                    <a:gd name="adj1" fmla="val 16227900"/>
                    <a:gd name="adj2" fmla="val 21596194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Дуга 49"/>
                <p:cNvSpPr/>
                <p:nvPr/>
              </p:nvSpPr>
              <p:spPr>
                <a:xfrm rot="16200000" flipV="1">
                  <a:off x="637222" y="1215073"/>
                  <a:ext cx="3496945" cy="1066800"/>
                </a:xfrm>
                <a:prstGeom prst="arc">
                  <a:avLst>
                    <a:gd name="adj1" fmla="val 15565964"/>
                    <a:gd name="adj2" fmla="val 21596813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1" name="Дуга 50"/>
                <p:cNvSpPr/>
                <p:nvPr/>
              </p:nvSpPr>
              <p:spPr>
                <a:xfrm rot="16200000" flipV="1">
                  <a:off x="627697" y="714058"/>
                  <a:ext cx="3519489" cy="2105023"/>
                </a:xfrm>
                <a:prstGeom prst="arc">
                  <a:avLst>
                    <a:gd name="adj1" fmla="val 21544596"/>
                    <a:gd name="adj2" fmla="val 5582995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4" name="TextBox 63"/>
            <p:cNvSpPr txBox="1"/>
            <p:nvPr/>
          </p:nvSpPr>
          <p:spPr>
            <a:xfrm>
              <a:off x="4330009" y="424735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4</a:t>
              </a:r>
              <a:endParaRPr lang="uk-UA" dirty="0"/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449494" y="4216039"/>
            <a:ext cx="2606040" cy="2415540"/>
            <a:chOff x="449494" y="4216039"/>
            <a:chExt cx="2606040" cy="2415540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449494" y="4216039"/>
              <a:ext cx="2606040" cy="2415540"/>
              <a:chOff x="0" y="0"/>
              <a:chExt cx="2606040" cy="2415540"/>
            </a:xfrm>
          </p:grpSpPr>
          <p:grpSp>
            <p:nvGrpSpPr>
              <p:cNvPr id="31" name="Группа 30"/>
              <p:cNvGrpSpPr/>
              <p:nvPr/>
            </p:nvGrpSpPr>
            <p:grpSpPr>
              <a:xfrm>
                <a:off x="0" y="0"/>
                <a:ext cx="2606040" cy="2415540"/>
                <a:chOff x="0" y="0"/>
                <a:chExt cx="6118860" cy="6118860"/>
              </a:xfrm>
            </p:grpSpPr>
            <p:pic>
              <p:nvPicPr>
                <p:cNvPr id="36" name="Рисунок 35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38" name="Прямая со стрелкой 37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39" name="Прямая соединительная линия 38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0" name="Надпись 202"/>
                <p:cNvSpPr txBox="1"/>
                <p:nvPr/>
              </p:nvSpPr>
              <p:spPr>
                <a:xfrm>
                  <a:off x="2243237" y="199965"/>
                  <a:ext cx="1475008" cy="136832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100" b="1">
                      <a:effectLst/>
                      <a:latin typeface="Times New Roman"/>
                      <a:ea typeface="Times New Roman"/>
                    </a:rPr>
                    <a:t>y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41" name="Прямая соединительная линия 40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2" name="Надпись 204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x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43" name="Надпись 205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0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44" name="Надпись 206"/>
                <p:cNvSpPr txBox="1"/>
                <p:nvPr/>
              </p:nvSpPr>
              <p:spPr>
                <a:xfrm>
                  <a:off x="3988989" y="3252730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1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45" name="Надпись 207"/>
                <p:cNvSpPr txBox="1"/>
                <p:nvPr/>
              </p:nvSpPr>
              <p:spPr>
                <a:xfrm flipH="1">
                  <a:off x="1321853" y="3233428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-1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32" name="Группа 31"/>
              <p:cNvGrpSpPr/>
              <p:nvPr/>
            </p:nvGrpSpPr>
            <p:grpSpPr>
              <a:xfrm>
                <a:off x="238125" y="790575"/>
                <a:ext cx="2041525" cy="1028077"/>
                <a:chOff x="159525" y="-41"/>
                <a:chExt cx="1438939" cy="473347"/>
              </a:xfrm>
            </p:grpSpPr>
            <p:cxnSp>
              <p:nvCxnSpPr>
                <p:cNvPr id="33" name="Соединитель: изогнутый 73"/>
                <p:cNvCxnSpPr/>
                <p:nvPr/>
              </p:nvCxnSpPr>
              <p:spPr>
                <a:xfrm>
                  <a:off x="508004" y="-41"/>
                  <a:ext cx="756060" cy="473347"/>
                </a:xfrm>
                <a:prstGeom prst="curvedConnector3">
                  <a:avLst>
                    <a:gd name="adj1" fmla="val 50000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34" name="Соединитель: изогнутый 74"/>
                <p:cNvCxnSpPr/>
                <p:nvPr/>
              </p:nvCxnSpPr>
              <p:spPr>
                <a:xfrm flipV="1">
                  <a:off x="1264064" y="315513"/>
                  <a:ext cx="334400" cy="157699"/>
                </a:xfrm>
                <a:prstGeom prst="curvedConnector3">
                  <a:avLst>
                    <a:gd name="adj1" fmla="val 50000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35" name="Соединитель: изогнутый 75"/>
                <p:cNvCxnSpPr/>
                <p:nvPr/>
              </p:nvCxnSpPr>
              <p:spPr>
                <a:xfrm flipV="1">
                  <a:off x="159525" y="25"/>
                  <a:ext cx="348443" cy="178882"/>
                </a:xfrm>
                <a:prstGeom prst="curvedConnector3">
                  <a:avLst>
                    <a:gd name="adj1" fmla="val 50000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</p:grpSp>
        </p:grpSp>
        <p:sp>
          <p:nvSpPr>
            <p:cNvPr id="65" name="TextBox 64"/>
            <p:cNvSpPr txBox="1"/>
            <p:nvPr/>
          </p:nvSpPr>
          <p:spPr>
            <a:xfrm>
              <a:off x="531166" y="4294979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3</a:t>
              </a:r>
              <a:endParaRPr lang="uk-UA" dirty="0"/>
            </a:p>
          </p:txBody>
        </p:sp>
      </p:grpSp>
    </p:spTree>
    <p:extLst>
      <p:ext uri="{BB962C8B-B14F-4D97-AF65-F5344CB8AC3E}">
        <p14:creationId xmlns:p14="http://schemas.microsoft.com/office/powerpoint/2010/main" val="14125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60851" y="460798"/>
                <a:ext cx="8295323" cy="1122981"/>
              </a:xfrm>
            </p:spPr>
            <p:txBody>
              <a:bodyPr/>
              <a:lstStyle/>
              <a:p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2) </a:t>
                </a:r>
                <a:r>
                  <a:rPr lang="ru-RU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Серед</a:t>
                </a:r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наведених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графіків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укажіть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графік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функції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, </a:t>
                </a:r>
                <a:r>
                  <a:rPr lang="ru-RU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якщо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</a:t>
                </a:r>
                <a:r>
                  <a:rPr lang="uk-UA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uk-UA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</a:t>
                </a:r>
                <a14:m>
                  <m:oMath xmlns:m="http://schemas.openxmlformats.org/officeDocument/2006/math">
                    <m:r>
                      <a:rPr lang="uk-UA" sz="2400" i="1">
                        <a:latin typeface="Cambria Math"/>
                      </a:rPr>
                      <m:t>∞</m:t>
                    </m:r>
                  </m:oMath>
                </a14:m>
                <a:r>
                  <a:rPr lang="uk-UA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;0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]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′(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)&gt;0, н</a:t>
                </a:r>
                <a:r>
                  <a:rPr lang="uk-UA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[0</a:t>
                </a:r>
                <a:r>
                  <a:rPr lang="uk-UA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;+</a:t>
                </a:r>
                <a14:m>
                  <m:oMath xmlns:m="http://schemas.openxmlformats.org/officeDocument/2006/math">
                    <m:r>
                      <a:rPr lang="uk-UA" sz="2400" i="1">
                        <a:latin typeface="Cambria Math"/>
                      </a:rPr>
                      <m:t> ∞</m:t>
                    </m:r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′(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)&lt;</a:t>
                </a:r>
                <a:r>
                  <a:rPr lang="uk-UA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br>
                  <a:rPr lang="uk-UA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uk-UA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60851" y="460798"/>
                <a:ext cx="8295323" cy="1122981"/>
              </a:xfrm>
              <a:blipFill rotWithShape="1">
                <a:blip r:embed="rId2"/>
                <a:stretch>
                  <a:fillRect l="-1176" t="-2391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7" name="Группа 66"/>
          <p:cNvGrpSpPr/>
          <p:nvPr/>
        </p:nvGrpSpPr>
        <p:grpSpPr>
          <a:xfrm>
            <a:off x="2630676" y="1544775"/>
            <a:ext cx="2606040" cy="2415540"/>
            <a:chOff x="2639920" y="1877332"/>
            <a:chExt cx="2606040" cy="241554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2639920" y="1877332"/>
              <a:ext cx="2606040" cy="2415540"/>
              <a:chOff x="-17788" y="0"/>
              <a:chExt cx="2606040" cy="2415540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-17788" y="0"/>
                <a:ext cx="2606040" cy="2415540"/>
                <a:chOff x="-41765" y="0"/>
                <a:chExt cx="6118860" cy="6118860"/>
              </a:xfrm>
            </p:grpSpPr>
            <p:pic>
              <p:nvPicPr>
                <p:cNvPr id="8" name="Рисунок 7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1765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9" name="Прямая соединительная линия 8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10" name="Прямая со стрелкой 9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12" name="Надпись 66"/>
                <p:cNvSpPr txBox="1"/>
                <p:nvPr/>
              </p:nvSpPr>
              <p:spPr>
                <a:xfrm>
                  <a:off x="2366066" y="358252"/>
                  <a:ext cx="1475008" cy="136832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100" b="1">
                      <a:effectLst/>
                      <a:latin typeface="Times New Roman"/>
                      <a:ea typeface="Times New Roman"/>
                    </a:rPr>
                    <a:t>y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14" name="Надпись 68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x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15" name="Надпись 69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0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16" name="Надпись 70"/>
                <p:cNvSpPr txBox="1"/>
                <p:nvPr/>
              </p:nvSpPr>
              <p:spPr>
                <a:xfrm>
                  <a:off x="3988989" y="3252730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1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17" name="Надпись 71"/>
                <p:cNvSpPr txBox="1"/>
                <p:nvPr/>
              </p:nvSpPr>
              <p:spPr>
                <a:xfrm flipH="1">
                  <a:off x="1321853" y="3233428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US" sz="1000" b="1">
                      <a:effectLst/>
                      <a:latin typeface="Times New Roman"/>
                      <a:ea typeface="Times New Roman"/>
                    </a:rPr>
                    <a:t>-1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  <a:p>
                  <a:pPr>
                    <a:spcAft>
                      <a:spcPts val="0"/>
                    </a:spcAft>
                  </a:pPr>
                  <a:r>
                    <a:rPr lang="en-US" sz="1200">
                      <a:effectLst/>
                      <a:latin typeface="Times New Roman"/>
                      <a:ea typeface="Times New Roman"/>
                    </a:rPr>
                    <a:t> </a:t>
                  </a:r>
                  <a:endParaRPr lang="uk-UA" sz="120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cxnSp>
            <p:nvCxnSpPr>
              <p:cNvPr id="6" name="Прямая соединительная линия 5"/>
              <p:cNvCxnSpPr/>
              <p:nvPr/>
            </p:nvCxnSpPr>
            <p:spPr>
              <a:xfrm flipV="1">
                <a:off x="276225" y="1676400"/>
                <a:ext cx="983579" cy="15240"/>
              </a:xfrm>
              <a:prstGeom prst="line">
                <a:avLst/>
              </a:prstGeom>
              <a:noFill/>
              <a:ln w="25400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7" name="Прямая соединительная линия 6"/>
              <p:cNvCxnSpPr/>
              <p:nvPr/>
            </p:nvCxnSpPr>
            <p:spPr>
              <a:xfrm flipV="1">
                <a:off x="1266825" y="828675"/>
                <a:ext cx="983579" cy="15240"/>
              </a:xfrm>
              <a:prstGeom prst="line">
                <a:avLst/>
              </a:prstGeom>
              <a:noFill/>
              <a:ln w="25400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</p:grpSp>
        <p:sp>
          <p:nvSpPr>
            <p:cNvPr id="61" name="Блок-схема: узел 60"/>
            <p:cNvSpPr/>
            <p:nvPr/>
          </p:nvSpPr>
          <p:spPr>
            <a:xfrm>
              <a:off x="3885169" y="2676539"/>
              <a:ext cx="83578" cy="89415"/>
            </a:xfrm>
            <a:prstGeom prst="flowChartConnector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Блок-схема: узел 61"/>
            <p:cNvSpPr/>
            <p:nvPr/>
          </p:nvSpPr>
          <p:spPr>
            <a:xfrm flipH="1" flipV="1">
              <a:off x="3887167" y="3511956"/>
              <a:ext cx="81580" cy="88045"/>
            </a:xfrm>
            <a:prstGeom prst="flowChartConnector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668517" y="191828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/>
                <a:t>1</a:t>
              </a:r>
              <a:endParaRPr lang="uk-UA" dirty="0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6192991" y="1071277"/>
            <a:ext cx="2606040" cy="3415030"/>
            <a:chOff x="6278714" y="1413628"/>
            <a:chExt cx="2606040" cy="3415030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6278714" y="1413628"/>
              <a:ext cx="2606040" cy="3415030"/>
              <a:chOff x="0" y="0"/>
              <a:chExt cx="2606040" cy="3415665"/>
            </a:xfrm>
          </p:grpSpPr>
          <p:grpSp>
            <p:nvGrpSpPr>
              <p:cNvPr id="47" name="Группа 46"/>
              <p:cNvGrpSpPr/>
              <p:nvPr/>
            </p:nvGrpSpPr>
            <p:grpSpPr>
              <a:xfrm>
                <a:off x="0" y="447675"/>
                <a:ext cx="2606040" cy="2415540"/>
                <a:chOff x="0" y="0"/>
                <a:chExt cx="6118860" cy="6118860"/>
              </a:xfrm>
            </p:grpSpPr>
            <p:pic>
              <p:nvPicPr>
                <p:cNvPr id="51" name="Рисунок 5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52" name="Прямая соединительная линия 51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53" name="Прямая со стрелкой 52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5" name="Надпись 225"/>
                <p:cNvSpPr txBox="1"/>
                <p:nvPr/>
              </p:nvSpPr>
              <p:spPr>
                <a:xfrm>
                  <a:off x="2451681" y="336926"/>
                  <a:ext cx="1475008" cy="1368324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57" name="Надпись 227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x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58" name="Надпись 228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0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59" name="Надпись 229"/>
                <p:cNvSpPr txBox="1"/>
                <p:nvPr/>
              </p:nvSpPr>
              <p:spPr>
                <a:xfrm>
                  <a:off x="3988989" y="3252730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60" name="Надпись 230"/>
                <p:cNvSpPr txBox="1"/>
                <p:nvPr/>
              </p:nvSpPr>
              <p:spPr>
                <a:xfrm flipH="1">
                  <a:off x="1321853" y="3233428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-1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48" name="Группа 47"/>
              <p:cNvGrpSpPr/>
              <p:nvPr/>
            </p:nvGrpSpPr>
            <p:grpSpPr>
              <a:xfrm>
                <a:off x="809625" y="0"/>
                <a:ext cx="916305" cy="3415665"/>
                <a:chOff x="0" y="0"/>
                <a:chExt cx="916305" cy="3415665"/>
              </a:xfrm>
            </p:grpSpPr>
            <p:sp>
              <p:nvSpPr>
                <p:cNvPr id="49" name="Дуга 48"/>
                <p:cNvSpPr/>
                <p:nvPr/>
              </p:nvSpPr>
              <p:spPr>
                <a:xfrm rot="5400000">
                  <a:off x="-400050" y="400050"/>
                  <a:ext cx="1699260" cy="899160"/>
                </a:xfrm>
                <a:prstGeom prst="arc">
                  <a:avLst>
                    <a:gd name="adj1" fmla="val 21559186"/>
                    <a:gd name="adj2" fmla="val 5428647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0" name="Дуга 49"/>
                <p:cNvSpPr/>
                <p:nvPr/>
              </p:nvSpPr>
              <p:spPr>
                <a:xfrm rot="16200000">
                  <a:off x="-382905" y="2116455"/>
                  <a:ext cx="1699260" cy="899160"/>
                </a:xfrm>
                <a:prstGeom prst="arc">
                  <a:avLst>
                    <a:gd name="adj1" fmla="val 21559186"/>
                    <a:gd name="adj2" fmla="val 5428647"/>
                  </a:avLst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4" name="TextBox 63"/>
            <p:cNvSpPr txBox="1"/>
            <p:nvPr/>
          </p:nvSpPr>
          <p:spPr>
            <a:xfrm>
              <a:off x="6333104" y="189610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2</a:t>
              </a:r>
              <a:endParaRPr lang="uk-UA" dirty="0"/>
            </a:p>
          </p:txBody>
        </p:sp>
      </p:grpSp>
      <p:grpSp>
        <p:nvGrpSpPr>
          <p:cNvPr id="69" name="Группа 68"/>
          <p:cNvGrpSpPr/>
          <p:nvPr/>
        </p:nvGrpSpPr>
        <p:grpSpPr>
          <a:xfrm>
            <a:off x="4763627" y="3877769"/>
            <a:ext cx="2606040" cy="3415665"/>
            <a:chOff x="4763627" y="3877769"/>
            <a:chExt cx="2606040" cy="3415665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4763627" y="3877769"/>
              <a:ext cx="2606040" cy="3415665"/>
              <a:chOff x="0" y="0"/>
              <a:chExt cx="2606040" cy="3415665"/>
            </a:xfrm>
          </p:grpSpPr>
          <p:grpSp>
            <p:nvGrpSpPr>
              <p:cNvPr id="32" name="Группа 31"/>
              <p:cNvGrpSpPr/>
              <p:nvPr/>
            </p:nvGrpSpPr>
            <p:grpSpPr>
              <a:xfrm>
                <a:off x="0" y="438150"/>
                <a:ext cx="2606040" cy="2415540"/>
                <a:chOff x="0" y="0"/>
                <a:chExt cx="6118860" cy="6118860"/>
              </a:xfrm>
            </p:grpSpPr>
            <p:pic>
              <p:nvPicPr>
                <p:cNvPr id="36" name="Рисунок 35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38" name="Прямая со стрелкой 37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39" name="Прямая соединительная линия 38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0" name="Надпись 213"/>
                <p:cNvSpPr txBox="1"/>
                <p:nvPr/>
              </p:nvSpPr>
              <p:spPr>
                <a:xfrm>
                  <a:off x="2407831" y="329833"/>
                  <a:ext cx="1475008" cy="136832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41" name="Прямая соединительная линия 40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42" name="Надпись 215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x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43" name="Надпись 216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0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44" name="Надпись 218"/>
                <p:cNvSpPr txBox="1"/>
                <p:nvPr/>
              </p:nvSpPr>
              <p:spPr>
                <a:xfrm>
                  <a:off x="3988989" y="3252730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45" name="Надпись 219"/>
                <p:cNvSpPr txBox="1"/>
                <p:nvPr/>
              </p:nvSpPr>
              <p:spPr>
                <a:xfrm flipH="1">
                  <a:off x="1321853" y="3233428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-1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33" name="Группа 32"/>
              <p:cNvGrpSpPr/>
              <p:nvPr/>
            </p:nvGrpSpPr>
            <p:grpSpPr>
              <a:xfrm>
                <a:off x="809625" y="0"/>
                <a:ext cx="916305" cy="3415665"/>
                <a:chOff x="0" y="0"/>
                <a:chExt cx="916305" cy="3415665"/>
              </a:xfrm>
            </p:grpSpPr>
            <p:sp>
              <p:nvSpPr>
                <p:cNvPr id="34" name="Дуга 33"/>
                <p:cNvSpPr/>
                <p:nvPr/>
              </p:nvSpPr>
              <p:spPr>
                <a:xfrm rot="5400000">
                  <a:off x="-382905" y="400050"/>
                  <a:ext cx="1699260" cy="899160"/>
                </a:xfrm>
                <a:prstGeom prst="arc">
                  <a:avLst/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Дуга 34"/>
                <p:cNvSpPr/>
                <p:nvPr/>
              </p:nvSpPr>
              <p:spPr>
                <a:xfrm rot="16200000">
                  <a:off x="-400050" y="2116455"/>
                  <a:ext cx="1699260" cy="899160"/>
                </a:xfrm>
                <a:prstGeom prst="arc">
                  <a:avLst/>
                </a:prstGeom>
                <a:noFill/>
                <a:ln w="25400" cap="flat" cmpd="sng" algn="ctr">
                  <a:solidFill>
                    <a:srgbClr val="4F81BD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uk-UA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65" name="TextBox 64"/>
            <p:cNvSpPr txBox="1"/>
            <p:nvPr/>
          </p:nvSpPr>
          <p:spPr>
            <a:xfrm>
              <a:off x="4795406" y="4336685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4</a:t>
              </a:r>
              <a:endParaRPr lang="uk-UA" dirty="0"/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732831" y="4322320"/>
            <a:ext cx="2606040" cy="2415540"/>
            <a:chOff x="732831" y="4322320"/>
            <a:chExt cx="2606040" cy="241554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732831" y="4322320"/>
              <a:ext cx="2606040" cy="2415540"/>
              <a:chOff x="0" y="0"/>
              <a:chExt cx="2606040" cy="2415540"/>
            </a:xfrm>
          </p:grpSpPr>
          <p:grpSp>
            <p:nvGrpSpPr>
              <p:cNvPr id="19" name="Группа 18"/>
              <p:cNvGrpSpPr/>
              <p:nvPr/>
            </p:nvGrpSpPr>
            <p:grpSpPr>
              <a:xfrm>
                <a:off x="0" y="0"/>
                <a:ext cx="2606040" cy="2415540"/>
                <a:chOff x="0" y="0"/>
                <a:chExt cx="6118860" cy="6118860"/>
              </a:xfrm>
            </p:grpSpPr>
            <p:pic>
              <p:nvPicPr>
                <p:cNvPr id="21" name="Рисунок 2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0"/>
                  <a:ext cx="6118860" cy="6118860"/>
                </a:xfrm>
                <a:prstGeom prst="rect">
                  <a:avLst/>
                </a:prstGeom>
                <a:ln w="28575">
                  <a:solidFill>
                    <a:schemeClr val="tx1"/>
                  </a:solidFill>
                </a:ln>
              </p:spPr>
            </p:pic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 flipH="1" flipV="1">
                  <a:off x="2994660" y="556260"/>
                  <a:ext cx="0" cy="522732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23" name="Прямая со стрелкой 22"/>
                <p:cNvCxnSpPr/>
                <p:nvPr/>
              </p:nvCxnSpPr>
              <p:spPr>
                <a:xfrm>
                  <a:off x="441960" y="3208020"/>
                  <a:ext cx="5379720" cy="0"/>
                </a:xfrm>
                <a:prstGeom prst="straightConnector1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  <a:tailEnd type="triangle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flipV="1">
                  <a:off x="427101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25" name="Надпись 236"/>
                <p:cNvSpPr txBox="1"/>
                <p:nvPr/>
              </p:nvSpPr>
              <p:spPr>
                <a:xfrm>
                  <a:off x="2412167" y="358252"/>
                  <a:ext cx="1475008" cy="1368325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flipV="1">
                  <a:off x="1710690" y="3063240"/>
                  <a:ext cx="0" cy="289560"/>
                </a:xfrm>
                <a:prstGeom prst="line">
                  <a:avLst/>
                </a:prstGeom>
                <a:noFill/>
                <a:ln w="254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40000" dist="20000" dir="5400000" rotWithShape="0">
                    <a:srgbClr val="000000">
                      <a:alpha val="38000"/>
                    </a:srgbClr>
                  </a:outerShdw>
                </a:effectLst>
              </p:spPr>
            </p:cxnSp>
            <p:sp>
              <p:nvSpPr>
                <p:cNvPr id="27" name="Надпись 238"/>
                <p:cNvSpPr txBox="1"/>
                <p:nvPr/>
              </p:nvSpPr>
              <p:spPr>
                <a:xfrm flipH="1">
                  <a:off x="4576475" y="3125917"/>
                  <a:ext cx="1406227" cy="151039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x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8" name="Надпись 239"/>
                <p:cNvSpPr txBox="1"/>
                <p:nvPr/>
              </p:nvSpPr>
              <p:spPr>
                <a:xfrm>
                  <a:off x="2512864" y="3155630"/>
                  <a:ext cx="1796734" cy="15348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0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9" name="Надпись 240"/>
                <p:cNvSpPr txBox="1"/>
                <p:nvPr/>
              </p:nvSpPr>
              <p:spPr>
                <a:xfrm>
                  <a:off x="3766889" y="3220803"/>
                  <a:ext cx="1623154" cy="1327967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30" name="Надпись 241"/>
                <p:cNvSpPr txBox="1"/>
                <p:nvPr/>
              </p:nvSpPr>
              <p:spPr>
                <a:xfrm flipH="1">
                  <a:off x="1538377" y="3265872"/>
                  <a:ext cx="1390812" cy="1312652"/>
                </a:xfrm>
                <a:prstGeom prst="rect">
                  <a:avLst/>
                </a:prstGeom>
                <a:noFill/>
                <a:ln w="6350">
                  <a:noFill/>
                </a:ln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just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-1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 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sp>
            <p:nvSpPr>
              <p:cNvPr id="20" name="Дуга 19"/>
              <p:cNvSpPr/>
              <p:nvPr/>
            </p:nvSpPr>
            <p:spPr>
              <a:xfrm rot="16200000">
                <a:off x="476250" y="1009650"/>
                <a:ext cx="1604010" cy="1200150"/>
              </a:xfrm>
              <a:prstGeom prst="arc">
                <a:avLst>
                  <a:gd name="adj1" fmla="val 16154419"/>
                  <a:gd name="adj2" fmla="val 5398732"/>
                </a:avLst>
              </a:prstGeom>
              <a:noFill/>
              <a:ln w="25400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764610" y="436450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3</a:t>
              </a:r>
              <a:endParaRPr lang="uk-UA" dirty="0"/>
            </a:p>
          </p:txBody>
        </p:sp>
      </p:grpSp>
    </p:spTree>
    <p:extLst>
      <p:ext uri="{BB962C8B-B14F-4D97-AF65-F5344CB8AC3E}">
        <p14:creationId xmlns:p14="http://schemas.microsoft.com/office/powerpoint/2010/main" val="259589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93" y="215977"/>
            <a:ext cx="8756174" cy="847869"/>
          </a:xfrm>
        </p:spPr>
        <p:txBody>
          <a:bodyPr>
            <a:no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Укажіть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значення похідної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точці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абцисою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020506"/>
              </p:ext>
            </p:extLst>
          </p:nvPr>
        </p:nvGraphicFramePr>
        <p:xfrm>
          <a:off x="6619875" y="1998663"/>
          <a:ext cx="5143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98" name="Формула" r:id="rId3" imgW="228600" imgH="228600" progId="Equation.3">
                  <p:embed/>
                </p:oleObj>
              </mc:Choice>
              <mc:Fallback>
                <p:oleObj name="Формула" r:id="rId3" imgW="228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9875" y="1998663"/>
                        <a:ext cx="51435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460790"/>
              </p:ext>
            </p:extLst>
          </p:nvPr>
        </p:nvGraphicFramePr>
        <p:xfrm>
          <a:off x="6665723" y="3686787"/>
          <a:ext cx="63023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99" name="Формула" r:id="rId5" imgW="253800" imgH="419040" progId="Equation.3">
                  <p:embed/>
                </p:oleObj>
              </mc:Choice>
              <mc:Fallback>
                <p:oleObj name="Формула" r:id="rId5" imgW="253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723" y="3686787"/>
                        <a:ext cx="630237" cy="103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5141514" y="2015289"/>
            <a:ext cx="648077" cy="465298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1)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144640" y="2591891"/>
            <a:ext cx="3672404" cy="523949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036628" y="3187423"/>
            <a:ext cx="3888428" cy="523949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3) 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144640" y="3960043"/>
            <a:ext cx="648077" cy="465298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4)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41514" y="481484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              0   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34264" y="1367755"/>
            <a:ext cx="4820604" cy="5040560"/>
            <a:chOff x="-53343" y="-27732"/>
            <a:chExt cx="3206777" cy="3177540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-53343" y="-27732"/>
              <a:ext cx="3206777" cy="3177540"/>
              <a:chOff x="-53343" y="-27732"/>
              <a:chExt cx="3206777" cy="3177540"/>
            </a:xfrm>
          </p:grpSpPr>
          <p:grpSp>
            <p:nvGrpSpPr>
              <p:cNvPr id="26" name="Группа 25"/>
              <p:cNvGrpSpPr/>
              <p:nvPr/>
            </p:nvGrpSpPr>
            <p:grpSpPr>
              <a:xfrm>
                <a:off x="-53343" y="-27732"/>
                <a:ext cx="3206777" cy="3177540"/>
                <a:chOff x="-53343" y="-27732"/>
                <a:chExt cx="3206777" cy="3177540"/>
              </a:xfrm>
            </p:grpSpPr>
            <p:grpSp>
              <p:nvGrpSpPr>
                <p:cNvPr id="33" name="Группа 32"/>
                <p:cNvGrpSpPr/>
                <p:nvPr/>
              </p:nvGrpSpPr>
              <p:grpSpPr>
                <a:xfrm>
                  <a:off x="-53343" y="-27732"/>
                  <a:ext cx="3154680" cy="3177540"/>
                  <a:chOff x="-103464" y="-53403"/>
                  <a:chExt cx="6118860" cy="6118860"/>
                </a:xfrm>
              </p:grpSpPr>
              <p:pic>
                <p:nvPicPr>
                  <p:cNvPr id="36" name="Рисунок 35"/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-103464" y="-53403"/>
                    <a:ext cx="6118860" cy="6118860"/>
                  </a:xfrm>
                  <a:prstGeom prst="rect">
                    <a:avLst/>
                  </a:prstGeom>
                </p:spPr>
              </p:pic>
              <p:cxnSp>
                <p:nvCxnSpPr>
                  <p:cNvPr id="37" name="Прямая соединительная линия 36"/>
                  <p:cNvCxnSpPr/>
                  <p:nvPr/>
                </p:nvCxnSpPr>
                <p:spPr>
                  <a:xfrm flipH="1" flipV="1">
                    <a:off x="2994660" y="556260"/>
                    <a:ext cx="0" cy="522732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ysClr val="windowText" lastClr="000000"/>
                    </a:solidFill>
                    <a:prstDash val="solid"/>
                    <a:headEnd type="none" w="med" len="med"/>
                    <a:tailEnd type="arrow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cxnSp>
                <p:nvCxnSpPr>
                  <p:cNvPr id="38" name="Прямая со стрелкой 37"/>
                  <p:cNvCxnSpPr/>
                  <p:nvPr/>
                </p:nvCxnSpPr>
                <p:spPr>
                  <a:xfrm>
                    <a:off x="441960" y="3208020"/>
                    <a:ext cx="5379720" cy="0"/>
                  </a:xfrm>
                  <a:prstGeom prst="straightConnector1">
                    <a:avLst/>
                  </a:prstGeom>
                  <a:noFill/>
                  <a:ln w="25400" cap="flat" cmpd="sng" algn="ctr">
                    <a:solidFill>
                      <a:sysClr val="windowText" lastClr="000000"/>
                    </a:solidFill>
                    <a:prstDash val="solid"/>
                    <a:tailEnd type="triangle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cxnSp>
                <p:nvCxnSpPr>
                  <p:cNvPr id="39" name="Прямая соединительная линия 38"/>
                  <p:cNvCxnSpPr/>
                  <p:nvPr/>
                </p:nvCxnSpPr>
                <p:spPr>
                  <a:xfrm flipV="1">
                    <a:off x="4271010" y="3063240"/>
                    <a:ext cx="0" cy="28956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ysClr val="windowText" lastClr="000000"/>
                    </a:solidFill>
                    <a:prstDash val="soli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40" name="Надпись 111"/>
                  <p:cNvSpPr txBox="1"/>
                  <p:nvPr/>
                </p:nvSpPr>
                <p:spPr>
                  <a:xfrm>
                    <a:off x="2512863" y="394579"/>
                    <a:ext cx="1475008" cy="1368325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just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y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 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41" name="Надпись 113"/>
                  <p:cNvSpPr txBox="1"/>
                  <p:nvPr/>
                </p:nvSpPr>
                <p:spPr>
                  <a:xfrm flipH="1">
                    <a:off x="4576475" y="3125917"/>
                    <a:ext cx="1406227" cy="1510397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x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42" name="Надпись 115"/>
                  <p:cNvSpPr txBox="1"/>
                  <p:nvPr/>
                </p:nvSpPr>
                <p:spPr>
                  <a:xfrm>
                    <a:off x="2512864" y="3155630"/>
                    <a:ext cx="1796734" cy="1534852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just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0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 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</p:txBody>
              </p: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43" name="Надпись 116"/>
                      <p:cNvSpPr txBox="1"/>
                      <p:nvPr/>
                    </p:nvSpPr>
                    <p:spPr>
                      <a:xfrm>
                        <a:off x="3988988" y="3338305"/>
                        <a:ext cx="841689" cy="1328556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</p:spPr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algn="just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kumimoji="0" lang="uk-UA" sz="14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kumimoji="0" lang="uk-UA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endParaRPr>
                      </a:p>
                      <a:p>
                        <a:pPr marL="0" marR="0" lvl="0" indent="0" algn="just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000" b="1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Times New Roman"/>
                          </a:rPr>
                          <a:t> </a:t>
                        </a:r>
                        <a:endParaRPr kumimoji="0" lang="uk-UA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endParaRP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2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Times New Roman"/>
                          </a:rPr>
                          <a:t> </a:t>
                        </a:r>
                        <a:endParaRPr kumimoji="0" lang="uk-UA" sz="1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43" name="Надпись 116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>
                        <a:off x="3988988" y="3338305"/>
                        <a:ext cx="841689" cy="1328556"/>
                      </a:xfrm>
                      <a:prstGeom prst="rect">
                        <a:avLst/>
                      </a:prstGeom>
                      <a:blipFill rotWithShape="1">
                        <a:blip r:embed="rId8"/>
                        <a:stretch>
                          <a:fillRect/>
                        </a:stretch>
                      </a:blipFill>
                      <a:ln w="6350">
                        <a:noFill/>
                      </a:ln>
                    </p:spPr>
                    <p:txBody>
                      <a:bodyPr/>
                      <a:lstStyle/>
                      <a:p>
                        <a:r>
                          <a:rPr lang="uk-UA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sp>
              <p:nvSpPr>
                <p:cNvPr id="34" name="Надпись 2"/>
                <p:cNvSpPr txBox="1">
                  <a:spLocks noChangeArrowheads="1"/>
                </p:cNvSpPr>
                <p:nvPr/>
              </p:nvSpPr>
              <p:spPr bwMode="auto">
                <a:xfrm>
                  <a:off x="2429534" y="313817"/>
                  <a:ext cx="723900" cy="3429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y=f(x)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35" name="Надпись 2"/>
                <p:cNvSpPr txBox="1">
                  <a:spLocks noChangeArrowheads="1"/>
                </p:cNvSpPr>
                <p:nvPr/>
              </p:nvSpPr>
              <p:spPr bwMode="auto">
                <a:xfrm>
                  <a:off x="1801975" y="1405354"/>
                  <a:ext cx="483735" cy="26057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60°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cxnSp>
            <p:nvCxnSpPr>
              <p:cNvPr id="27" name="Прямая соединительная линия 26"/>
              <p:cNvCxnSpPr/>
              <p:nvPr/>
            </p:nvCxnSpPr>
            <p:spPr>
              <a:xfrm flipV="1">
                <a:off x="1413367" y="836531"/>
                <a:ext cx="1004927" cy="951474"/>
              </a:xfrm>
              <a:prstGeom prst="line">
                <a:avLst/>
              </a:prstGeom>
              <a:noFill/>
              <a:ln w="25400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2200275" y="1061710"/>
                <a:ext cx="0" cy="604222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2" name="Полилиния: фигура 121"/>
              <p:cNvSpPr/>
              <p:nvPr/>
            </p:nvSpPr>
            <p:spPr>
              <a:xfrm rot="20936678">
                <a:off x="619125" y="390525"/>
                <a:ext cx="1977533" cy="918780"/>
              </a:xfrm>
              <a:custGeom>
                <a:avLst/>
                <a:gdLst>
                  <a:gd name="connsiteX0" fmla="*/ 0 w 1935480"/>
                  <a:gd name="connsiteY0" fmla="*/ 944880 h 963812"/>
                  <a:gd name="connsiteX1" fmla="*/ 1417320 w 1935480"/>
                  <a:gd name="connsiteY1" fmla="*/ 838200 h 963812"/>
                  <a:gd name="connsiteX2" fmla="*/ 1935480 w 1935480"/>
                  <a:gd name="connsiteY2" fmla="*/ 0 h 96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35480" h="963812">
                    <a:moveTo>
                      <a:pt x="0" y="944880"/>
                    </a:moveTo>
                    <a:cubicBezTo>
                      <a:pt x="547370" y="970280"/>
                      <a:pt x="1094740" y="995680"/>
                      <a:pt x="1417320" y="838200"/>
                    </a:cubicBezTo>
                    <a:cubicBezTo>
                      <a:pt x="1739900" y="680720"/>
                      <a:pt x="1841500" y="154940"/>
                      <a:pt x="193548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0" name="Дуга 19"/>
            <p:cNvSpPr/>
            <p:nvPr/>
          </p:nvSpPr>
          <p:spPr>
            <a:xfrm rot="336981">
              <a:off x="1562100" y="1447800"/>
              <a:ext cx="269240" cy="295275"/>
            </a:xfrm>
            <a:prstGeom prst="arc">
              <a:avLst>
                <a:gd name="adj1" fmla="val 17460686"/>
                <a:gd name="adj2" fmla="val 1636307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068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29" grpId="1"/>
      <p:bldP spid="30" grpId="0"/>
      <p:bldP spid="30" grpId="1"/>
      <p:bldP spid="31" grpId="0"/>
      <p:bldP spid="31" grpId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93" y="215977"/>
            <a:ext cx="8756174" cy="847869"/>
          </a:xfrm>
        </p:spPr>
        <p:txBody>
          <a:bodyPr>
            <a:noAutofit/>
          </a:bodyPr>
          <a:lstStyle/>
          <a:p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Укажіть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кутовий коефіцієнт дотичної до графіка функції 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точці х</a:t>
            </a:r>
            <a:r>
              <a:rPr lang="uk-UA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0: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4550906" y="3347188"/>
          <a:ext cx="115213" cy="217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2" name="Формула" r:id="rId3" imgW="114120" imgH="215640" progId="Equation.3">
                  <p:embed/>
                </p:oleObj>
              </mc:Choice>
              <mc:Fallback>
                <p:oleObj name="Формула" r:id="rId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0906" y="3347188"/>
                        <a:ext cx="115213" cy="2175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879318"/>
              </p:ext>
            </p:extLst>
          </p:nvPr>
        </p:nvGraphicFramePr>
        <p:xfrm>
          <a:off x="6624736" y="1990763"/>
          <a:ext cx="5143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3" name="Формула" r:id="rId5" imgW="228600" imgH="228600" progId="Equation.3">
                  <p:embed/>
                </p:oleObj>
              </mc:Choice>
              <mc:Fallback>
                <p:oleObj name="Формула" r:id="rId5" imgW="228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4736" y="1990763"/>
                        <a:ext cx="514350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289308"/>
              </p:ext>
            </p:extLst>
          </p:nvPr>
        </p:nvGraphicFramePr>
        <p:xfrm>
          <a:off x="6665723" y="3686787"/>
          <a:ext cx="63023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0434" name="Формула" r:id="rId7" imgW="253800" imgH="419040" progId="Equation.3">
                  <p:embed/>
                </p:oleObj>
              </mc:Choice>
              <mc:Fallback>
                <p:oleObj name="Формула" r:id="rId7" imgW="25380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723" y="3686787"/>
                        <a:ext cx="630237" cy="1038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Прямоугольник 28"/>
          <p:cNvSpPr/>
          <p:nvPr/>
        </p:nvSpPr>
        <p:spPr>
          <a:xfrm>
            <a:off x="5141514" y="2015289"/>
            <a:ext cx="648077" cy="465298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1)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144640" y="2591891"/>
            <a:ext cx="3672404" cy="523949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)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36628" y="3187423"/>
            <a:ext cx="3888428" cy="523949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3)  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144640" y="3960043"/>
            <a:ext cx="648077" cy="465298"/>
          </a:xfrm>
          <a:prstGeom prst="rect">
            <a:avLst/>
          </a:prstGeom>
        </p:spPr>
        <p:txBody>
          <a:bodyPr wrap="square" lIns="92162" tIns="46081" rIns="92162" bIns="46081">
            <a:spAutoFit/>
          </a:bodyPr>
          <a:lstStyle/>
          <a:p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4)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41514" y="481484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              0   </a:t>
            </a:r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299111" y="1543233"/>
            <a:ext cx="4420344" cy="4438611"/>
            <a:chOff x="0" y="0"/>
            <a:chExt cx="3124200" cy="3169920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0" y="0"/>
              <a:ext cx="3124200" cy="3169920"/>
              <a:chOff x="0" y="0"/>
              <a:chExt cx="3124200" cy="3169920"/>
            </a:xfrm>
          </p:grpSpPr>
          <p:grpSp>
            <p:nvGrpSpPr>
              <p:cNvPr id="38" name="Группа 37"/>
              <p:cNvGrpSpPr/>
              <p:nvPr/>
            </p:nvGrpSpPr>
            <p:grpSpPr>
              <a:xfrm>
                <a:off x="0" y="0"/>
                <a:ext cx="3124200" cy="3169920"/>
                <a:chOff x="0" y="0"/>
                <a:chExt cx="3124200" cy="3169920"/>
              </a:xfrm>
            </p:grpSpPr>
            <p:grpSp>
              <p:nvGrpSpPr>
                <p:cNvPr id="42" name="Группа 41"/>
                <p:cNvGrpSpPr/>
                <p:nvPr/>
              </p:nvGrpSpPr>
              <p:grpSpPr>
                <a:xfrm>
                  <a:off x="0" y="0"/>
                  <a:ext cx="3124200" cy="3169920"/>
                  <a:chOff x="0" y="0"/>
                  <a:chExt cx="6118860" cy="6118860"/>
                </a:xfrm>
              </p:grpSpPr>
              <p:pic>
                <p:nvPicPr>
                  <p:cNvPr id="44" name="Рисунок 43"/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0" y="0"/>
                    <a:ext cx="6118860" cy="6118860"/>
                  </a:xfrm>
                  <a:prstGeom prst="rect">
                    <a:avLst/>
                  </a:prstGeom>
                </p:spPr>
              </p:pic>
              <p:cxnSp>
                <p:nvCxnSpPr>
                  <p:cNvPr id="45" name="Прямая соединительная линия 44"/>
                  <p:cNvCxnSpPr/>
                  <p:nvPr/>
                </p:nvCxnSpPr>
                <p:spPr>
                  <a:xfrm flipH="1" flipV="1">
                    <a:off x="2994660" y="556260"/>
                    <a:ext cx="0" cy="5227320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ysClr val="windowText" lastClr="000000"/>
                    </a:solidFill>
                    <a:prstDash val="solid"/>
                    <a:headEnd type="none" w="med" len="med"/>
                    <a:tailEnd type="arrow" w="med" len="me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cxnSp>
                <p:nvCxnSpPr>
                  <p:cNvPr id="46" name="Прямая со стрелкой 45"/>
                  <p:cNvCxnSpPr/>
                  <p:nvPr/>
                </p:nvCxnSpPr>
                <p:spPr>
                  <a:xfrm>
                    <a:off x="486732" y="3222729"/>
                    <a:ext cx="5379720" cy="0"/>
                  </a:xfrm>
                  <a:prstGeom prst="straightConnector1">
                    <a:avLst/>
                  </a:prstGeom>
                  <a:noFill/>
                  <a:ln w="25400" cap="flat" cmpd="sng" algn="ctr">
                    <a:solidFill>
                      <a:sysClr val="windowText" lastClr="000000"/>
                    </a:solidFill>
                    <a:prstDash val="solid"/>
                    <a:tailEnd type="triangle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47" name="Надпись 100"/>
                  <p:cNvSpPr txBox="1"/>
                  <p:nvPr/>
                </p:nvSpPr>
                <p:spPr>
                  <a:xfrm>
                    <a:off x="2579005" y="456699"/>
                    <a:ext cx="1475007" cy="1368324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just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y</a:t>
                    </a:r>
                    <a:endParaRPr kumimoji="0" lang="uk-UA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 </a:t>
                    </a:r>
                    <a:endParaRPr kumimoji="0" lang="uk-UA" sz="1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</p:txBody>
              </p:sp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 flipH="1" flipV="1">
                    <a:off x="2328152" y="3070606"/>
                    <a:ext cx="14924" cy="341835"/>
                  </a:xfrm>
                  <a:prstGeom prst="line">
                    <a:avLst/>
                  </a:prstGeom>
                  <a:noFill/>
                  <a:ln w="25400" cap="flat" cmpd="sng" algn="ctr">
                    <a:solidFill>
                      <a:sysClr val="windowText" lastClr="000000"/>
                    </a:solidFill>
                    <a:prstDash val="solid"/>
                  </a:ln>
                  <a:effectLst>
                    <a:outerShdw blurRad="40000" dist="20000" dir="5400000" rotWithShape="0">
                      <a:srgbClr val="000000">
                        <a:alpha val="38000"/>
                      </a:srgbClr>
                    </a:outerShdw>
                  </a:effectLst>
                </p:spPr>
              </p:cxnSp>
              <p:sp>
                <p:nvSpPr>
                  <p:cNvPr id="49" name="Надпись 102"/>
                  <p:cNvSpPr txBox="1"/>
                  <p:nvPr/>
                </p:nvSpPr>
                <p:spPr>
                  <a:xfrm flipH="1">
                    <a:off x="5044685" y="3241524"/>
                    <a:ext cx="814832" cy="847221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x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50" name="Надпись 103"/>
                  <p:cNvSpPr txBox="1"/>
                  <p:nvPr/>
                </p:nvSpPr>
                <p:spPr>
                  <a:xfrm>
                    <a:off x="2579005" y="3222729"/>
                    <a:ext cx="415656" cy="583173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just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0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 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</p:txBody>
              </p:sp>
              <p:sp>
                <p:nvSpPr>
                  <p:cNvPr id="51" name="Надпись 104"/>
                  <p:cNvSpPr txBox="1"/>
                  <p:nvPr/>
                </p:nvSpPr>
                <p:spPr>
                  <a:xfrm>
                    <a:off x="3154597" y="2452692"/>
                    <a:ext cx="879982" cy="514808"/>
                  </a:xfrm>
                  <a:prstGeom prst="rect">
                    <a:avLst/>
                  </a:prstGeom>
                  <a:noFill/>
                  <a:ln w="6350">
                    <a:noFill/>
                  </a:ln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just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135°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2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</a:rPr>
                      <a:t> </a:t>
                    </a:r>
                    <a:endParaRPr kumimoji="0" lang="uk-UA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endParaRPr>
                  </a:p>
                </p:txBody>
              </p:sp>
              <mc:AlternateContent xmlns:mc="http://schemas.openxmlformats.org/markup-compatibility/2006" xmlns:a14="http://schemas.microsoft.com/office/drawing/2010/main">
                <mc:Choice Requires="a14">
                  <p:sp>
                    <p:nvSpPr>
                      <p:cNvPr id="52" name="Надпись 105"/>
                      <p:cNvSpPr txBox="1"/>
                      <p:nvPr/>
                    </p:nvSpPr>
                    <p:spPr>
                      <a:xfrm flipH="1">
                        <a:off x="1763786" y="3268044"/>
                        <a:ext cx="1390812" cy="1312652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</p:spPr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algn="just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14:m>
                          <m:oMathPara xmlns:m="http://schemas.openxmlformats.org/officeDocument/2006/math">
                            <m:oMathParaPr>
                              <m:jc m:val="centerGroup"/>
                            </m:oMathParaPr>
                            <m:oMath xmlns:m="http://schemas.openxmlformats.org/officeDocument/2006/math">
                              <m:sSub>
                                <m:sSubPr>
                                  <m:ctrlPr>
                                    <a:rPr kumimoji="0" lang="uk-UA" sz="14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</a:rPr>
                                  </m:ctrlPr>
                                </m:sSubPr>
                                <m:e>
                                  <m:r>
                                    <a:rPr kumimoji="0" lang="en-US" sz="14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kumimoji="0" lang="en-US" sz="14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m:oMathPara>
                        </a14:m>
                        <a:endParaRPr kumimoji="0" lang="uk-UA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endParaRPr>
                      </a:p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12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Times New Roman"/>
                          </a:rPr>
                          <a:t> </a:t>
                        </a:r>
                        <a:endParaRPr kumimoji="0" lang="uk-UA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</a:endParaRPr>
                      </a:p>
                    </p:txBody>
                  </p:sp>
                </mc:Choice>
                <mc:Fallback xmlns="">
                  <p:sp>
                    <p:nvSpPr>
                      <p:cNvPr id="52" name="Надпись 105"/>
                      <p:cNvSpPr txBox="1">
                        <a:spLocks noRot="1" noChangeAspect="1" noMove="1" noResize="1" noEditPoints="1" noAdjustHandles="1" noChangeArrowheads="1" noChangeShapeType="1" noTextEdit="1"/>
                      </p:cNvSpPr>
                      <p:nvPr/>
                    </p:nvSpPr>
                    <p:spPr>
                      <a:xfrm flipH="1">
                        <a:off x="1763786" y="3268044"/>
                        <a:ext cx="1390812" cy="1312652"/>
                      </a:xfrm>
                      <a:prstGeom prst="rect">
                        <a:avLst/>
                      </a:prstGeom>
                      <a:blipFill rotWithShape="1">
                        <a:blip r:embed="rId10"/>
                        <a:stretch>
                          <a:fillRect/>
                        </a:stretch>
                      </a:blipFill>
                      <a:ln w="6350">
                        <a:noFill/>
                      </a:ln>
                    </p:spPr>
                    <p:txBody>
                      <a:bodyPr/>
                      <a:lstStyle/>
                      <a:p>
                        <a:r>
                          <a:rPr lang="uk-UA">
                            <a:noFill/>
                          </a:rPr>
                          <a:t> </a:t>
                        </a:r>
                      </a:p>
                    </p:txBody>
                  </p:sp>
                </mc:Fallback>
              </mc:AlternateContent>
            </p:grpSp>
            <p:sp>
              <p:nvSpPr>
                <p:cNvPr id="43" name="Надпись 2"/>
                <p:cNvSpPr txBox="1">
                  <a:spLocks noChangeArrowheads="1"/>
                </p:cNvSpPr>
                <p:nvPr/>
              </p:nvSpPr>
              <p:spPr bwMode="auto">
                <a:xfrm>
                  <a:off x="141005" y="411035"/>
                  <a:ext cx="723900" cy="3429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Times New Roman"/>
                      <a:ea typeface="Times New Roman"/>
                    </a:rPr>
                    <a:t>y=f(x)</a:t>
                  </a:r>
                  <a:endParaRPr kumimoji="0" lang="uk-UA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/>
                    <a:ea typeface="Times New Roman"/>
                  </a:endParaRPr>
                </a:p>
              </p:txBody>
            </p:sp>
          </p:grp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847725" y="914400"/>
                <a:ext cx="819135" cy="906216"/>
              </a:xfrm>
              <a:prstGeom prst="line">
                <a:avLst/>
              </a:prstGeom>
              <a:noFill/>
              <a:ln w="25400" cap="flat" cmpd="sng" algn="ctr">
                <a:solidFill>
                  <a:srgbClr val="4F81BD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sp>
            <p:nvSpPr>
              <p:cNvPr id="40" name="Полилиния: фигура 123"/>
              <p:cNvSpPr/>
              <p:nvPr/>
            </p:nvSpPr>
            <p:spPr>
              <a:xfrm>
                <a:off x="752475" y="447675"/>
                <a:ext cx="1582301" cy="1089660"/>
              </a:xfrm>
              <a:custGeom>
                <a:avLst/>
                <a:gdLst>
                  <a:gd name="connsiteX0" fmla="*/ 1577340 w 1577340"/>
                  <a:gd name="connsiteY0" fmla="*/ 929640 h 943478"/>
                  <a:gd name="connsiteX1" fmla="*/ 563880 w 1577340"/>
                  <a:gd name="connsiteY1" fmla="*/ 815340 h 943478"/>
                  <a:gd name="connsiteX2" fmla="*/ 0 w 1577340"/>
                  <a:gd name="connsiteY2" fmla="*/ 0 h 94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77340" h="943478">
                    <a:moveTo>
                      <a:pt x="1577340" y="929640"/>
                    </a:moveTo>
                    <a:cubicBezTo>
                      <a:pt x="1202055" y="949960"/>
                      <a:pt x="826770" y="970280"/>
                      <a:pt x="563880" y="815340"/>
                    </a:cubicBezTo>
                    <a:cubicBezTo>
                      <a:pt x="300990" y="660400"/>
                      <a:pt x="150495" y="330200"/>
                      <a:pt x="0" y="0"/>
                    </a:cubicBezTo>
                  </a:path>
                </a:pathLst>
              </a:custGeom>
              <a:noFill/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uk-U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1181100" y="1304925"/>
                <a:ext cx="0" cy="436880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37" name="Дуга 36"/>
            <p:cNvSpPr/>
            <p:nvPr/>
          </p:nvSpPr>
          <p:spPr>
            <a:xfrm rot="18690945">
              <a:off x="1414516" y="1525150"/>
              <a:ext cx="203298" cy="224410"/>
            </a:xfrm>
            <a:prstGeom prst="arc">
              <a:avLst>
                <a:gd name="adj1" fmla="val 15920920"/>
                <a:gd name="adj2" fmla="val 3479801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uk-U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80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31" grpId="0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 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325" y="2087835"/>
            <a:ext cx="8295323" cy="2035258"/>
          </a:xfrm>
        </p:spPr>
        <p:txBody>
          <a:bodyPr/>
          <a:lstStyle/>
          <a:p>
            <a:pPr lvl="0">
              <a:spcAft>
                <a:spcPts val="0"/>
              </a:spcAft>
              <a:buClr>
                <a:srgbClr val="DBF5F9"/>
              </a:buClr>
            </a:pPr>
            <a:r>
              <a:rPr lang="uk-UA" i="1" dirty="0">
                <a:solidFill>
                  <a:prstClr val="black"/>
                </a:solidFill>
                <a:latin typeface="Times New Roman"/>
                <a:ea typeface="Times New Roman"/>
              </a:rPr>
              <a:t>Термін «</a:t>
            </a:r>
            <a:r>
              <a:rPr lang="en-US" i="1" dirty="0" err="1">
                <a:solidFill>
                  <a:prstClr val="black"/>
                </a:solidFill>
                <a:latin typeface="Times New Roman"/>
                <a:ea typeface="Times New Roman"/>
              </a:rPr>
              <a:t>lim</a:t>
            </a:r>
            <a:r>
              <a:rPr lang="uk-UA" i="1" dirty="0">
                <a:solidFill>
                  <a:prstClr val="black"/>
                </a:solidFill>
                <a:latin typeface="Times New Roman"/>
                <a:ea typeface="Times New Roman"/>
              </a:rPr>
              <a:t>» вперше знаходимо в працях Ньютона в 1686 році. Похідну Ньютон назвав …,а саму функцію….</a:t>
            </a:r>
            <a:endParaRPr lang="uk-UA" sz="2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44416" y="4511907"/>
            <a:ext cx="491446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uk-UA" sz="2800" b="1" dirty="0">
                <a:latin typeface="Times New Roman"/>
                <a:ea typeface="Times New Roman"/>
              </a:rPr>
              <a:t>Ключ:      </a:t>
            </a:r>
            <a:r>
              <a:rPr lang="uk-UA" sz="2800" b="1" i="1" dirty="0">
                <a:latin typeface="Times New Roman"/>
                <a:ea typeface="Times New Roman"/>
              </a:rPr>
              <a:t>Похідну Ньютон назвав      «флексією», а саму функцію «</a:t>
            </a:r>
            <a:r>
              <a:rPr lang="uk-UA" sz="2800" b="1" i="1" dirty="0" err="1">
                <a:latin typeface="Times New Roman"/>
                <a:ea typeface="Times New Roman"/>
              </a:rPr>
              <a:t>флюєнтою</a:t>
            </a:r>
            <a:r>
              <a:rPr lang="uk-UA" sz="2800" b="1" i="1" dirty="0">
                <a:latin typeface="Times New Roman"/>
                <a:ea typeface="Times New Roman"/>
              </a:rPr>
              <a:t>»(текучою).</a:t>
            </a:r>
            <a:endParaRPr lang="uk-UA" sz="28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704" y="215627"/>
            <a:ext cx="271938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C:\Users\лег\Desktop\06_ZGKJ5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46" y="4468884"/>
            <a:ext cx="295232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0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072" y="359643"/>
            <a:ext cx="7834471" cy="1481595"/>
          </a:xfrm>
        </p:spPr>
        <p:txBody>
          <a:bodyPr/>
          <a:lstStyle/>
          <a:p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 :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8072" y="2015827"/>
            <a:ext cx="8280920" cy="2592288"/>
          </a:xfrm>
        </p:spPr>
        <p:txBody>
          <a:bodyPr/>
          <a:lstStyle/>
          <a:p>
            <a:pPr marL="408940">
              <a:spcAft>
                <a:spcPts val="0"/>
              </a:spcAft>
            </a:pPr>
            <a:r>
              <a:rPr lang="uk-UA" i="1" dirty="0">
                <a:latin typeface="Times New Roman"/>
                <a:ea typeface="Times New Roman"/>
              </a:rPr>
              <a:t>У 1673 році (також в віці 27 років) німецький філософ і математик незалежно від </a:t>
            </a:r>
            <a:r>
              <a:rPr lang="uk-UA" i="1" dirty="0" err="1">
                <a:latin typeface="Times New Roman"/>
                <a:ea typeface="Times New Roman"/>
              </a:rPr>
              <a:t>Ісаака</a:t>
            </a:r>
            <a:r>
              <a:rPr lang="uk-UA" i="1" dirty="0">
                <a:latin typeface="Times New Roman"/>
                <a:ea typeface="Times New Roman"/>
              </a:rPr>
              <a:t> Ньютона також будує теорію </a:t>
            </a:r>
            <a:r>
              <a:rPr lang="uk-UA" i="1" dirty="0" err="1">
                <a:latin typeface="Times New Roman"/>
                <a:ea typeface="Times New Roman"/>
              </a:rPr>
              <a:t>диференіального</a:t>
            </a:r>
            <a:r>
              <a:rPr lang="uk-UA" i="1" dirty="0">
                <a:latin typeface="Times New Roman"/>
                <a:ea typeface="Times New Roman"/>
              </a:rPr>
              <a:t> числення.        </a:t>
            </a:r>
            <a:endParaRPr lang="uk-UA" sz="2800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78" y="-2492"/>
            <a:ext cx="2719388" cy="201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7330" name="Picture 2" descr="C:\Users\лег\Desktop\урок и презентации\картинки\загружено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4536" y="4536106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4258" name="Picture 2" descr="C:\Users\лег\Desktop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4" y="4320083"/>
            <a:ext cx="5058841" cy="219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323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15977"/>
            <a:ext cx="8756174" cy="844797"/>
          </a:xfrm>
        </p:spPr>
        <p:txBody>
          <a:bodyPr>
            <a:normAutofit/>
          </a:bodyPr>
          <a:lstStyle/>
          <a:p>
            <a:r>
              <a:rPr lang="uk-UA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 пару: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728172" y="1079981"/>
                <a:ext cx="1368162" cy="622566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dirty="0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b="1" i="1" dirty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m:rPr>
                              <m:nor/>
                            </m:rPr>
                            <a:rPr lang="ru-RU" sz="2000" b="1" dirty="0">
                              <a:solidFill>
                                <a:prstClr val="black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sz="2000" b="1" i="1" dirty="0" smtClean="0">
                              <a:latin typeface="Cambria Math"/>
                              <a:cs typeface="Times New Roman" pitchFamily="18" charset="0"/>
                            </a:rPr>
                            <m:t>𝟒</m:t>
                          </m:r>
                        </m:den>
                      </m:f>
                    </m:oMath>
                  </m:oMathPara>
                </a14:m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172" y="1079981"/>
                <a:ext cx="1368162" cy="62256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1760177" y="1806878"/>
            <a:ext cx="1368162" cy="4008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4+x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28172" y="3082612"/>
            <a:ext cx="1368162" cy="4623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4x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1760176" y="3671989"/>
                <a:ext cx="1333205" cy="679248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(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0176" y="3671989"/>
                <a:ext cx="1333205" cy="6792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1375842" y="4415270"/>
                <a:ext cx="1717539" cy="671234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𝟑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𝒙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−</m:t>
                          </m:r>
                          <m:r>
                            <a:rPr lang="en-US" sz="2000" b="1" i="1" smtClean="0"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</m:den>
                      </m:f>
                    </m:oMath>
                  </m:oMathPara>
                </a14:m>
                <a:endParaRPr lang="ru-RU" sz="20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5842" y="4415270"/>
                <a:ext cx="1717539" cy="67123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1527422" y="5155332"/>
            <a:ext cx="1521136" cy="4623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lvl="0" algn="ctr"/>
            <a:r>
              <a:rPr lang="uk-UA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(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x+1)(x-3)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1459903" y="5736278"/>
                <a:ext cx="1656174" cy="470730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400" b="1" i="1" smtClean="0"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ru-RU" sz="2400" b="1" i="1" smtClean="0"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1" i="1" smtClean="0">
                                  <a:latin typeface="Cambria Math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sz="2400" b="1" i="1" smtClean="0">
                                  <a:latin typeface="Cambria Math"/>
                                  <a:cs typeface="Times New Roman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400" b="1" i="1" smtClean="0">
                                  <a:latin typeface="Cambria Math"/>
                                  <a:cs typeface="Times New Roman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400" b="1" i="1" smtClean="0">
                              <a:latin typeface="Cambria Math"/>
                              <a:cs typeface="Times New Roman" pitchFamily="18" charset="0"/>
                            </a:rPr>
                            <m:t>+</m:t>
                          </m:r>
                          <m:r>
                            <a:rPr lang="en-US" sz="2400" b="1" i="1" smtClean="0">
                              <a:latin typeface="Cambria Math"/>
                              <a:cs typeface="Times New Roman" pitchFamily="18" charset="0"/>
                            </a:rPr>
                            <m:t>𝟏</m:t>
                          </m:r>
                          <m:r>
                            <a:rPr lang="en-US" sz="2400" b="1" i="1" smtClean="0">
                              <a:latin typeface="Cambria Math"/>
                              <a:cs typeface="Times New Roman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400" b="1" i="1" smtClean="0"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9903" y="5736278"/>
                <a:ext cx="1656174" cy="47073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1728172" y="2375985"/>
                <a:ext cx="1368162" cy="62551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algn="ctr"/>
                <a:r>
                  <a:rPr lang="en-US" sz="32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num>
                      <m:den>
                        <m:r>
                          <a:rPr lang="en-US" sz="2400" b="1" i="1" dirty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  <m:r>
                          <m:rPr>
                            <m:nor/>
                          </m:rPr>
                          <a:rPr lang="ru-RU" sz="2400" b="1" dirty="0">
                            <a:solidFill>
                              <a:prstClr val="black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8172" y="2375985"/>
                <a:ext cx="1368162" cy="62551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16"/>
          <p:cNvSpPr/>
          <p:nvPr/>
        </p:nvSpPr>
        <p:spPr>
          <a:xfrm>
            <a:off x="5980862" y="513507"/>
            <a:ext cx="1368162" cy="4623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400" b="1" dirty="0">
                <a:latin typeface="Times New Roman"/>
                <a:ea typeface="Times New Roman"/>
              </a:rPr>
              <a:t>y</a:t>
            </a:r>
            <a:r>
              <a:rPr lang="en-US" sz="2400" b="1" baseline="30000" dirty="0">
                <a:latin typeface="Times New Roman"/>
                <a:ea typeface="Times New Roman"/>
              </a:rPr>
              <a:t>'</a:t>
            </a:r>
            <a:r>
              <a:rPr lang="uk-UA" sz="2400" b="1" dirty="0">
                <a:latin typeface="Times New Roman"/>
                <a:ea typeface="Times New Roman"/>
              </a:rPr>
              <a:t>=</a:t>
            </a:r>
            <a:r>
              <a:rPr lang="en-US" sz="2400" b="1" dirty="0">
                <a:latin typeface="Times New Roman"/>
                <a:ea typeface="Times New Roman"/>
              </a:rPr>
              <a:t> 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6508155" y="1870497"/>
                <a:ext cx="1764222" cy="67444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lvl="0" algn="ctr"/>
                <a:r>
                  <a:rPr lang="en-US" sz="2400" b="1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y</a:t>
                </a:r>
                <a:r>
                  <a:rPr lang="en-US" sz="2400" b="1" baseline="30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' </a:t>
                </a:r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prstClr val="black"/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𝒙</m:t>
                            </m:r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𝟏</m:t>
                            </m:r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b="1" i="1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2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8155" y="1870497"/>
                <a:ext cx="1764222" cy="67444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6768779" y="5971643"/>
                <a:ext cx="1584163" cy="714258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algn="ctr"/>
                <a:r>
                  <a:rPr lang="en-US" sz="2400" b="1" dirty="0">
                    <a:latin typeface="Times New Roman"/>
                    <a:ea typeface="Times New Roman"/>
                  </a:rPr>
                  <a:t>y</a:t>
                </a:r>
                <a:r>
                  <a:rPr lang="en-US" sz="2400" b="1" baseline="30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 ' </a:t>
                </a:r>
                <a:r>
                  <a:rPr lang="uk-UA" sz="2400" b="1" dirty="0">
                    <a:latin typeface="Times New Roman"/>
                    <a:ea typeface="Times New Roman"/>
                  </a:rPr>
                  <a:t>=</a:t>
                </a:r>
                <a:r>
                  <a:rPr lang="uk-UA" sz="3200" b="1" dirty="0">
                    <a:latin typeface="Times New Roman"/>
                    <a:ea typeface="Times New Roman"/>
                  </a:rPr>
                  <a:t> </a:t>
                </a:r>
                <a:r>
                  <a:rPr lang="en-US" sz="3200" dirty="0">
                    <a:latin typeface="Times New Roman"/>
                    <a:ea typeface="Times New Roman"/>
                  </a:rPr>
                  <a:t>-</a:t>
                </a:r>
                <a:r>
                  <a:rPr lang="en-US" sz="3200" b="1" dirty="0"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</a:rPr>
                          <m:t>4</m:t>
                        </m:r>
                      </m:num>
                      <m:den>
                        <m:sSup>
                          <m:sSupPr>
                            <m:ctrlPr>
                              <a:rPr lang="uk-UA" sz="2800" b="1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800" b="0" i="0" dirty="0" smtClean="0">
                                <a:solidFill>
                                  <a:prstClr val="black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ru-RU" sz="2800" b="1" dirty="0">
                                <a:solidFill>
                                  <a:prstClr val="black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e>
                          <m:sup>
                            <m:r>
                              <a:rPr lang="en-US" sz="28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ru-RU" sz="32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8779" y="5971643"/>
                <a:ext cx="1584163" cy="71425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Прямоугольник 19"/>
          <p:cNvSpPr/>
          <p:nvPr/>
        </p:nvSpPr>
        <p:spPr>
          <a:xfrm>
            <a:off x="7365770" y="1130096"/>
            <a:ext cx="1368162" cy="4623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400" b="1" dirty="0">
                <a:latin typeface="Times New Roman"/>
                <a:ea typeface="Times New Roman"/>
              </a:rPr>
              <a:t>y</a:t>
            </a:r>
            <a:r>
              <a:rPr lang="en-US" sz="2400" b="1" baseline="30000" dirty="0">
                <a:latin typeface="Times New Roman"/>
                <a:ea typeface="Times New Roman"/>
              </a:rPr>
              <a:t>'</a:t>
            </a:r>
            <a:r>
              <a:rPr lang="uk-UA" sz="2400" b="1" dirty="0">
                <a:latin typeface="Times New Roman"/>
                <a:ea typeface="Times New Roman"/>
              </a:rPr>
              <a:t>=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7477639" y="5001441"/>
                <a:ext cx="1667410" cy="674440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r>
                  <a:rPr lang="en-US" sz="2400" b="1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y</a:t>
                </a:r>
                <a:r>
                  <a:rPr lang="en-US" sz="2400" b="1" baseline="30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'</a:t>
                </a:r>
                <a:r>
                  <a:rPr lang="uk-UA" sz="2400" b="1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= </a:t>
                </a:r>
                <a:r>
                  <a:rPr lang="en-US" sz="2400" b="1" dirty="0">
                    <a:latin typeface="Times New Roman" pitchFamily="18" charset="0"/>
                    <a:cs typeface="Times New Roman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num>
                      <m:den>
                        <m:sSup>
                          <m:sSupPr>
                            <m:ctrlPr>
                              <a:rPr lang="en-US" sz="2400" b="1" i="1" smtClean="0"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1" i="1" smtClean="0">
                                <a:latin typeface="Cambria Math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sz="2400" b="1" i="1" smtClean="0">
                                <a:latin typeface="Cambria Math"/>
                                <a:cs typeface="Times New Roman" pitchFamily="18" charset="0"/>
                              </a:rPr>
                              <m:t>𝒙</m:t>
                            </m:r>
                            <m:r>
                              <a:rPr lang="en-US" sz="2400" b="1" i="1" smtClean="0">
                                <a:latin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en-US" sz="2400" b="1" i="1" smtClean="0">
                                <a:latin typeface="Cambria Math"/>
                                <a:cs typeface="Times New Roman" pitchFamily="18" charset="0"/>
                              </a:rPr>
                              <m:t>𝟏</m:t>
                            </m:r>
                            <m:r>
                              <a:rPr lang="en-US" sz="2400" b="1" i="1" smtClean="0">
                                <a:latin typeface="Cambria Math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b="1" i="1" smtClean="0">
                                <a:latin typeface="Cambria Math"/>
                                <a:cs typeface="Times New Roman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7639" y="5001441"/>
                <a:ext cx="1667410" cy="67444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Прямоугольник 21"/>
              <p:cNvSpPr/>
              <p:nvPr/>
            </p:nvSpPr>
            <p:spPr>
              <a:xfrm>
                <a:off x="7776886" y="4278778"/>
                <a:ext cx="1152135" cy="624811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y</a:t>
                </a:r>
                <a:r>
                  <a:rPr lang="en-US" sz="2400" b="1" baseline="30000" dirty="0">
                    <a:solidFill>
                      <a:prstClr val="black"/>
                    </a:solidFill>
                    <a:latin typeface="Times New Roman"/>
                    <a:ea typeface="Times New Roman"/>
                  </a:rPr>
                  <a:t>' </a:t>
                </a:r>
                <a:r>
                  <a:rPr lang="uk-UA" sz="2400" b="1" dirty="0">
                    <a:latin typeface="Times New Roman"/>
                    <a:ea typeface="Times New Roman"/>
                  </a:rPr>
                  <a:t>=</a:t>
                </a:r>
                <a:r>
                  <a:rPr lang="uk-UA" sz="3200" b="1" dirty="0">
                    <a:latin typeface="Times New Roman"/>
                    <a:ea typeface="Times New Roman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b="1" i="1" dirty="0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400" b="1" i="1" dirty="0" smtClean="0"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ru-RU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Прямоугольник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76886" y="4278778"/>
                <a:ext cx="1152135" cy="62481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22"/>
          <p:cNvSpPr/>
          <p:nvPr/>
        </p:nvSpPr>
        <p:spPr>
          <a:xfrm>
            <a:off x="7776887" y="3564642"/>
            <a:ext cx="1368162" cy="4623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y</a:t>
            </a:r>
            <a:r>
              <a:rPr lang="en-US" sz="2400" b="1" baseline="30000" dirty="0">
                <a:solidFill>
                  <a:prstClr val="black"/>
                </a:solidFill>
                <a:latin typeface="Times New Roman"/>
                <a:ea typeface="Times New Roman"/>
              </a:rPr>
              <a:t>'</a:t>
            </a:r>
            <a:r>
              <a:rPr lang="uk-UA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= </a:t>
            </a:r>
            <a:r>
              <a:rPr lang="en-US" sz="2400" b="1" dirty="0">
                <a:latin typeface="Times New Roman"/>
                <a:ea typeface="Times New Roman"/>
              </a:rPr>
              <a:t>2x-2</a:t>
            </a:r>
            <a:endParaRPr lang="uk-UA" sz="2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68342" y="1079980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168342" y="1727982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68342" y="2375985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168342" y="3019120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168342" y="3671989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85967" y="4434453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90195" y="5146901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168342" y="5736278"/>
            <a:ext cx="720085" cy="58937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>
            <a:off x="3830387" y="1361293"/>
            <a:ext cx="3888459" cy="3216515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3744414" y="680334"/>
            <a:ext cx="2088242" cy="1388670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3872982" y="1356087"/>
            <a:ext cx="3384381" cy="1922544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3858030" y="4060737"/>
            <a:ext cx="3589212" cy="1496633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V="1">
            <a:off x="3744416" y="2375985"/>
            <a:ext cx="2664296" cy="2353157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26" idx="3"/>
          </p:cNvCxnSpPr>
          <p:nvPr/>
        </p:nvCxnSpPr>
        <p:spPr>
          <a:xfrm>
            <a:off x="3888427" y="2670674"/>
            <a:ext cx="2776516" cy="3536334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3744416" y="3025157"/>
            <a:ext cx="3668992" cy="2946486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V="1">
            <a:off x="4104456" y="3795839"/>
            <a:ext cx="3456405" cy="1590690"/>
          </a:xfrm>
          <a:prstGeom prst="straightConnector1">
            <a:avLst/>
          </a:prstGeom>
          <a:ln w="63500" cmpd="sng">
            <a:solidFill>
              <a:schemeClr val="accent6">
                <a:lumMod val="75000"/>
              </a:schemeClr>
            </a:solidFill>
            <a:headEnd w="lg" len="lg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7463429" y="2835087"/>
            <a:ext cx="1695274" cy="4623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y</a:t>
            </a:r>
            <a:r>
              <a:rPr lang="en-US" sz="2400" b="1" baseline="30000" dirty="0">
                <a:solidFill>
                  <a:prstClr val="black"/>
                </a:solidFill>
                <a:latin typeface="Times New Roman"/>
                <a:ea typeface="Times New Roman"/>
              </a:rPr>
              <a:t>‘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 = </a:t>
            </a:r>
            <a:r>
              <a:rPr lang="en-US" sz="2400" b="1" dirty="0">
                <a:latin typeface="Times New Roman"/>
                <a:ea typeface="Times New Roman"/>
              </a:rPr>
              <a:t>4x</a:t>
            </a:r>
            <a:r>
              <a:rPr lang="en-US" sz="2400" b="1" baseline="30000" dirty="0">
                <a:latin typeface="Times New Roman"/>
                <a:ea typeface="Times New Roman"/>
              </a:rPr>
              <a:t>3</a:t>
            </a:r>
            <a:r>
              <a:rPr lang="en-US" sz="2400" b="1" dirty="0">
                <a:latin typeface="Times New Roman"/>
                <a:ea typeface="Times New Roman"/>
              </a:rPr>
              <a:t>+4x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73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500"/>
                            </p:stCondLst>
                            <p:childTnLst>
                              <p:par>
                                <p:cTn id="9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369 0.00506 L -0.42197 -0.46645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4" y="-235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5181E-6 3.45588E-6 L -0.23527 0.18405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64" y="91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99 -0.02688 L -0.32811 -0.52022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5" y="-246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7947E-6 -9.55882E-7 L -0.38116 0.29297 " pathEditMode="relative" rAng="0" ptsTypes="AA">
                                      <p:cBhvr>
                                        <p:cTn id="1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6" y="14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194E-6 1.83824E-6 L -0.40165 -0.18911 " pathEditMode="relative" rAng="0" ptsTypes="AA">
                                      <p:cBhvr>
                                        <p:cTn id="1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83" y="-94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9669E-6 -3.38235E-6 L -0.30176 0.36834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88" y="184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432E-6 -2.57353E-6 L -0.41802 0.24265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09" y="12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6194E-6 -4.04412E-6 L -0.3939 0.43176 " pathEditMode="relative" rAng="0" ptsTypes="AA">
                                      <p:cBhvr>
                                        <p:cTn id="2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4" y="215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60" grpId="0" animBg="1"/>
      <p:bldP spid="6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8072" y="359643"/>
            <a:ext cx="7834471" cy="1481595"/>
          </a:xfrm>
        </p:spPr>
        <p:txBody>
          <a:bodyPr/>
          <a:lstStyle/>
          <a:p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 :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8072" y="2015827"/>
            <a:ext cx="8280920" cy="2592288"/>
          </a:xfrm>
        </p:spPr>
        <p:txBody>
          <a:bodyPr/>
          <a:lstStyle/>
          <a:p>
            <a:pPr marL="408940">
              <a:spcAft>
                <a:spcPts val="0"/>
              </a:spcAft>
            </a:pPr>
            <a:r>
              <a:rPr lang="uk-UA" i="1" dirty="0">
                <a:latin typeface="Times New Roman"/>
                <a:ea typeface="Times New Roman"/>
              </a:rPr>
              <a:t>У 1673 році (також в віці 27 років) німецький філософ і математик незалежно від </a:t>
            </a:r>
            <a:r>
              <a:rPr lang="uk-UA" i="1" dirty="0" err="1">
                <a:latin typeface="Times New Roman"/>
                <a:ea typeface="Times New Roman"/>
              </a:rPr>
              <a:t>Ісаака</a:t>
            </a:r>
            <a:r>
              <a:rPr lang="uk-UA" i="1" dirty="0">
                <a:latin typeface="Times New Roman"/>
                <a:ea typeface="Times New Roman"/>
              </a:rPr>
              <a:t> Ньютона також будує теорію </a:t>
            </a:r>
            <a:r>
              <a:rPr lang="uk-UA" i="1" dirty="0" err="1">
                <a:latin typeface="Times New Roman"/>
                <a:ea typeface="Times New Roman"/>
              </a:rPr>
              <a:t>диференіального</a:t>
            </a:r>
            <a:r>
              <a:rPr lang="uk-UA" i="1" dirty="0">
                <a:latin typeface="Times New Roman"/>
                <a:ea typeface="Times New Roman"/>
              </a:rPr>
              <a:t> числення.        </a:t>
            </a:r>
            <a:endParaRPr lang="uk-UA" sz="2800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78" y="-2492"/>
            <a:ext cx="2719388" cy="201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7330" name="Picture 2" descr="C:\Users\лег\Desktop\урок и презентации\картинки\загружено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4536" y="4536106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32448" y="5256186"/>
            <a:ext cx="4608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2800" b="1" dirty="0">
                <a:latin typeface="Times New Roman"/>
                <a:ea typeface="Times New Roman"/>
              </a:rPr>
              <a:t>Ключ: </a:t>
            </a:r>
            <a:r>
              <a:rPr lang="uk-UA" sz="2800" dirty="0" err="1">
                <a:latin typeface="Times New Roman"/>
                <a:ea typeface="Times New Roman"/>
              </a:rPr>
              <a:t>Готфрід</a:t>
            </a:r>
            <a:r>
              <a:rPr lang="uk-UA" sz="2800" dirty="0">
                <a:latin typeface="Times New Roman"/>
                <a:ea typeface="Times New Roman"/>
              </a:rPr>
              <a:t> Вільгельм </a:t>
            </a:r>
            <a:r>
              <a:rPr lang="uk-UA" sz="2800" dirty="0" err="1">
                <a:latin typeface="Times New Roman"/>
                <a:ea typeface="Times New Roman"/>
              </a:rPr>
              <a:t>Лейбніц</a:t>
            </a:r>
            <a:endParaRPr lang="uk-UA" sz="28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27331" name="Picture 3" descr="C:\Users\лег\Desktop\lejbnits-e1495920383457-33wnvjvk1vbtmmympqj5e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4294590"/>
            <a:ext cx="3888432" cy="244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333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 :</a:t>
            </a:r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0851" y="1996793"/>
            <a:ext cx="8295323" cy="2323290"/>
          </a:xfrm>
        </p:spPr>
        <p:txBody>
          <a:bodyPr/>
          <a:lstStyle/>
          <a:p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 «похідна» ввів у 1797 році французький математик . Він же ввів і сучасні позначення похідної  у вигляді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′ та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′.</a:t>
            </a:r>
            <a:endParaRPr lang="uk-UA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78" y="-2492"/>
            <a:ext cx="2719388" cy="201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6424" y="5688235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pic>
        <p:nvPicPr>
          <p:cNvPr id="231426" name="Picture 2" descr="C:\Users\лег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" y="4536107"/>
            <a:ext cx="246697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427" name="Picture 3" descr="C:\Users\лег\Desktop\урок и презентации\картинки\images (6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0" y="3920157"/>
            <a:ext cx="2774429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215977"/>
            <a:ext cx="8756174" cy="844797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Девіз     уроку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5993" y="1727982"/>
            <a:ext cx="8756174" cy="4824016"/>
          </a:xfrm>
        </p:spPr>
        <p:txBody>
          <a:bodyPr>
            <a:noAutofit/>
          </a:bodyPr>
          <a:lstStyle/>
          <a:p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Найвище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призначення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математики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тому ,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щоб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знаходити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прихований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в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хаосі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оточує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нас.</a:t>
            </a:r>
            <a:endParaRPr lang="uk-UA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  <a:r>
              <a:rPr lang="ru-RU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Н.Вінер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buNone/>
            </a:pPr>
            <a:r>
              <a:rPr lang="uk-UA" sz="4000" b="1" i="1" dirty="0"/>
              <a:t>                                  </a:t>
            </a:r>
            <a:r>
              <a:rPr lang="en-US" sz="4000" b="1" i="1" dirty="0"/>
              <a:t>            </a:t>
            </a:r>
            <a:endParaRPr lang="ru-RU" sz="4000" b="1" i="1" dirty="0"/>
          </a:p>
          <a:p>
            <a:pPr>
              <a:buNone/>
            </a:pPr>
            <a:endParaRPr lang="ru-RU" sz="4000" b="1" i="1" dirty="0"/>
          </a:p>
        </p:txBody>
      </p:sp>
      <p:pic>
        <p:nvPicPr>
          <p:cNvPr id="222210" name="Picture 2" descr="C:\Users\лег\Desktop\загружен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525" y="33568"/>
            <a:ext cx="28575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3412343"/>
                  </p:ext>
                </p:extLst>
              </p:nvPr>
            </p:nvGraphicFramePr>
            <p:xfrm>
              <a:off x="578479" y="525081"/>
              <a:ext cx="8136904" cy="5414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16224"/>
                    <a:gridCol w="2016224"/>
                    <a:gridCol w="2052228"/>
                    <a:gridCol w="2052228"/>
                  </a:tblGrid>
                  <a:tr h="550604">
                    <a:tc>
                      <a:txBody>
                        <a:bodyPr/>
                        <a:lstStyle/>
                        <a:p>
                          <a:pPr marL="0" marR="0" lvl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y'</a:t>
                          </a:r>
                          <a:endParaRPr lang="uk-UA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y'</a:t>
                          </a:r>
                          <a:endParaRPr lang="uk-UA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y'</a:t>
                          </a:r>
                          <a:endParaRPr lang="uk-UA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550604">
                    <a:tc>
                      <a:txBody>
                        <a:bodyPr/>
                        <a:lstStyle/>
                        <a:p>
                          <a:pPr marL="0" marR="0" lvl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lang="en-US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  <m:r>
                                  <a:rPr lang="en-US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uk-UA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457508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e>
                                  <m:sup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57606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func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dirty="0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r>
                                  <a:rPr lang="en-US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func>
                                  <m:funcPr>
                                    <m:ctrlPr>
                                      <a:rPr lang="en-US" i="1" dirty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dirty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sSup>
                                      <m:sSupPr>
                                        <m:ctrlPr>
                                          <a:rPr lang="en-US" i="1" dirty="0"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dirty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en-US" dirty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func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648072"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ad>
                                  <m:rad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radPr>
                                  <m:deg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g>
                                  <m:e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rad>
                                <m:r>
                                  <a:rPr lang="uk-UA">
                                    <a:latin typeface="Cambria Math" panose="02040503050406030204" pitchFamily="18" charset="0"/>
                                  </a:rPr>
                                  <m:t>   в т. </m:t>
                                </m:r>
                                <m:sSub>
                                  <m:sSubPr>
                                    <m:ctrlPr>
                                      <a:rPr lang="en-US" i="1" dirty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dirty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dirty="0">
                                    <a:latin typeface="Cambria Math" panose="02040503050406030204" pitchFamily="18" charset="0"/>
                                  </a:rPr>
                                  <m:t>=8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  <a:p>
                          <a:pPr algn="ctr"/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func>
                                      <m:func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ctg</m:t>
                                        </m:r>
                                      </m:fName>
                                      <m:e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func>
                                  </m:den>
                                </m:f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func>
                                      <m:func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funcPr>
                                      <m:fName>
                                        <m:sSup>
                                          <m:sSupPr>
                                            <m:ctrlPr>
                                              <a:rPr lang="en-US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>
                                                <a:latin typeface="Cambria Math" panose="02040503050406030204" pitchFamily="18" charset="0"/>
                                              </a:rPr>
                                              <m:t>cos</m:t>
                                            </m:r>
                                          </m:e>
                                          <m:sup>
                                            <m:r>
                                              <a:rPr lang="en-US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p>
                                        </m:sSup>
                                      </m:fName>
                                      <m:e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</m:func>
                                  </m:den>
                                </m:f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95015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ad>
                                      <m:radPr>
                                        <m:degHide m:val="on"/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en-US"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e>
                                    </m:rad>
                                  </m:e>
                                </m:func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745107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ⅇ</m:t>
                                    </m:r>
                                  </m:e>
                                  <m:sup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dirty="0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p>
                                  <m:sSupPr>
                                    <m:ctrlPr>
                                      <a:rPr lang="en-US" i="1" dirty="0"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dirty="0">
                                        <a:latin typeface="Cambria Math" panose="02040503050406030204" pitchFamily="18" charset="0"/>
                                      </a:rPr>
                                      <m:t>ⅇ</m:t>
                                    </m:r>
                                  </m:e>
                                  <m:sup>
                                    <m:r>
                                      <a:rPr lang="en-US" dirty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dirty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3412343"/>
                  </p:ext>
                </p:extLst>
              </p:nvPr>
            </p:nvGraphicFramePr>
            <p:xfrm>
              <a:off x="578479" y="525081"/>
              <a:ext cx="8136904" cy="5414213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16224"/>
                    <a:gridCol w="2016224"/>
                    <a:gridCol w="2052228"/>
                    <a:gridCol w="2052228"/>
                  </a:tblGrid>
                  <a:tr h="550604">
                    <a:tc>
                      <a:txBody>
                        <a:bodyPr/>
                        <a:lstStyle/>
                        <a:p>
                          <a:pPr marL="0" marR="0" lvl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</a:t>
                          </a:r>
                          <a:endParaRPr lang="en-US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y'</a:t>
                          </a:r>
                          <a:endParaRPr lang="uk-UA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y'</a:t>
                          </a:r>
                          <a:endParaRPr lang="uk-UA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y'</a:t>
                          </a:r>
                          <a:endParaRPr lang="uk-UA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550604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2" t="-98901" r="-303323" b="-7780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6439" t="-98901" b="-778022"/>
                          </a:stretch>
                        </a:blipFill>
                      </a:tcPr>
                    </a:tc>
                  </a:tr>
                  <a:tr h="457508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2" t="-241333" r="-303323" b="-84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6439" t="-241333" b="-844000"/>
                          </a:stretch>
                        </a:blipFill>
                      </a:tcPr>
                    </a:tc>
                  </a:tr>
                  <a:tr h="576064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2" t="-272340" r="-303323" b="-5734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6439" t="-272340" b="-573404"/>
                          </a:stretch>
                        </a:blipFill>
                      </a:tcPr>
                    </a:tc>
                  </a:tr>
                  <a:tr h="648072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2" t="-330189" r="-303323" b="-408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00302" t="-330189" r="-203323" b="-40849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936104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2" t="-296104" r="-303323" b="-18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97321" t="-296104" r="-100298" b="-1811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  <a:tr h="950150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2" t="-391026" r="-303323" b="-788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96439" t="-391026" b="-78846"/>
                          </a:stretch>
                        </a:blipFill>
                      </a:tcPr>
                    </a:tc>
                  </a:tr>
                  <a:tr h="745107"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02" t="-627869" r="-303323" b="-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uk-UA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97321" t="-627869" r="-100298" b="-82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21624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uk-UA" dirty="0"/>
                        </a:p>
                        <a:p>
                          <a:pPr marL="0" indent="0" algn="ctr">
                            <a:buFontTx/>
                            <a:buNone/>
                          </a:pPr>
                          <a:endParaRPr lang="uk-UA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>
                            <a:lumMod val="75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0911255-B8B4-4C35-9667-95F0EAB11B9E}"/>
              </a:ext>
            </a:extLst>
          </p:cNvPr>
          <p:cNvSpPr txBox="1"/>
          <p:nvPr/>
        </p:nvSpPr>
        <p:spPr>
          <a:xfrm>
            <a:off x="271545" y="-10850"/>
            <a:ext cx="8415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>
                <a:solidFill>
                  <a:srgbClr val="04617B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</a:t>
            </a:r>
            <a:r>
              <a:rPr lang="ru-RU" sz="3200" b="1" dirty="0">
                <a:solidFill>
                  <a:srgbClr val="04617B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04617B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похідну</a:t>
            </a:r>
            <a:r>
              <a:rPr lang="ru-RU" sz="3200" b="1" dirty="0" smtClean="0">
                <a:solidFill>
                  <a:srgbClr val="04617B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en-US" sz="3200" b="1" dirty="0">
              <a:solidFill>
                <a:srgbClr val="04617B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xmlns="" id="{E94436EC-991A-454F-951F-28E257842D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06498"/>
              </p:ext>
            </p:extLst>
          </p:nvPr>
        </p:nvGraphicFramePr>
        <p:xfrm>
          <a:off x="576064" y="6048275"/>
          <a:ext cx="8136904" cy="5425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558">
                  <a:extLst>
                    <a:ext uri="{9D8B030D-6E8A-4147-A177-3AD203B41FA5}">
                      <a16:colId xmlns:a16="http://schemas.microsoft.com/office/drawing/2014/main" xmlns="" val="2857313484"/>
                    </a:ext>
                  </a:extLst>
                </a:gridCol>
                <a:gridCol w="1167995">
                  <a:extLst>
                    <a:ext uri="{9D8B030D-6E8A-4147-A177-3AD203B41FA5}">
                      <a16:colId xmlns:a16="http://schemas.microsoft.com/office/drawing/2014/main" xmlns="" val="1946152531"/>
                    </a:ext>
                  </a:extLst>
                </a:gridCol>
                <a:gridCol w="1167995">
                  <a:extLst>
                    <a:ext uri="{9D8B030D-6E8A-4147-A177-3AD203B41FA5}">
                      <a16:colId xmlns:a16="http://schemas.microsoft.com/office/drawing/2014/main" xmlns="" val="1969465926"/>
                    </a:ext>
                  </a:extLst>
                </a:gridCol>
                <a:gridCol w="1167995">
                  <a:extLst>
                    <a:ext uri="{9D8B030D-6E8A-4147-A177-3AD203B41FA5}">
                      <a16:colId xmlns:a16="http://schemas.microsoft.com/office/drawing/2014/main" xmlns="" val="3932821969"/>
                    </a:ext>
                  </a:extLst>
                </a:gridCol>
                <a:gridCol w="1167995">
                  <a:extLst>
                    <a:ext uri="{9D8B030D-6E8A-4147-A177-3AD203B41FA5}">
                      <a16:colId xmlns:a16="http://schemas.microsoft.com/office/drawing/2014/main" xmlns="" val="1712506199"/>
                    </a:ext>
                  </a:extLst>
                </a:gridCol>
                <a:gridCol w="1167995">
                  <a:extLst>
                    <a:ext uri="{9D8B030D-6E8A-4147-A177-3AD203B41FA5}">
                      <a16:colId xmlns:a16="http://schemas.microsoft.com/office/drawing/2014/main" xmlns="" val="4219644121"/>
                    </a:ext>
                  </a:extLst>
                </a:gridCol>
                <a:gridCol w="1199371">
                  <a:extLst>
                    <a:ext uri="{9D8B030D-6E8A-4147-A177-3AD203B41FA5}">
                      <a16:colId xmlns:a16="http://schemas.microsoft.com/office/drawing/2014/main" xmlns="" val="2372810804"/>
                    </a:ext>
                  </a:extLst>
                </a:gridCol>
              </a:tblGrid>
              <a:tr h="542579">
                <a:tc>
                  <a:txBody>
                    <a:bodyPr/>
                    <a:lstStyle/>
                    <a:p>
                      <a:endParaRPr 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8453108"/>
                  </a:ext>
                </a:extLst>
              </a:tr>
            </a:tbl>
          </a:graphicData>
        </a:graphic>
      </p:graphicFrame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E66074C9-7992-4E67-AF00-3C4F6105C153}"/>
              </a:ext>
            </a:extLst>
          </p:cNvPr>
          <p:cNvSpPr/>
          <p:nvPr/>
        </p:nvSpPr>
        <p:spPr>
          <a:xfrm>
            <a:off x="4155460" y="1194122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xmlns="" id="{4215E168-6218-49E1-A3E6-0E737F5AD786}"/>
              </a:ext>
            </a:extLst>
          </p:cNvPr>
          <p:cNvSpPr/>
          <p:nvPr/>
        </p:nvSpPr>
        <p:spPr>
          <a:xfrm>
            <a:off x="6210645" y="1160462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F66294CA-5A28-4BC6-A15E-1CDE7F8C46B3}"/>
              </a:ext>
            </a:extLst>
          </p:cNvPr>
          <p:cNvSpPr/>
          <p:nvPr/>
        </p:nvSpPr>
        <p:spPr>
          <a:xfrm>
            <a:off x="8317358" y="1177076"/>
            <a:ext cx="413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xmlns="" id="{29AE9FFB-8F90-4B44-9E52-F843D75EAAA1}"/>
              </a:ext>
            </a:extLst>
          </p:cNvPr>
          <p:cNvSpPr/>
          <p:nvPr/>
        </p:nvSpPr>
        <p:spPr>
          <a:xfrm>
            <a:off x="4130277" y="1636814"/>
            <a:ext cx="436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xmlns="" id="{341551AD-8D40-44BD-9237-BF430C12BB87}"/>
              </a:ext>
            </a:extLst>
          </p:cNvPr>
          <p:cNvSpPr/>
          <p:nvPr/>
        </p:nvSpPr>
        <p:spPr>
          <a:xfrm>
            <a:off x="6279611" y="1609629"/>
            <a:ext cx="320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xmlns="" id="{3DA8B8FC-4DE2-4B27-846E-BB3D06BDFE6C}"/>
              </a:ext>
            </a:extLst>
          </p:cNvPr>
          <p:cNvSpPr/>
          <p:nvPr/>
        </p:nvSpPr>
        <p:spPr>
          <a:xfrm>
            <a:off x="8335151" y="1655787"/>
            <a:ext cx="338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xmlns="" id="{8573A2AB-862A-49BA-AE3D-16CE3C30E0A9}"/>
              </a:ext>
            </a:extLst>
          </p:cNvPr>
          <p:cNvSpPr/>
          <p:nvPr/>
        </p:nvSpPr>
        <p:spPr>
          <a:xfrm>
            <a:off x="4199653" y="2231851"/>
            <a:ext cx="4491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xmlns="" id="{E6A6BE1F-0589-4F26-B414-5706EA3A6431}"/>
              </a:ext>
            </a:extLst>
          </p:cNvPr>
          <p:cNvSpPr/>
          <p:nvPr/>
        </p:nvSpPr>
        <p:spPr>
          <a:xfrm>
            <a:off x="6252323" y="2231851"/>
            <a:ext cx="309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xmlns="" id="{8C4C488B-B886-4FA3-BB03-E17898FCE90E}"/>
              </a:ext>
            </a:extLst>
          </p:cNvPr>
          <p:cNvSpPr/>
          <p:nvPr/>
        </p:nvSpPr>
        <p:spPr>
          <a:xfrm>
            <a:off x="8335151" y="2231851"/>
            <a:ext cx="3802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xmlns="" id="{C7C51E93-1E84-451C-A936-B44D3AEA7605}"/>
              </a:ext>
            </a:extLst>
          </p:cNvPr>
          <p:cNvSpPr/>
          <p:nvPr/>
        </p:nvSpPr>
        <p:spPr>
          <a:xfrm>
            <a:off x="4238964" y="2853681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xmlns="" id="{574E696F-BBE3-40CB-BDB8-03FDBC671F82}"/>
              </a:ext>
            </a:extLst>
          </p:cNvPr>
          <p:cNvSpPr/>
          <p:nvPr/>
        </p:nvSpPr>
        <p:spPr>
          <a:xfrm>
            <a:off x="6252323" y="2853683"/>
            <a:ext cx="338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xmlns="" id="{F3CFAC42-39D1-4FC3-806F-BD35FE9BF3C0}"/>
              </a:ext>
            </a:extLst>
          </p:cNvPr>
          <p:cNvSpPr/>
          <p:nvPr/>
        </p:nvSpPr>
        <p:spPr>
          <a:xfrm>
            <a:off x="8304567" y="2873398"/>
            <a:ext cx="423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xmlns="" id="{70323AE8-A22C-4E4C-9DCD-23742238FED8}"/>
              </a:ext>
            </a:extLst>
          </p:cNvPr>
          <p:cNvSpPr/>
          <p:nvPr/>
        </p:nvSpPr>
        <p:spPr>
          <a:xfrm>
            <a:off x="4227853" y="3816027"/>
            <a:ext cx="3385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xmlns="" id="{2A6C581E-0A6B-4ECB-BF3B-477A64F9838B}"/>
              </a:ext>
            </a:extLst>
          </p:cNvPr>
          <p:cNvSpPr/>
          <p:nvPr/>
        </p:nvSpPr>
        <p:spPr>
          <a:xfrm>
            <a:off x="6237896" y="380646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xmlns="" id="{2FCE922D-E600-46F0-B61D-8AB0B55A361E}"/>
              </a:ext>
            </a:extLst>
          </p:cNvPr>
          <p:cNvSpPr/>
          <p:nvPr/>
        </p:nvSpPr>
        <p:spPr>
          <a:xfrm>
            <a:off x="8330215" y="3816027"/>
            <a:ext cx="37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xmlns="" id="{643D2E56-239D-414F-BE82-86050DC56BF2}"/>
              </a:ext>
            </a:extLst>
          </p:cNvPr>
          <p:cNvSpPr/>
          <p:nvPr/>
        </p:nvSpPr>
        <p:spPr>
          <a:xfrm>
            <a:off x="4187668" y="4742581"/>
            <a:ext cx="474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xmlns="" id="{DF29C33A-656D-46C0-A41E-17683FFDB410}"/>
              </a:ext>
            </a:extLst>
          </p:cNvPr>
          <p:cNvSpPr/>
          <p:nvPr/>
        </p:nvSpPr>
        <p:spPr>
          <a:xfrm>
            <a:off x="6181222" y="5477629"/>
            <a:ext cx="489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xmlns="" id="{22BCE28B-C27F-4464-A266-FC45AD0B2D6E}"/>
              </a:ext>
            </a:extLst>
          </p:cNvPr>
          <p:cNvSpPr/>
          <p:nvPr/>
        </p:nvSpPr>
        <p:spPr>
          <a:xfrm>
            <a:off x="6198546" y="4742581"/>
            <a:ext cx="4892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xmlns="" id="{A78530CA-DA58-4E1B-907B-35DBE8546458}"/>
              </a:ext>
            </a:extLst>
          </p:cNvPr>
          <p:cNvSpPr/>
          <p:nvPr/>
        </p:nvSpPr>
        <p:spPr>
          <a:xfrm>
            <a:off x="8330215" y="4742581"/>
            <a:ext cx="4235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</a:p>
        </p:txBody>
      </p:sp>
      <p:sp>
        <p:nvSpPr>
          <p:cNvPr id="67" name="Прямоугольник 66">
            <a:extLst>
              <a:ext uri="{FF2B5EF4-FFF2-40B4-BE49-F238E27FC236}">
                <a16:creationId xmlns:a16="http://schemas.microsoft.com/office/drawing/2014/main" xmlns="" id="{3F9EEDA7-D278-4EAA-8BC3-0A7140DA9E7B}"/>
              </a:ext>
            </a:extLst>
          </p:cNvPr>
          <p:cNvSpPr/>
          <p:nvPr/>
        </p:nvSpPr>
        <p:spPr>
          <a:xfrm>
            <a:off x="8317358" y="5400203"/>
            <a:ext cx="338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2555D550-E8DD-40D9-B7AA-8F8CCE7999D2}"/>
              </a:ext>
            </a:extLst>
          </p:cNvPr>
          <p:cNvSpPr txBox="1"/>
          <p:nvPr/>
        </p:nvSpPr>
        <p:spPr>
          <a:xfrm>
            <a:off x="4207669" y="5477629"/>
            <a:ext cx="363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32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68" y="1189037"/>
            <a:ext cx="493713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576" y="1200943"/>
            <a:ext cx="8175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25" y="1718421"/>
            <a:ext cx="652463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68" y="1712071"/>
            <a:ext cx="365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3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842" y="2231851"/>
            <a:ext cx="114617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2231851"/>
            <a:ext cx="858837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1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481" y="2853681"/>
            <a:ext cx="2857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832" y="2873398"/>
            <a:ext cx="2857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3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882" y="3559605"/>
            <a:ext cx="75565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4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68" y="3510393"/>
            <a:ext cx="573087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5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99" y="4599706"/>
            <a:ext cx="7810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6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1" y="4424138"/>
            <a:ext cx="124936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7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588" y="5410011"/>
            <a:ext cx="884237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3248" name="Picture 1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060" y="5477629"/>
            <a:ext cx="4397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24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23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9025E-6 -1.04272E-6 L -0.79955 0.702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86" y="35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223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2 -0.00206 L -0.68814 0.6334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36" y="31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23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23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42 -0.00206 L -0.55761 0.5500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09" y="276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23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223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23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23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9414E-6 3.68397E-6 L 0.01997 0.46003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9" y="229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223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23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23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000"/>
                                        <p:tgtEl>
                                          <p:spTgt spid="223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27071E-7 -0.00069 L -0.0737 0.32223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5" y="16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223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223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223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223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21E-6 8.08452E-7 L -0.17651 0.18695 " pathEditMode="relative" rAng="0" ptsTypes="AA">
                                      <p:cBhvr>
                                        <p:cTn id="15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34" y="93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223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223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223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223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223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223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3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0696E-7 2.4621E-6 L 0.17772 0.08061 " pathEditMode="relative" rAng="0" ptsTypes="AA">
                                      <p:cBhvr>
                                        <p:cTn id="18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6" y="4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7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 :</a:t>
            </a:r>
            <a:endParaRPr lang="uk-UA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19294" y="1583779"/>
            <a:ext cx="8295323" cy="2323290"/>
          </a:xfrm>
        </p:spPr>
        <p:txBody>
          <a:bodyPr/>
          <a:lstStyle/>
          <a:p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 «похідна» ввів у 1797 році французький математик . </a:t>
            </a:r>
            <a:endParaRPr lang="uk-UA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Він 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ввів і сучасні позначення похідної  у вигляді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′ та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′. </a:t>
            </a:r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78" y="-2492"/>
            <a:ext cx="2719388" cy="201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6424" y="5688235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828415" y="5217855"/>
            <a:ext cx="4608512" cy="47705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Ключ: </a:t>
            </a:r>
            <a:r>
              <a:rPr kumimoji="0" lang="uk-UA" altLang="uk-UA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Жозеф Луї Лагранж</a:t>
            </a:r>
            <a:r>
              <a:rPr kumimoji="0" lang="uk-UA" altLang="uk-UA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28355" name="Picture 3" descr="C:\Users\лег\Desktop\gB9kFlItheTA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1" y="4248075"/>
            <a:ext cx="266429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41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latin typeface="Times New Roman"/>
                <a:ea typeface="Times New Roman"/>
              </a:rPr>
              <a:t>Підказка: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851" y="1996793"/>
            <a:ext cx="8295323" cy="1603210"/>
          </a:xfrm>
        </p:spPr>
        <p:txBody>
          <a:bodyPr/>
          <a:lstStyle/>
          <a:p>
            <a:r>
              <a:rPr lang="uk-UA" sz="2800" i="1" dirty="0">
                <a:latin typeface="Times New Roman"/>
              </a:rPr>
              <a:t>Видатний математик , фізик , механік і астроном , який написав підручник «Диференціальне числення» (1755р.) </a:t>
            </a:r>
            <a:endParaRPr lang="uk-UA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143619"/>
            <a:ext cx="271653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282" name="Picture 2" descr="C:\Users\лег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296" y="3744019"/>
            <a:ext cx="3466782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957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91725" y="1523582"/>
            <a:ext cx="3500517" cy="4623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ru-RU" sz="2400" dirty="0">
                <a:latin typeface="Times New Roman"/>
                <a:ea typeface="Times New Roman"/>
              </a:rPr>
              <a:t>5-2</a:t>
            </a:r>
            <a:r>
              <a:rPr lang="en-US" sz="2400" dirty="0">
                <a:latin typeface="Times New Roman"/>
                <a:ea typeface="Times New Roman"/>
              </a:rPr>
              <a:t>x</a:t>
            </a:r>
            <a:r>
              <a:rPr lang="en-US" sz="2400" baseline="30000" dirty="0">
                <a:latin typeface="Times New Roman"/>
                <a:ea typeface="Times New Roman"/>
              </a:rPr>
              <a:t>2</a:t>
            </a:r>
            <a:r>
              <a:rPr lang="en-US" sz="2400" dirty="0">
                <a:latin typeface="Times New Roman"/>
                <a:ea typeface="Times New Roman"/>
              </a:rPr>
              <a:t>-x</a:t>
            </a:r>
            <a:r>
              <a:rPr lang="en-US" sz="2400" baseline="30000" dirty="0">
                <a:latin typeface="Times New Roman"/>
                <a:ea typeface="Times New Roman"/>
              </a:rPr>
              <a:t>4</a:t>
            </a:r>
            <a:endParaRPr lang="uk-UA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1725" y="2084905"/>
            <a:ext cx="3528417" cy="4623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400" dirty="0">
                <a:latin typeface="Times New Roman"/>
                <a:ea typeface="Times New Roman"/>
              </a:rPr>
              <a:t>(x+2)</a:t>
            </a:r>
            <a:r>
              <a:rPr lang="en-US" sz="2400" baseline="30000" dirty="0">
                <a:latin typeface="Times New Roman"/>
                <a:ea typeface="Times New Roman"/>
              </a:rPr>
              <a:t>6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89494" y="1523582"/>
            <a:ext cx="3528417" cy="4623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4x-x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89494" y="2080921"/>
            <a:ext cx="3528417" cy="4623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(x+5)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89494" y="2638260"/>
            <a:ext cx="3528417" cy="46239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44016" y="4247990"/>
            <a:ext cx="8537137" cy="1008003"/>
          </a:xfrm>
          <a:prstGeom prst="rect">
            <a:avLst/>
          </a:prstGeom>
        </p:spPr>
        <p:txBody>
          <a:bodyPr vert="horz" lIns="92162" tIns="46081" rIns="92162" bIns="46081" anchor="ctr">
            <a:normAutofit/>
          </a:bodyPr>
          <a:lstStyle/>
          <a:p>
            <a:pPr>
              <a:spcBef>
                <a:spcPct val="0"/>
              </a:spcBef>
              <a:defRPr/>
            </a:pPr>
            <a:endParaRPr lang="uk-UA" sz="3600" b="1" cap="all" dirty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64070" y="1122503"/>
            <a:ext cx="1944230" cy="430808"/>
          </a:xfrm>
          <a:prstGeom prst="rect">
            <a:avLst/>
          </a:prstGeom>
        </p:spPr>
        <p:txBody>
          <a:bodyPr vert="horz" lIns="92162" tIns="46081" rIns="92162" bIns="46081" anchor="ctr">
            <a:normAutofit lnSpcReduction="10000"/>
          </a:bodyPr>
          <a:lstStyle/>
          <a:p>
            <a:pPr>
              <a:spcBef>
                <a:spcPct val="0"/>
              </a:spcBef>
              <a:defRPr/>
            </a:pPr>
            <a:r>
              <a:rPr lang="ru-RU" sz="2400" b="1" dirty="0">
                <a:latin typeface="Times New Roman"/>
                <a:ea typeface="Times New Roman"/>
              </a:rPr>
              <a:t>I команда</a:t>
            </a:r>
            <a:endParaRPr lang="uk-UA" sz="2400" b="1" cap="all" dirty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6145568" y="974294"/>
            <a:ext cx="2016271" cy="556796"/>
          </a:xfrm>
          <a:prstGeom prst="rect">
            <a:avLst/>
          </a:prstGeom>
        </p:spPr>
        <p:txBody>
          <a:bodyPr vert="horz" lIns="92162" tIns="46081" rIns="92162" bIns="46081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ru-RU" sz="2400" b="1" dirty="0">
                <a:latin typeface="Times New Roman"/>
                <a:ea typeface="Times New Roman"/>
              </a:rPr>
              <a:t> II команда </a:t>
            </a:r>
            <a:endParaRPr lang="uk-UA" sz="2400" b="1" cap="all" dirty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72322" y="-29029"/>
            <a:ext cx="2376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uk-UA" sz="3200" b="1" cap="all" dirty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                                                      </a:t>
            </a:r>
            <a:endParaRPr lang="uk-UA" sz="3200" b="1" cap="all" dirty="0">
              <a:solidFill>
                <a:srgbClr val="00206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</a:endParaRPr>
          </a:p>
        </p:txBody>
      </p:sp>
      <p:pic>
        <p:nvPicPr>
          <p:cNvPr id="217160" name="Picture 72" descr="C:\Users\лег\Desktop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377" y="1754779"/>
            <a:ext cx="1368152" cy="222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2" descr="C:\Users\лег\Desktop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16624" y="2423192"/>
            <a:ext cx="1368152" cy="222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2210" y="196071"/>
            <a:ext cx="5050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b="1" dirty="0">
                <a:latin typeface="Times New Roman"/>
                <a:ea typeface="Times New Roman"/>
              </a:rPr>
              <a:t>«Математичні перегони».</a:t>
            </a:r>
            <a:endParaRPr lang="uk-UA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88002" y="711841"/>
            <a:ext cx="8496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/>
                <a:ea typeface="Times New Roman"/>
              </a:rPr>
              <a:t>  </a:t>
            </a:r>
            <a:r>
              <a:rPr lang="ru-RU" sz="2400" dirty="0" err="1">
                <a:latin typeface="Times New Roman"/>
                <a:ea typeface="Times New Roman"/>
              </a:rPr>
              <a:t>Знайти</a:t>
            </a:r>
            <a:r>
              <a:rPr lang="ru-RU" sz="2400" dirty="0">
                <a:latin typeface="Times New Roman"/>
                <a:ea typeface="Times New Roman"/>
              </a:rPr>
              <a:t>  </a:t>
            </a:r>
            <a:r>
              <a:rPr lang="ru-RU" sz="2400" dirty="0" err="1">
                <a:latin typeface="Times New Roman"/>
                <a:ea typeface="Times New Roman"/>
              </a:rPr>
              <a:t>похідну</a:t>
            </a:r>
            <a:r>
              <a:rPr lang="ru-RU" sz="2400" dirty="0">
                <a:latin typeface="Times New Roman"/>
                <a:ea typeface="Times New Roman"/>
              </a:rPr>
              <a:t> другого порядку</a:t>
            </a:r>
            <a:r>
              <a:rPr lang="en-US" sz="2400" dirty="0">
                <a:latin typeface="Times New Roman"/>
                <a:ea typeface="Times New Roman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>: </a:t>
            </a:r>
            <a:endParaRPr lang="uk-UA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391725" y="2646228"/>
            <a:ext cx="352841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/>
                <a:ea typeface="Times New Roman"/>
              </a:rPr>
              <a:t>sin</a:t>
            </a:r>
            <a:r>
              <a:rPr lang="en-US" sz="2400" baseline="30000" dirty="0">
                <a:latin typeface="Times New Roman"/>
                <a:ea typeface="Times New Roman"/>
              </a:rPr>
              <a:t>2</a:t>
            </a:r>
            <a:r>
              <a:rPr lang="en-US" sz="2400" dirty="0">
                <a:latin typeface="Times New Roman"/>
                <a:ea typeface="Times New Roman"/>
              </a:rPr>
              <a:t>x</a:t>
            </a:r>
            <a:endParaRPr lang="uk-UA" sz="2400" dirty="0"/>
          </a:p>
        </p:txBody>
      </p:sp>
      <p:sp>
        <p:nvSpPr>
          <p:cNvPr id="22" name="TextBox 21"/>
          <p:cNvSpPr txBox="1"/>
          <p:nvPr/>
        </p:nvSpPr>
        <p:spPr>
          <a:xfrm>
            <a:off x="391725" y="3206822"/>
            <a:ext cx="352841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/>
                <a:ea typeface="Times New Roman"/>
              </a:rPr>
              <a:t>e</a:t>
            </a:r>
            <a:r>
              <a:rPr lang="en-US" sz="2400" baseline="30000" dirty="0">
                <a:latin typeface="Times New Roman"/>
                <a:ea typeface="Times New Roman"/>
              </a:rPr>
              <a:t>2x</a:t>
            </a:r>
            <a:endParaRPr lang="uk-UA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391725" y="3767416"/>
            <a:ext cx="352841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/>
                <a:ea typeface="Times New Roman"/>
              </a:rPr>
              <a:t>xe</a:t>
            </a:r>
            <a:r>
              <a:rPr lang="en-US" sz="2400" baseline="30000" dirty="0">
                <a:latin typeface="Times New Roman"/>
                <a:ea typeface="Times New Roman"/>
              </a:rPr>
              <a:t>2x</a:t>
            </a:r>
            <a:endParaRPr lang="uk-U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91725" y="4328010"/>
                <a:ext cx="3532227" cy="612732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en-US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uk-UA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25" y="4328010"/>
                <a:ext cx="3532227" cy="6127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391725" y="5039671"/>
                <a:ext cx="3493054" cy="470770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uk-UA" sz="2400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4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3</m:t>
                          </m:r>
                        </m:deg>
                        <m:e>
                          <m:r>
                            <a:rPr lang="en-US" sz="2400" b="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uk-UA" sz="24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25" y="5039671"/>
                <a:ext cx="3493054" cy="47077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91725" y="5609370"/>
                <a:ext cx="3493053" cy="58317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dirty="0">
                    <a:latin typeface="Times New Roman"/>
                    <a:ea typeface="Times New Roman"/>
                  </a:rPr>
                  <a:t>sin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effectLst/>
                            <a:latin typeface="Cambria Math"/>
                          </a:rPr>
                        </m:ctrlPr>
                      </m:fPr>
                      <m:num>
                        <m:r>
                          <a:rPr lang="en-US" sz="2400" b="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num>
                      <m:den>
                        <m:r>
                          <a:rPr lang="en-US" sz="2400" b="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endParaRPr lang="uk-UA" sz="2400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725" y="5609370"/>
                <a:ext cx="3493053" cy="58317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391725" y="6291473"/>
            <a:ext cx="3493053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/>
                <a:ea typeface="Times New Roman"/>
              </a:rPr>
              <a:t>6ln5x</a:t>
            </a:r>
            <a:endParaRPr lang="uk-U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389494" y="3195599"/>
                <a:ext cx="3528417" cy="465833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</a:rPr>
                            <m:t>e</m:t>
                          </m:r>
                        </m:e>
                        <m:sup>
                          <m:r>
                            <a:rPr lang="en-US" sz="2400" b="0" i="0" smtClean="0">
                              <a:latin typeface="Cambria Math"/>
                            </a:rPr>
                            <m:t>5</m:t>
                          </m:r>
                          <m:r>
                            <m:rPr>
                              <m:sty m:val="p"/>
                            </m:rPr>
                            <a:rPr lang="en-US" sz="2400" b="0" i="0" smtClean="0">
                              <a:latin typeface="Cambria Math"/>
                            </a:rPr>
                            <m:t>x</m:t>
                          </m:r>
                        </m:sup>
                      </m:sSup>
                    </m:oMath>
                  </m:oMathPara>
                </a14:m>
                <a:endParaRPr lang="uk-UA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494" y="3195599"/>
                <a:ext cx="3528417" cy="46583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5389494" y="3756377"/>
            <a:ext cx="3528417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uk-UA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389494" y="4312987"/>
                <a:ext cx="3528417" cy="612732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>
                              <a:latin typeface="Cambria Math" panose="02040503050406030204" pitchFamily="18" charset="0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uk-UA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494" y="4312987"/>
                <a:ext cx="3528417" cy="6127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7152" name="TextBox 217151"/>
              <p:cNvSpPr txBox="1"/>
              <p:nvPr/>
            </p:nvSpPr>
            <p:spPr>
              <a:xfrm>
                <a:off x="5389494" y="5020664"/>
                <a:ext cx="3528417" cy="468462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uk-UA" sz="2400" i="1">
                              <a:latin typeface="Cambria Math"/>
                            </a:rPr>
                          </m:ctrlPr>
                        </m:radPr>
                        <m:deg>
                          <m:r>
                            <a:rPr lang="en-US" sz="2400" b="0" i="1">
                              <a:latin typeface="Cambria Math" panose="02040503050406030204" pitchFamily="18" charset="0"/>
                            </a:rPr>
                            <m:t>4</m:t>
                          </m:r>
                        </m:deg>
                        <m:e>
                          <m:r>
                            <a:rPr lang="en-US" sz="2400" b="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uk-UA" sz="2400" dirty="0"/>
              </a:p>
            </p:txBody>
          </p:sp>
        </mc:Choice>
        <mc:Fallback xmlns="">
          <p:sp>
            <p:nvSpPr>
              <p:cNvPr id="217152" name="TextBox 2171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494" y="5020664"/>
                <a:ext cx="3528417" cy="46846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7153" name="TextBox 217152"/>
              <p:cNvSpPr txBox="1"/>
              <p:nvPr/>
            </p:nvSpPr>
            <p:spPr>
              <a:xfrm>
                <a:off x="5389494" y="5584071"/>
                <a:ext cx="3528417" cy="461729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cos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b="0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uk-UA" dirty="0"/>
              </a:p>
            </p:txBody>
          </p:sp>
        </mc:Choice>
        <mc:Fallback xmlns="">
          <p:sp>
            <p:nvSpPr>
              <p:cNvPr id="217153" name="TextBox 2171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9494" y="5584071"/>
                <a:ext cx="3528417" cy="461729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7154" name="TextBox 217153"/>
          <p:cNvSpPr txBox="1"/>
          <p:nvPr/>
        </p:nvSpPr>
        <p:spPr>
          <a:xfrm>
            <a:off x="5415166" y="6140748"/>
            <a:ext cx="3502745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5ln6x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09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7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7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6" grpId="0"/>
      <p:bldP spid="17" grpId="0"/>
      <p:bldP spid="13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217152" grpId="0" animBg="1"/>
      <p:bldP spid="217153" grpId="0" animBg="1"/>
      <p:bldP spid="2171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6064" y="0"/>
            <a:ext cx="8295323" cy="791691"/>
          </a:xfrm>
        </p:spPr>
        <p:txBody>
          <a:bodyPr/>
          <a:lstStyle/>
          <a:p>
            <a:r>
              <a:rPr lang="uk-UA" sz="3200" b="1" dirty="0">
                <a:latin typeface="Times New Roman"/>
              </a:rPr>
              <a:t>Відповідь:</a:t>
            </a:r>
            <a:endParaRPr lang="uk-UA" sz="3200" b="1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0851" y="647675"/>
            <a:ext cx="2347461" cy="576064"/>
          </a:xfrm>
        </p:spPr>
        <p:txBody>
          <a:bodyPr/>
          <a:lstStyle/>
          <a:p>
            <a:r>
              <a:rPr lang="ru-RU" dirty="0">
                <a:latin typeface="Times New Roman"/>
              </a:rPr>
              <a:t>I команда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224090" y="1487966"/>
                <a:ext cx="910566" cy="661912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uk-UA" i="1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−3)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uk-UA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4090" y="1487966"/>
                <a:ext cx="910566" cy="66191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7288498" y="1505984"/>
                <a:ext cx="1296144" cy="485197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16</m:t>
                        </m:r>
                      </m:den>
                    </m:f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sin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8498" y="1505984"/>
                <a:ext cx="1296144" cy="48519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136370" y="1491140"/>
                <a:ext cx="1152128" cy="51488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1" i="1"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/>
                          </a:rPr>
                          <m:t> 9</m:t>
                        </m:r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ad>
                          <m:radPr>
                            <m:ctrlPr>
                              <a:rPr lang="uk-UA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en-US" i="1">
                                <a:latin typeface="Cambria Math"/>
                              </a:rPr>
                              <m:t>3</m:t>
                            </m:r>
                          </m:deg>
                          <m:e>
                            <m:sSup>
                              <m:sSupPr>
                                <m:ctrlPr>
                                  <a:rPr lang="uk-UA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uk-UA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6370" y="1491140"/>
                <a:ext cx="1152128" cy="5148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/>
          <p:cNvSpPr txBox="1"/>
          <p:nvPr/>
        </p:nvSpPr>
        <p:spPr>
          <a:xfrm>
            <a:off x="0" y="1563916"/>
            <a:ext cx="1085326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-4-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uk-UA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3494" y="1563916"/>
            <a:ext cx="117974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(x+2)</a:t>
            </a:r>
            <a:r>
              <a:rPr lang="uk-UA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8584642" y="1505823"/>
                <a:ext cx="574160" cy="485518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</a:rPr>
                          <m:t>6</m:t>
                        </m:r>
                      </m:num>
                      <m:den>
                        <m:sSup>
                          <m:sSupPr>
                            <m:ctrlPr>
                              <a:rPr lang="uk-UA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uk-UA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4642" y="1505823"/>
                <a:ext cx="574160" cy="48551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250706" y="1563916"/>
                <a:ext cx="1000078" cy="369332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cos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2x </a:t>
                </a:r>
                <a:endParaRPr lang="uk-UA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706" y="1563916"/>
                <a:ext cx="1000078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035958" y="1563916"/>
            <a:ext cx="1188132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(1+x) 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15681" y="1563916"/>
            <a:ext cx="703914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3328725"/>
            <a:ext cx="68744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 </a:t>
            </a:r>
            <a:r>
              <a:rPr lang="uk-UA" dirty="0"/>
              <a:t>;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5775" y="3328725"/>
            <a:ext cx="1275782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+5)</a:t>
            </a:r>
            <a:r>
              <a:rPr lang="uk-UA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1979883" y="3328725"/>
                <a:ext cx="1154905" cy="369332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cos</m:t>
                    </m:r>
                    <m:r>
                      <m:rPr>
                        <m:nor/>
                      </m:rPr>
                      <a: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endParaRPr lang="uk-UA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883" y="3328725"/>
                <a:ext cx="1154905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/>
          <p:cNvSpPr txBox="1"/>
          <p:nvPr/>
        </p:nvSpPr>
        <p:spPr>
          <a:xfrm>
            <a:off x="3143114" y="3328725"/>
            <a:ext cx="996499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147939" y="3328725"/>
            <a:ext cx="1267773" cy="3693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uk-UA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5424038" y="3241714"/>
                <a:ext cx="912918" cy="543354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uk-UA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−1)</m:t>
                            </m:r>
                          </m:e>
                          <m:sup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</a:t>
                </a: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4038" y="3241714"/>
                <a:ext cx="912918" cy="54335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6345282" y="3233250"/>
                <a:ext cx="984954" cy="560282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16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  <m:rad>
                          <m:radPr>
                            <m:ctrlPr>
                              <a:rPr lang="uk-UA" i="1"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deg>
                          <m:e>
                            <m:sSup>
                              <m:sSupPr>
                                <m:ctrlPr>
                                  <a:rPr lang="uk-UA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ru-RU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5282" y="3233250"/>
                <a:ext cx="984954" cy="56028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7338562" y="3267170"/>
                <a:ext cx="1290836" cy="492443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25</m:t>
                        </m:r>
                      </m:den>
                    </m:f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cos</m:t>
                    </m:r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ru-RU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8562" y="3267170"/>
                <a:ext cx="1290836" cy="492443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8637722" y="3265150"/>
                <a:ext cx="579303" cy="496483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uk-UA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uk-UA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sSup>
                          <m:sSupPr>
                            <m:ctrlPr>
                              <a:rPr lang="uk-UA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ru-RU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uk-UA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37722" y="3265150"/>
                <a:ext cx="579303" cy="496483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Прямоугольник 33"/>
          <p:cNvSpPr/>
          <p:nvPr/>
        </p:nvSpPr>
        <p:spPr>
          <a:xfrm>
            <a:off x="788296" y="2087835"/>
            <a:ext cx="19854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/>
                <a:ea typeface="Times New Roman"/>
              </a:rPr>
              <a:t>II</a:t>
            </a:r>
            <a:r>
              <a:rPr lang="en-US" sz="3200" dirty="0">
                <a:latin typeface="Times New Roman"/>
                <a:ea typeface="Times New Roman"/>
              </a:rPr>
              <a:t> </a:t>
            </a:r>
            <a:r>
              <a:rPr lang="ru-RU" sz="3200" dirty="0">
                <a:latin typeface="Times New Roman"/>
                <a:ea typeface="Times New Roman"/>
              </a:rPr>
              <a:t>команда</a:t>
            </a:r>
            <a:endParaRPr lang="uk-UA" sz="3200" dirty="0"/>
          </a:p>
        </p:txBody>
      </p:sp>
      <p:pic>
        <p:nvPicPr>
          <p:cNvPr id="222210" name="Picture 2" descr="C:\Users\лег\Desktop\загружено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3" y="4320083"/>
            <a:ext cx="4604510" cy="2414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2211" name="Picture 3" descr="C:\Users\лег\Desktop\загружено (2)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152" y="65921"/>
            <a:ext cx="3953305" cy="132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50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latin typeface="Times New Roman"/>
                <a:ea typeface="Times New Roman"/>
              </a:rPr>
              <a:t>Підказка: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851" y="1996793"/>
            <a:ext cx="8295323" cy="1603210"/>
          </a:xfrm>
        </p:spPr>
        <p:txBody>
          <a:bodyPr/>
          <a:lstStyle/>
          <a:p>
            <a:r>
              <a:rPr lang="uk-UA" sz="2800" i="1" dirty="0">
                <a:latin typeface="Times New Roman"/>
              </a:rPr>
              <a:t>Видатний математик , фізик , механік і астроном , який написав підручник «Диференціальне числення» (1755р.) </a:t>
            </a:r>
            <a:endParaRPr lang="uk-UA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143619"/>
            <a:ext cx="2716530" cy="211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392488" y="4605404"/>
            <a:ext cx="3765921" cy="47705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Ключ: </a:t>
            </a:r>
            <a:r>
              <a:rPr kumimoji="0" lang="uk-UA" altLang="uk-UA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Леонард Ейлер</a:t>
            </a:r>
            <a:r>
              <a:rPr kumimoji="0" lang="uk-UA" altLang="uk-UA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30402" name="Picture 2" descr="C:\Users\лег\Desktop\загружен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" y="3888035"/>
            <a:ext cx="280831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92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56" y="510477"/>
            <a:ext cx="8295323" cy="1382395"/>
          </a:xfrm>
        </p:spPr>
        <p:txBody>
          <a:bodyPr/>
          <a:lstStyle/>
          <a:p>
            <a:r>
              <a:rPr lang="uk-UA" sz="3200" b="1" dirty="0">
                <a:latin typeface="Times New Roman"/>
                <a:ea typeface="Times New Roman"/>
              </a:rPr>
              <a:t>Підказка:</a:t>
            </a:r>
            <a:endParaRPr lang="uk-UA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76064" y="2519883"/>
                <a:ext cx="8295323" cy="1675218"/>
              </a:xfrm>
            </p:spPr>
            <p:txBody>
              <a:bodyPr/>
              <a:lstStyle/>
              <a:p>
                <a:r>
                  <a:rPr lang="uk-UA" sz="28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Використовуючі</a:t>
                </a:r>
                <a:r>
                  <a:rPr lang="uk-UA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методи диференціального числення ,вчені передбачили це явище , що стало тріумфом науки </a:t>
                </a:r>
                <a14:m>
                  <m:oMath xmlns:m="http://schemas.openxmlformats.org/officeDocument/2006/math">
                    <m:r>
                      <a:rPr lang="uk-UA" sz="2800" i="1">
                        <a:effectLst/>
                        <a:latin typeface="Cambria Math"/>
                        <a:cs typeface="Times New Roman"/>
                      </a:rPr>
                      <m:t>𝑋𝑌𝐼𝐼𝐼</m:t>
                    </m:r>
                  </m:oMath>
                </a14:m>
                <a:r>
                  <a:rPr lang="uk-UA" sz="2800" i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ст.</a:t>
                </a:r>
                <a:endParaRPr lang="uk-UA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6064" y="2519883"/>
                <a:ext cx="8295323" cy="1675218"/>
              </a:xfrm>
              <a:blipFill rotWithShape="1">
                <a:blip r:embed="rId2"/>
                <a:stretch>
                  <a:fillRect l="-661" t="-363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143619"/>
            <a:ext cx="2716530" cy="211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2450" name="Picture 2" descr="C:\Users\лег\Desktop\урок и презентации\картинки\загружено (5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04" y="4320083"/>
            <a:ext cx="266429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11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720053" y="359977"/>
            <a:ext cx="7200851" cy="847869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defTabSz="921624">
              <a:defRPr/>
            </a:pPr>
            <a:r>
              <a:rPr lang="uk-UA" sz="3200" b="1" dirty="0">
                <a:latin typeface="Times New Roman"/>
                <a:ea typeface="Times New Roman"/>
              </a:rPr>
              <a:t>МОЗГОВИЙ ШТУРМ</a:t>
            </a:r>
            <a:endParaRPr lang="uk-UA" sz="32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484540" y="4031775"/>
                <a:ext cx="3999439" cy="996002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r>
                  <a:rPr lang="en-US" sz="2400" dirty="0"/>
                  <a:t>f</a:t>
                </a:r>
                <a:r>
                  <a:rPr lang="uk-UA" sz="2400" b="0" dirty="0">
                    <a:effectLst/>
                  </a:rPr>
                  <a:t>(</a:t>
                </a:r>
                <a:r>
                  <a:rPr lang="en-US" sz="2400" b="0" dirty="0">
                    <a:effectLst/>
                  </a:rPr>
                  <a:t>x</a:t>
                </a:r>
                <a:r>
                  <a:rPr lang="uk-UA" sz="2400" b="0" dirty="0">
                    <a:effectLst/>
                  </a:rPr>
                  <a:t>)·</a:t>
                </a:r>
                <a:r>
                  <a:rPr lang="en-US" sz="2400" dirty="0">
                    <a:effectLst/>
                    <a:latin typeface="Times New Roman"/>
                  </a:rPr>
                  <a:t>f</a:t>
                </a:r>
                <a:r>
                  <a:rPr lang="uk-UA" sz="2400" dirty="0">
                    <a:effectLst/>
                    <a:latin typeface="Times New Roman"/>
                  </a:rPr>
                  <a:t>′(</a:t>
                </a:r>
                <a:r>
                  <a:rPr lang="en-US" sz="2400" dirty="0">
                    <a:effectLst/>
                    <a:latin typeface="Times New Roman"/>
                  </a:rPr>
                  <a:t>x</a:t>
                </a:r>
                <a:r>
                  <a:rPr lang="uk-UA" sz="2400" dirty="0">
                    <a:effectLst/>
                    <a:latin typeface="Times New Roman"/>
                  </a:rPr>
                  <a:t>)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cs typeface="Times New Roman"/>
                      </a:rPr>
                      <m:t>≥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</a:rPr>
                  <a:t>0 , якщо</a:t>
                </a:r>
              </a:p>
              <a:p>
                <a:r>
                  <a:rPr lang="uk-UA" sz="2400" dirty="0">
                    <a:effectLst/>
                    <a:latin typeface="Times New Roman"/>
                  </a:rPr>
                  <a:t> </a:t>
                </a:r>
                <a:r>
                  <a:rPr lang="en-US" sz="2400" b="0" dirty="0">
                    <a:effectLst/>
                  </a:rPr>
                  <a:t>f</a:t>
                </a:r>
                <a:r>
                  <a:rPr lang="uk-UA" sz="2400" b="0" dirty="0">
                    <a:effectLst/>
                  </a:rPr>
                  <a:t>(</a:t>
                </a:r>
                <a:r>
                  <a:rPr lang="en-US" sz="2400" b="0" dirty="0">
                    <a:effectLst/>
                  </a:rPr>
                  <a:t>x</a:t>
                </a:r>
                <a:r>
                  <a:rPr lang="uk-UA" sz="2400" b="0" dirty="0">
                    <a:effectLst/>
                  </a:rPr>
                  <a:t>) =</a:t>
                </a:r>
                <a14:m>
                  <m:oMath xmlns:m="http://schemas.openxmlformats.org/officeDocument/2006/math">
                    <m:r>
                      <a:rPr lang="uk-UA" sz="2400" b="1" i="1">
                        <a:effectLst/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uk-UA" sz="2400" b="1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b="1" i="1">
                            <a:effectLst/>
                            <a:latin typeface="Cambria Math"/>
                          </a:rPr>
                          <m:t>𝟐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−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uk-UA" sz="2400" b="1" i="1">
                            <a:effectLst/>
                            <a:latin typeface="Cambria Math"/>
                          </a:rPr>
                          <m:t>𝒙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+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uk-UA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40" y="4031775"/>
                <a:ext cx="3999439" cy="99600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4935177" y="3976696"/>
                <a:ext cx="4076178" cy="1051081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r>
                  <a:rPr lang="en-US" sz="2400" dirty="0">
                    <a:latin typeface="Times New Roman"/>
                  </a:rPr>
                  <a:t>f</a:t>
                </a:r>
                <a:r>
                  <a:rPr lang="uk-UA" sz="2400" dirty="0">
                    <a:effectLst/>
                    <a:latin typeface="Times New Roman"/>
                  </a:rPr>
                  <a:t>′(</a:t>
                </a:r>
                <a:r>
                  <a:rPr lang="en-US" sz="2400" dirty="0">
                    <a:effectLst/>
                    <a:latin typeface="Times New Roman"/>
                  </a:rPr>
                  <a:t>x</a:t>
                </a:r>
                <a:r>
                  <a:rPr lang="uk-UA" sz="2400" dirty="0">
                    <a:effectLst/>
                    <a:latin typeface="Times New Roman"/>
                  </a:rPr>
                  <a:t>) = </a:t>
                </a:r>
                <a:r>
                  <a:rPr lang="en-US" sz="2400" dirty="0">
                    <a:effectLst/>
                    <a:latin typeface="Times New Roman"/>
                  </a:rPr>
                  <a:t>f</a:t>
                </a:r>
                <a:r>
                  <a:rPr lang="uk-UA" sz="2400" dirty="0">
                    <a:effectLst/>
                    <a:latin typeface="Times New Roman"/>
                  </a:rPr>
                  <a:t>′(5) - </a:t>
                </a:r>
                <a:r>
                  <a:rPr lang="en-US" sz="2400" dirty="0">
                    <a:effectLst/>
                    <a:latin typeface="Times New Roman"/>
                  </a:rPr>
                  <a:t>f</a:t>
                </a:r>
                <a:r>
                  <a:rPr lang="uk-UA" sz="2400" dirty="0">
                    <a:effectLst/>
                    <a:latin typeface="Times New Roman"/>
                  </a:rPr>
                  <a:t>′(1) , якщо </a:t>
                </a:r>
              </a:p>
              <a:p>
                <a:r>
                  <a:rPr lang="en-US" sz="2400" b="0" dirty="0">
                    <a:effectLst/>
                  </a:rPr>
                  <a:t>f</a:t>
                </a:r>
                <a:r>
                  <a:rPr lang="uk-UA" sz="2400" b="0" dirty="0">
                    <a:effectLst/>
                  </a:rPr>
                  <a:t>(</a:t>
                </a:r>
                <a:r>
                  <a:rPr lang="en-US" sz="2400" b="0" dirty="0">
                    <a:effectLst/>
                  </a:rPr>
                  <a:t>x</a:t>
                </a:r>
                <a:r>
                  <a:rPr lang="uk-UA" sz="2400" b="0" dirty="0">
                    <a:effectLst/>
                  </a:rPr>
                  <a:t>) =</a:t>
                </a:r>
                <a14:m>
                  <m:oMath xmlns:m="http://schemas.openxmlformats.org/officeDocument/2006/math">
                    <m:r>
                      <a:rPr lang="uk-UA" sz="2400" b="1" i="1">
                        <a:effectLst/>
                        <a:latin typeface="Cambria Math"/>
                      </a:rPr>
                      <m:t> </m:t>
                    </m:r>
                    <m:f>
                      <m:fPr>
                        <m:ctrlPr>
                          <a:rPr lang="uk-UA" sz="2400" b="1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uk-UA" sz="2400" b="1" i="1">
                                <a:effectLst/>
                                <a:latin typeface="Cambria Math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en-US" sz="2400" b="1" i="1">
                                <a:effectLst/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uk-UA" sz="2400" b="1" i="1">
                                <a:effectLst/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uk-UA" sz="2400" b="1" i="1">
                            <a:effectLst/>
                            <a:latin typeface="Cambria Math"/>
                          </a:rPr>
                          <m:t>−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𝟐</m:t>
                        </m:r>
                        <m:r>
                          <a:rPr lang="en-US" sz="2400" b="1" i="1">
                            <a:effectLst/>
                            <a:latin typeface="Cambria Math"/>
                          </a:rPr>
                          <m:t>𝒙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+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uk-UA" sz="2400" b="1" i="1">
                            <a:effectLst/>
                            <a:latin typeface="Cambria Math"/>
                          </a:rPr>
                          <m:t>𝒙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−</m:t>
                        </m:r>
                        <m:r>
                          <a:rPr lang="uk-UA" sz="2400" b="1" i="1">
                            <a:effectLst/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endParaRPr lang="uk-UA" sz="24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5177" y="3976696"/>
                <a:ext cx="4076178" cy="105108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484541" y="5370018"/>
                <a:ext cx="3999439" cy="954836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wrap="square" lIns="92162" tIns="46081" rIns="92162" bIns="46081">
                <a:spAutoFit/>
              </a:bodyPr>
              <a:lstStyle/>
              <a:p>
                <a:r>
                  <a:rPr lang="uk-UA" sz="2800" dirty="0">
                    <a:latin typeface="Times New Roman" pitchFamily="18" charset="0"/>
                    <a:cs typeface="Times New Roman" pitchFamily="18" charset="0"/>
                  </a:rPr>
                  <a:t>Відповідь: </a:t>
                </a:r>
              </a:p>
              <a:p>
                <a:r>
                  <a:rPr lang="uk-UA" sz="280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b="1" dirty="0">
                    <a:latin typeface="Times New Roman"/>
                    <a:ea typeface="Times New Roman"/>
                  </a:rPr>
                  <a:t>(-</a:t>
                </a:r>
                <a14:m>
                  <m:oMath xmlns:m="http://schemas.openxmlformats.org/officeDocument/2006/math"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</m:t>
                    </m:r>
                  </m:oMath>
                </a14:m>
                <a:r>
                  <a:rPr lang="uk-UA" sz="2800" dirty="0">
                    <a:effectLst/>
                    <a:latin typeface="Times New Roman"/>
                    <a:ea typeface="Times New Roman"/>
                  </a:rPr>
                  <a:t> ; -3) </a:t>
                </a:r>
                <a14:m>
                  <m:oMath xmlns:m="http://schemas.openxmlformats.org/officeDocument/2006/math"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∪</m:t>
                    </m:r>
                  </m:oMath>
                </a14:m>
                <a:r>
                  <a:rPr lang="uk-UA" sz="2800" dirty="0">
                    <a:effectLst/>
                    <a:latin typeface="Times New Roman"/>
                    <a:ea typeface="Times New Roman"/>
                  </a:rPr>
                  <a:t> [ 2;+</a:t>
                </a:r>
                <a14:m>
                  <m:oMath xmlns:m="http://schemas.openxmlformats.org/officeDocument/2006/math"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</m:t>
                    </m:r>
                  </m:oMath>
                </a14:m>
                <a:r>
                  <a:rPr lang="uk-UA" sz="2800" dirty="0">
                    <a:effectLst/>
                    <a:latin typeface="Times New Roman"/>
                    <a:ea typeface="Times New Roman"/>
                  </a:rPr>
                  <a:t> ).</a:t>
                </a:r>
                <a:endParaRPr lang="uk-UA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541" y="5370018"/>
                <a:ext cx="3999439" cy="95483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Прямоугольник 11"/>
          <p:cNvSpPr/>
          <p:nvPr/>
        </p:nvSpPr>
        <p:spPr>
          <a:xfrm>
            <a:off x="4968554" y="5370018"/>
            <a:ext cx="4076178" cy="95483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2162" tIns="46081" rIns="92162" bIns="46081">
            <a:spAutoFit/>
          </a:bodyPr>
          <a:lstStyle/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Відповідь: </a:t>
            </a:r>
          </a:p>
          <a:p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/>
                <a:ea typeface="Times New Roman"/>
              </a:rPr>
              <a:t>x</a:t>
            </a:r>
            <a:r>
              <a:rPr lang="uk-UA" sz="2800" dirty="0">
                <a:latin typeface="Times New Roman"/>
                <a:ea typeface="Times New Roman"/>
              </a:rPr>
              <a:t> є { 1; 5 }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512144" y="2087835"/>
            <a:ext cx="1944230" cy="576002"/>
          </a:xfrm>
          <a:prstGeom prst="rect">
            <a:avLst/>
          </a:prstGeom>
        </p:spPr>
        <p:txBody>
          <a:bodyPr vert="horz" lIns="92162" tIns="46081" rIns="92162" bIns="46081" anchor="ctr">
            <a:normAutofit fontScale="92500"/>
          </a:bodyPr>
          <a:lstStyle/>
          <a:p>
            <a:pPr>
              <a:spcBef>
                <a:spcPct val="0"/>
              </a:spcBef>
              <a:defRPr/>
            </a:pPr>
            <a:r>
              <a:rPr lang="uk-UA" sz="2400" b="1" cap="all" dirty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команда 1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814715" y="2236805"/>
            <a:ext cx="1944230" cy="576002"/>
          </a:xfrm>
          <a:prstGeom prst="rect">
            <a:avLst/>
          </a:prstGeom>
        </p:spPr>
        <p:txBody>
          <a:bodyPr vert="horz" lIns="92162" tIns="46081" rIns="92162" bIns="46081" anchor="ctr">
            <a:normAutofit fontScale="92500"/>
          </a:bodyPr>
          <a:lstStyle/>
          <a:p>
            <a:pPr>
              <a:spcBef>
                <a:spcPct val="0"/>
              </a:spcBef>
              <a:defRPr/>
            </a:pPr>
            <a:r>
              <a:rPr lang="uk-UA" sz="2400" b="1" cap="all" dirty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команда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350" y="2812807"/>
            <a:ext cx="39994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latin typeface="Times New Roman"/>
                <a:ea typeface="Times New Roman"/>
              </a:rPr>
              <a:t>Складіть і розв'яжіть нерівність </a:t>
            </a:r>
            <a:endParaRPr lang="uk-UA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914624" y="2812807"/>
            <a:ext cx="37444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latin typeface="Times New Roman"/>
                <a:ea typeface="Times New Roman"/>
              </a:rPr>
              <a:t>Складіть і розв'яжіть рівняння </a:t>
            </a:r>
            <a:endParaRPr lang="uk-UA" sz="2400" dirty="0"/>
          </a:p>
        </p:txBody>
      </p:sp>
      <p:pic>
        <p:nvPicPr>
          <p:cNvPr id="223234" name="Picture 2" descr="C:\Users\лег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584" y="73289"/>
            <a:ext cx="3960441" cy="201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7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8" grpId="0"/>
      <p:bldP spid="11" grpId="0"/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56" y="510477"/>
            <a:ext cx="8295323" cy="1382395"/>
          </a:xfrm>
        </p:spPr>
        <p:txBody>
          <a:bodyPr/>
          <a:lstStyle/>
          <a:p>
            <a:r>
              <a:rPr lang="uk-UA" sz="3200" b="1" dirty="0">
                <a:latin typeface="Times New Roman"/>
                <a:ea typeface="Times New Roman"/>
              </a:rPr>
              <a:t>Підказка:</a:t>
            </a:r>
            <a:endParaRPr lang="uk-UA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576064" y="2519883"/>
                <a:ext cx="8295323" cy="1675218"/>
              </a:xfrm>
            </p:spPr>
            <p:txBody>
              <a:bodyPr/>
              <a:lstStyle/>
              <a:p>
                <a:r>
                  <a:rPr lang="uk-UA" sz="28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Використовуючі</a:t>
                </a:r>
                <a:r>
                  <a:rPr lang="uk-UA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методи диференціального числення ,вчені передбачили це явище , що стало тріумфом науки </a:t>
                </a:r>
                <a14:m>
                  <m:oMath xmlns:m="http://schemas.openxmlformats.org/officeDocument/2006/math">
                    <m:r>
                      <a:rPr lang="uk-UA" sz="2800" i="1">
                        <a:effectLst/>
                        <a:latin typeface="Cambria Math"/>
                        <a:cs typeface="Times New Roman"/>
                      </a:rPr>
                      <m:t>𝑋𝑌𝐼𝐼𝐼</m:t>
                    </m:r>
                  </m:oMath>
                </a14:m>
                <a:r>
                  <a:rPr lang="uk-UA" sz="2800" i="1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ст.</a:t>
                </a:r>
                <a:endParaRPr lang="uk-UA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76064" y="2519883"/>
                <a:ext cx="8295323" cy="1675218"/>
              </a:xfrm>
              <a:blipFill rotWithShape="1">
                <a:blip r:embed="rId2"/>
                <a:stretch>
                  <a:fillRect l="-661" t="-363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648536" y="4538417"/>
            <a:ext cx="5474447" cy="47705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Ключ: </a:t>
            </a:r>
            <a:r>
              <a:rPr kumimoji="0" lang="uk-UA" altLang="uk-UA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Повернення комети Галлея</a:t>
            </a:r>
            <a:r>
              <a:rPr kumimoji="0" lang="uk-UA" altLang="uk-UA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uk-UA" altLang="uk-UA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143619"/>
            <a:ext cx="2716530" cy="211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1426" name="Picture 2" descr="C:\Users\лег\Desktop\загружено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4329113"/>
            <a:ext cx="3048447" cy="222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29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b="1" spc="10" dirty="0">
                <a:solidFill>
                  <a:prstClr val="black"/>
                </a:solidFill>
                <a:latin typeface="Times New Roman"/>
                <a:ea typeface="Times New Roman"/>
              </a:rPr>
              <a:t>Алгоритм знаходження найбільших і найменших значень функції під час розв’язання прикладних задач</a:t>
            </a:r>
            <a:r>
              <a:rPr lang="ru-RU" sz="2800" b="1" spc="10" dirty="0">
                <a:solidFill>
                  <a:prstClr val="black"/>
                </a:solidFill>
                <a:latin typeface="Times New Roman"/>
                <a:ea typeface="Times New Roman"/>
              </a:rPr>
              <a:t>:</a:t>
            </a:r>
            <a:endParaRPr lang="uk-UA" sz="2800" dirty="0"/>
          </a:p>
        </p:txBody>
      </p:sp>
      <p:pic>
        <p:nvPicPr>
          <p:cNvPr id="224258" name="Picture 2" descr="C:\Users\лег\Desktop\algorit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081" y="1997075"/>
            <a:ext cx="6608862" cy="391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13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32" y="287635"/>
            <a:ext cx="8756174" cy="844797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 уроку 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5993" y="1367981"/>
            <a:ext cx="8641021" cy="5112017"/>
          </a:xfrm>
        </p:spPr>
        <p:txBody>
          <a:bodyPr>
            <a:normAutofit/>
          </a:bodyPr>
          <a:lstStyle/>
          <a:p>
            <a:pPr lvl="1"/>
            <a:endParaRPr lang="uk-UA" dirty="0"/>
          </a:p>
          <a:p>
            <a:pPr lvl="1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 навички використання відомих формул та методів до розв’язування вправ ;</a:t>
            </a:r>
          </a:p>
          <a:p>
            <a:pPr lvl="1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розвивати критичне мислення, формувати вміння аналізувати, робити висновки, мати власну думку щодо обговорюваних  теми;</a:t>
            </a:r>
          </a:p>
          <a:p>
            <a:pPr lvl="1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сприяти виникненню внутрішніх мотивів навчання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2" descr="C:\Users\лег\Desktop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552" y="71612"/>
            <a:ext cx="252028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0851" y="460798"/>
            <a:ext cx="8295323" cy="258885"/>
          </a:xfrm>
        </p:spPr>
        <p:txBody>
          <a:bodyPr/>
          <a:lstStyle/>
          <a:p>
            <a:pPr marL="12700" marR="12700" lvl="0" indent="-345609">
              <a:spcBef>
                <a:spcPct val="20000"/>
              </a:spcBef>
              <a:spcAft>
                <a:spcPts val="0"/>
              </a:spcAft>
            </a:pPr>
            <a:r>
              <a:rPr lang="uk-UA" sz="24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uk-UA" sz="24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uk-UA" sz="24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8854" y="431651"/>
            <a:ext cx="8295323" cy="1656184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uk-UA" sz="2400" b="1" spc="35" dirty="0">
                <a:latin typeface="Times New Roman"/>
                <a:ea typeface="Times New Roman"/>
              </a:rPr>
              <a:t>І етап (складання математичної моделі)</a:t>
            </a:r>
            <a:endParaRPr lang="uk-UA" sz="2000" dirty="0">
              <a:latin typeface="Times New Roman"/>
              <a:ea typeface="Times New Roman"/>
            </a:endParaRPr>
          </a:p>
          <a:p>
            <a:pPr marL="241300" marR="12700" indent="-1358900">
              <a:spcAft>
                <a:spcPts val="0"/>
              </a:spcAft>
              <a:tabLst>
                <a:tab pos="471170" algn="l"/>
              </a:tabLst>
            </a:pPr>
            <a:r>
              <a:rPr lang="uk-UA" sz="2400" spc="35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1) Виділіть </a:t>
            </a:r>
            <a:r>
              <a:rPr lang="uk-UA" sz="2400" b="1" i="1" spc="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величину оптимізації ,</a:t>
            </a:r>
            <a:r>
              <a:rPr lang="uk-UA" sz="2400" spc="35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проаналізувавши умову задачі (величину, про найбільше або найменше значення якої йде мова). Позначте її буквою </a:t>
            </a:r>
            <a:r>
              <a:rPr lang="uk-UA" sz="2400" i="1" spc="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y</a:t>
            </a:r>
            <a:r>
              <a:rPr lang="uk-UA" sz="2400" spc="35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(або </a:t>
            </a:r>
            <a:r>
              <a:rPr lang="uk-UA" sz="2400" i="1" spc="1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S, V, R, t</a:t>
            </a:r>
            <a:r>
              <a:rPr lang="uk-UA" sz="2400" spc="35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— залежно від умови, змісту).</a:t>
            </a:r>
            <a:endParaRPr lang="uk-UA" sz="2400" spc="4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2700" indent="-1358900">
              <a:spcAft>
                <a:spcPts val="0"/>
              </a:spcAft>
            </a:pPr>
            <a:r>
              <a:rPr lang="uk-UA" sz="2400" spc="35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  <a:endParaRPr lang="en-US" sz="2400" spc="35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R="12700" indent="-1358900">
              <a:spcAft>
                <a:spcPts val="0"/>
              </a:spcAft>
            </a:pP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>
            <a:off x="468854" y="2447875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2700" indent="-1358900">
              <a:spcAft>
                <a:spcPts val="0"/>
              </a:spcAft>
            </a:pPr>
            <a:r>
              <a:rPr lang="en-US" sz="2400" spc="35" dirty="0">
                <a:latin typeface="Times New Roman"/>
                <a:ea typeface="Calibri"/>
                <a:cs typeface="Times New Roman"/>
              </a:rPr>
              <a:t>                 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2)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Прийміть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одну з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невідомих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величин,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які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задіяні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в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задачі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, через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котру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порівняно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легко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можна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виразити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i="1" spc="10" dirty="0">
                <a:latin typeface="Times New Roman"/>
                <a:ea typeface="Calibri"/>
                <a:cs typeface="Times New Roman"/>
              </a:rPr>
              <a:t>величину </a:t>
            </a:r>
            <a:r>
              <a:rPr lang="ru-RU" sz="2400" b="1" i="1" spc="10" dirty="0" err="1">
                <a:latin typeface="Times New Roman"/>
                <a:ea typeface="Calibri"/>
                <a:cs typeface="Times New Roman"/>
              </a:rPr>
              <a:t>оптиміза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­</a:t>
            </a:r>
            <a:r>
              <a:rPr lang="ru-RU" sz="2400" b="1" i="1" spc="10" dirty="0" err="1">
                <a:latin typeface="Times New Roman"/>
                <a:ea typeface="Calibri"/>
                <a:cs typeface="Times New Roman"/>
              </a:rPr>
              <a:t>ції</a:t>
            </a:r>
            <a:r>
              <a:rPr lang="ru-RU" sz="2400" b="1" spc="35" dirty="0">
                <a:latin typeface="Times New Roman"/>
                <a:ea typeface="Calibri"/>
                <a:cs typeface="Times New Roman"/>
              </a:rPr>
              <a:t>,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за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незалежну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змінну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.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Позначте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її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буквою </a:t>
            </a:r>
            <a:r>
              <a:rPr lang="en-US" sz="2400" i="1" spc="10" dirty="0">
                <a:latin typeface="Times New Roman"/>
                <a:ea typeface="Calibri"/>
                <a:cs typeface="Times New Roman"/>
              </a:rPr>
              <a:t>x</a:t>
            </a:r>
            <a:r>
              <a:rPr lang="en-US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(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або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якоюсь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іншою</a:t>
            </a:r>
            <a:r>
              <a:rPr lang="ru-RU" sz="2400" spc="35" dirty="0">
                <a:latin typeface="Times New Roman"/>
                <a:ea typeface="Calibri"/>
                <a:cs typeface="Times New Roman"/>
              </a:rPr>
              <a:t>). </a:t>
            </a:r>
            <a:r>
              <a:rPr lang="ru-RU" sz="2400" spc="35" dirty="0" err="1">
                <a:latin typeface="Times New Roman"/>
                <a:ea typeface="Calibri"/>
                <a:cs typeface="Times New Roman"/>
              </a:rPr>
              <a:t>Визначте</a:t>
            </a:r>
            <a:r>
              <a:rPr lang="uk-UA" sz="2400" spc="35" dirty="0">
                <a:latin typeface="Times New Roman"/>
                <a:ea typeface="Calibri"/>
                <a:cs typeface="Times New Roman"/>
              </a:rPr>
              <a:t> реальні границі зміни незалежної змінної</a:t>
            </a:r>
            <a:r>
              <a:rPr lang="uk-UA" sz="2400" spc="40" dirty="0">
                <a:latin typeface="Times New Roman"/>
                <a:ea typeface="Calibri"/>
              </a:rPr>
              <a:t> тобто область визначення </a:t>
            </a:r>
            <a:r>
              <a:rPr lang="uk-UA" sz="2400" b="1" i="1" spc="30" dirty="0">
                <a:latin typeface="Times New Roman"/>
                <a:ea typeface="Calibri"/>
              </a:rPr>
              <a:t>X</a:t>
            </a:r>
            <a:r>
              <a:rPr lang="uk-UA" sz="2400" spc="40" dirty="0">
                <a:latin typeface="Times New Roman"/>
                <a:ea typeface="Calibri"/>
              </a:rPr>
              <a:t> для шуканої </a:t>
            </a:r>
            <a:r>
              <a:rPr lang="uk-UA" sz="2400" b="1" i="1" spc="30" dirty="0">
                <a:latin typeface="Times New Roman"/>
                <a:ea typeface="Calibri"/>
              </a:rPr>
              <a:t>величини оптимізації.</a:t>
            </a:r>
            <a:endParaRPr lang="uk-UA" sz="2400" spc="40" dirty="0">
              <a:effectLst/>
              <a:latin typeface="Times New Roman"/>
              <a:ea typeface="Calibri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8854" y="4756199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2700" indent="228600">
              <a:spcAft>
                <a:spcPts val="0"/>
              </a:spcAft>
            </a:pPr>
            <a:r>
              <a:rPr lang="en-US" sz="2400" spc="40" dirty="0">
                <a:latin typeface="Times New Roman"/>
                <a:ea typeface="Times New Roman"/>
              </a:rPr>
              <a:t>             </a:t>
            </a:r>
            <a:r>
              <a:rPr lang="ru-RU" sz="2400" spc="40" dirty="0">
                <a:latin typeface="Times New Roman"/>
                <a:ea typeface="Times New Roman"/>
              </a:rPr>
              <a:t>3) </a:t>
            </a:r>
            <a:r>
              <a:rPr lang="uk-UA" sz="2400" spc="40" dirty="0">
                <a:latin typeface="Times New Roman"/>
                <a:ea typeface="Times New Roman"/>
              </a:rPr>
              <a:t>Виходячи з умов задачі, виразіть </a:t>
            </a:r>
            <a:r>
              <a:rPr lang="en-US" sz="2400" i="1" spc="30" dirty="0">
                <a:latin typeface="Times New Roman"/>
                <a:ea typeface="Times New Roman"/>
              </a:rPr>
              <a:t>y</a:t>
            </a:r>
            <a:r>
              <a:rPr lang="en-US" sz="2400" spc="40" dirty="0">
                <a:latin typeface="Times New Roman"/>
                <a:ea typeface="Times New Roman"/>
              </a:rPr>
              <a:t> </a:t>
            </a:r>
            <a:r>
              <a:rPr lang="uk-UA" sz="2400" spc="40" dirty="0">
                <a:latin typeface="Times New Roman"/>
                <a:ea typeface="Times New Roman"/>
              </a:rPr>
              <a:t>через </a:t>
            </a:r>
            <a:r>
              <a:rPr lang="en-US" sz="2400" i="1" spc="40" dirty="0">
                <a:latin typeface="Times New Roman"/>
                <a:ea typeface="Times New Roman"/>
              </a:rPr>
              <a:t>x</a:t>
            </a:r>
            <a:r>
              <a:rPr lang="ru-RU" sz="2400" spc="40" dirty="0">
                <a:latin typeface="Times New Roman"/>
                <a:ea typeface="Times New Roman"/>
              </a:rPr>
              <a:t>. </a:t>
            </a:r>
            <a:r>
              <a:rPr lang="uk-UA" sz="2400" spc="40" dirty="0">
                <a:latin typeface="Times New Roman"/>
                <a:ea typeface="Times New Roman"/>
              </a:rPr>
              <a:t>Математична модель являє собою функцію </a:t>
            </a:r>
            <a:r>
              <a:rPr lang="en-US" sz="2400" i="1" spc="30" dirty="0">
                <a:latin typeface="Times New Roman"/>
                <a:ea typeface="Times New Roman"/>
              </a:rPr>
              <a:t>y</a:t>
            </a:r>
            <a:r>
              <a:rPr lang="ru-RU" sz="2400" spc="40" dirty="0">
                <a:latin typeface="Times New Roman"/>
                <a:ea typeface="Times New Roman"/>
              </a:rPr>
              <a:t> = </a:t>
            </a:r>
            <a:r>
              <a:rPr lang="en-US" sz="2400" i="1" spc="30" dirty="0">
                <a:latin typeface="Times New Roman"/>
                <a:ea typeface="Times New Roman"/>
              </a:rPr>
              <a:t>f</a:t>
            </a:r>
            <a:r>
              <a:rPr lang="ru-RU" sz="2400" spc="40" dirty="0">
                <a:latin typeface="Times New Roman"/>
                <a:ea typeface="Times New Roman"/>
              </a:rPr>
              <a:t> (</a:t>
            </a:r>
            <a:r>
              <a:rPr lang="en-US" sz="2400" i="1" spc="40" dirty="0">
                <a:latin typeface="Times New Roman"/>
                <a:ea typeface="Times New Roman"/>
              </a:rPr>
              <a:t>x</a:t>
            </a:r>
            <a:r>
              <a:rPr lang="uk-UA" sz="2400" spc="40" dirty="0">
                <a:latin typeface="Times New Roman"/>
                <a:ea typeface="Times New Roman"/>
              </a:rPr>
              <a:t>) з областю визначення </a:t>
            </a:r>
            <a:r>
              <a:rPr lang="uk-UA" sz="2400" i="1" spc="40" dirty="0">
                <a:latin typeface="Times New Roman"/>
                <a:ea typeface="Times New Roman"/>
              </a:rPr>
              <a:t>X</a:t>
            </a:r>
            <a:r>
              <a:rPr lang="uk-UA" sz="2400" spc="40" dirty="0">
                <a:latin typeface="Times New Roman"/>
                <a:ea typeface="Times New Roman"/>
              </a:rPr>
              <a:t>, яку знайшли на кроці 2.</a:t>
            </a:r>
            <a:endParaRPr lang="uk-UA" sz="2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2758124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460797"/>
            <a:ext cx="8295323" cy="45719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753" y="935707"/>
            <a:ext cx="8295323" cy="5616624"/>
          </a:xfrm>
        </p:spPr>
        <p:txBody>
          <a:bodyPr/>
          <a:lstStyle/>
          <a:p>
            <a:pPr marL="0" indent="0">
              <a:buNone/>
            </a:pPr>
            <a:endParaRPr lang="uk-UA" i="1" dirty="0"/>
          </a:p>
        </p:txBody>
      </p:sp>
      <p:sp>
        <p:nvSpPr>
          <p:cNvPr id="4" name="TextBox 3"/>
          <p:cNvSpPr txBox="1"/>
          <p:nvPr/>
        </p:nvSpPr>
        <p:spPr>
          <a:xfrm>
            <a:off x="576064" y="1002990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360680" algn="l"/>
              </a:tabLst>
            </a:pPr>
            <a:r>
              <a:rPr lang="ru-RU" sz="2400" b="1" dirty="0">
                <a:latin typeface="Times New Roman"/>
                <a:ea typeface="Times New Roman"/>
              </a:rPr>
              <a:t>II</a:t>
            </a:r>
            <a:r>
              <a:rPr lang="ru-RU" sz="2400" b="1" spc="40" dirty="0">
                <a:latin typeface="Times New Roman"/>
                <a:ea typeface="Times New Roman"/>
              </a:rPr>
              <a:t> </a:t>
            </a:r>
            <a:r>
              <a:rPr lang="uk-UA" sz="2400" b="1" spc="40" dirty="0">
                <a:latin typeface="Times New Roman"/>
                <a:ea typeface="Times New Roman"/>
              </a:rPr>
              <a:t>етап (робота з моделлю)</a:t>
            </a:r>
            <a:endParaRPr lang="uk-UA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6064" y="2056477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28600" algn="just">
              <a:spcAft>
                <a:spcPts val="0"/>
              </a:spcAft>
            </a:pPr>
            <a:r>
              <a:rPr lang="uk-UA" sz="2400" spc="40" dirty="0">
                <a:latin typeface="Times New Roman"/>
                <a:ea typeface="Times New Roman"/>
              </a:rPr>
              <a:t>Використовуючи алгоритм, знайдіть </a:t>
            </a:r>
            <a:r>
              <a:rPr lang="en-US" sz="2400" i="1" spc="30" dirty="0" err="1">
                <a:latin typeface="Times New Roman"/>
                <a:ea typeface="Times New Roman"/>
              </a:rPr>
              <a:t>y</a:t>
            </a:r>
            <a:r>
              <a:rPr lang="en-US" sz="2400" spc="30" baseline="-25000" dirty="0" err="1">
                <a:latin typeface="Times New Roman"/>
                <a:ea typeface="Times New Roman"/>
              </a:rPr>
              <a:t>min</a:t>
            </a:r>
            <a:r>
              <a:rPr lang="en-US" sz="2400" spc="40" dirty="0">
                <a:latin typeface="Times New Roman"/>
                <a:ea typeface="Times New Roman"/>
              </a:rPr>
              <a:t> </a:t>
            </a:r>
            <a:r>
              <a:rPr lang="uk-UA" sz="2400" spc="40" dirty="0">
                <a:latin typeface="Times New Roman"/>
                <a:ea typeface="Times New Roman"/>
              </a:rPr>
              <a:t>або</a:t>
            </a:r>
            <a:r>
              <a:rPr lang="ru-RU" sz="2400" spc="40" dirty="0">
                <a:latin typeface="Times New Roman"/>
                <a:ea typeface="Times New Roman"/>
              </a:rPr>
              <a:t> </a:t>
            </a:r>
            <a:r>
              <a:rPr lang="en-US" sz="2400" i="1" spc="30" dirty="0" err="1">
                <a:latin typeface="Times New Roman"/>
                <a:ea typeface="Times New Roman"/>
              </a:rPr>
              <a:t>y</a:t>
            </a:r>
            <a:r>
              <a:rPr lang="en-US" sz="2400" spc="30" baseline="-25000" dirty="0" err="1">
                <a:latin typeface="Times New Roman"/>
                <a:ea typeface="Times New Roman"/>
              </a:rPr>
              <a:t>max</a:t>
            </a:r>
            <a:r>
              <a:rPr lang="en-US" sz="2400" spc="40" dirty="0">
                <a:latin typeface="Times New Roman"/>
                <a:ea typeface="Times New Roman"/>
              </a:rPr>
              <a:t> </a:t>
            </a:r>
            <a:r>
              <a:rPr lang="uk-UA" sz="2400" spc="40" dirty="0">
                <a:latin typeface="Times New Roman"/>
                <a:ea typeface="Times New Roman"/>
              </a:rPr>
              <a:t>залежно</a:t>
            </a:r>
            <a:r>
              <a:rPr lang="en-US" sz="2400" spc="40" dirty="0">
                <a:latin typeface="Times New Roman"/>
                <a:ea typeface="Times New Roman"/>
              </a:rPr>
              <a:t> </a:t>
            </a:r>
            <a:r>
              <a:rPr lang="uk-UA" sz="2400" spc="40" dirty="0">
                <a:latin typeface="Times New Roman"/>
                <a:ea typeface="Times New Roman"/>
              </a:rPr>
              <a:t>від того, що потрібно в умові задачі, для функції </a:t>
            </a:r>
            <a:r>
              <a:rPr lang="en-US" sz="2400" i="1" spc="30" dirty="0">
                <a:latin typeface="Times New Roman"/>
                <a:ea typeface="Times New Roman"/>
              </a:rPr>
              <a:t>y</a:t>
            </a:r>
            <a:r>
              <a:rPr lang="ru-RU" sz="2400" spc="40" dirty="0">
                <a:latin typeface="Times New Roman"/>
                <a:ea typeface="Times New Roman"/>
              </a:rPr>
              <a:t> = </a:t>
            </a:r>
            <a:r>
              <a:rPr lang="en-US" sz="2400" i="1" spc="30" dirty="0">
                <a:latin typeface="Times New Roman"/>
                <a:ea typeface="Times New Roman"/>
              </a:rPr>
              <a:t>f</a:t>
            </a:r>
            <a:r>
              <a:rPr lang="en-US" sz="2400" spc="40" dirty="0">
                <a:latin typeface="Times New Roman"/>
                <a:ea typeface="Times New Roman"/>
              </a:rPr>
              <a:t> </a:t>
            </a:r>
            <a:r>
              <a:rPr lang="ru-RU" sz="2400" spc="160" dirty="0">
                <a:latin typeface="Times New Roman"/>
                <a:ea typeface="Times New Roman"/>
              </a:rPr>
              <a:t>(</a:t>
            </a:r>
            <a:r>
              <a:rPr lang="en-US" sz="2400" i="1" spc="160" dirty="0">
                <a:latin typeface="Times New Roman"/>
                <a:ea typeface="Times New Roman"/>
              </a:rPr>
              <a:t>x</a:t>
            </a:r>
            <a:r>
              <a:rPr lang="ru-RU" sz="2400" spc="160" dirty="0">
                <a:latin typeface="Times New Roman"/>
                <a:ea typeface="Times New Roman"/>
              </a:rPr>
              <a:t>),</a:t>
            </a:r>
            <a:r>
              <a:rPr lang="ru-RU" sz="2400" spc="40" dirty="0">
                <a:latin typeface="Times New Roman"/>
                <a:ea typeface="Times New Roman"/>
              </a:rPr>
              <a:t> </a:t>
            </a:r>
            <a:r>
              <a:rPr lang="en-US" sz="2400" i="1" spc="30" dirty="0">
                <a:latin typeface="Times New Roman"/>
                <a:ea typeface="Times New Roman"/>
              </a:rPr>
              <a:t>x</a:t>
            </a:r>
            <a:r>
              <a:rPr lang="en-US" sz="2400" spc="30" dirty="0">
                <a:latin typeface="Times New Roman"/>
                <a:ea typeface="Times New Roman"/>
              </a:rPr>
              <a:t>ϵ</a:t>
            </a:r>
            <a:r>
              <a:rPr lang="en-US" sz="2400" i="1" spc="30" dirty="0">
                <a:latin typeface="Times New Roman"/>
                <a:ea typeface="Times New Roman"/>
              </a:rPr>
              <a:t> </a:t>
            </a:r>
            <a:r>
              <a:rPr lang="en-US" sz="2400" b="1" i="1" spc="30" dirty="0">
                <a:latin typeface="Times New Roman"/>
                <a:ea typeface="Times New Roman"/>
              </a:rPr>
              <a:t>X</a:t>
            </a:r>
            <a:r>
              <a:rPr lang="ru-RU" sz="2400" spc="40" dirty="0">
                <a:latin typeface="Times New Roman"/>
                <a:ea typeface="Times New Roman"/>
              </a:rPr>
              <a:t>.</a:t>
            </a:r>
            <a:endParaRPr lang="uk-UA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576064" y="3527995"/>
            <a:ext cx="8208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  <a:tabLst>
                <a:tab pos="460375" algn="l"/>
              </a:tabLst>
            </a:pPr>
            <a:r>
              <a:rPr lang="ru-RU" sz="2400" b="1" dirty="0">
                <a:latin typeface="Times New Roman"/>
                <a:ea typeface="Times New Roman"/>
              </a:rPr>
              <a:t>III</a:t>
            </a:r>
            <a:r>
              <a:rPr lang="ru-RU" sz="2400" b="1" spc="40" dirty="0">
                <a:latin typeface="Times New Roman"/>
                <a:ea typeface="Times New Roman"/>
              </a:rPr>
              <a:t> </a:t>
            </a:r>
            <a:r>
              <a:rPr lang="uk-UA" sz="2400" b="1" spc="40" dirty="0">
                <a:latin typeface="Times New Roman"/>
                <a:ea typeface="Times New Roman"/>
              </a:rPr>
              <a:t>етап (відповідь на питання задачі)</a:t>
            </a:r>
            <a:endParaRPr lang="uk-UA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4688" y="4320083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2700" indent="228600" algn="just">
              <a:spcAft>
                <a:spcPts val="0"/>
              </a:spcAft>
            </a:pPr>
            <a:r>
              <a:rPr lang="uk-UA" sz="2400" spc="40" dirty="0">
                <a:latin typeface="Times New Roman"/>
                <a:ea typeface="Times New Roman"/>
              </a:rPr>
              <a:t>Дайте конкретну відповідь на питання задачі, спираючись на ре­зультати, отримані на ІІ етапі.</a:t>
            </a:r>
            <a:endParaRPr lang="uk-UA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25282" name="Picture 2" descr="C:\Users\лег\Desktop\e79880bf5372f16e96133e0266d98d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584" y="0"/>
            <a:ext cx="3557016" cy="179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0773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12700" indent="228600">
              <a:spcAft>
                <a:spcPts val="0"/>
              </a:spcAft>
            </a:pPr>
            <a:r>
              <a:rPr lang="en-US" sz="2400" b="1" spc="40" dirty="0">
                <a:latin typeface="Times New Roman"/>
                <a:ea typeface="Times New Roman"/>
              </a:rPr>
              <a:t/>
            </a:r>
            <a:br>
              <a:rPr lang="en-US" sz="2400" b="1" spc="40" dirty="0">
                <a:latin typeface="Times New Roman"/>
                <a:ea typeface="Times New Roman"/>
              </a:rPr>
            </a:br>
            <a:r>
              <a:rPr lang="ru-RU" sz="2400" b="1" spc="40" dirty="0">
                <a:latin typeface="Times New Roman"/>
                <a:ea typeface="Times New Roman"/>
              </a:rPr>
              <a:t>Задача: </a:t>
            </a:r>
            <a:r>
              <a:rPr lang="uk-UA" sz="2400" b="1" i="1" spc="40" dirty="0">
                <a:latin typeface="Times New Roman"/>
                <a:ea typeface="Times New Roman"/>
              </a:rPr>
              <a:t>Бак, який має форму прямокутного паралелепіпеда з квадратною основою, має вміщати </a:t>
            </a:r>
            <a:r>
              <a:rPr lang="ru-RU" sz="2400" b="1" i="1" spc="40" dirty="0">
                <a:latin typeface="Times New Roman"/>
                <a:ea typeface="Times New Roman"/>
              </a:rPr>
              <a:t>5 </a:t>
            </a:r>
            <a:r>
              <a:rPr lang="uk-UA" sz="2400" b="1" i="1" spc="40" dirty="0">
                <a:latin typeface="Times New Roman"/>
                <a:ea typeface="Times New Roman"/>
              </a:rPr>
              <a:t>л рідини. При якій сторо­ні основи площа поверхні бака (без кришки) буде найменшою?</a:t>
            </a:r>
            <a:r>
              <a:rPr lang="uk-UA" sz="2400" b="1" i="1" dirty="0">
                <a:latin typeface="Times New Roman"/>
                <a:ea typeface="Times New Roman"/>
              </a:rPr>
              <a:t/>
            </a:r>
            <a:br>
              <a:rPr lang="uk-UA" sz="2400" b="1" i="1" dirty="0">
                <a:latin typeface="Times New Roman"/>
                <a:ea typeface="Times New Roman"/>
              </a:rPr>
            </a:br>
            <a:endParaRPr lang="uk-UA" sz="2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851" y="1996793"/>
            <a:ext cx="8295323" cy="1099154"/>
          </a:xfrm>
        </p:spPr>
        <p:txBody>
          <a:bodyPr/>
          <a:lstStyle/>
          <a:p>
            <a:pPr indent="228600" algn="just">
              <a:spcAft>
                <a:spcPts val="0"/>
              </a:spcAft>
            </a:pPr>
            <a:r>
              <a:rPr lang="uk-UA" sz="2400" spc="30" dirty="0">
                <a:solidFill>
                  <a:srgbClr val="000000"/>
                </a:solidFill>
                <a:latin typeface="Times New Roman"/>
                <a:ea typeface="Times New Roman"/>
              </a:rPr>
              <a:t>Розв’язування:</a:t>
            </a:r>
            <a:endParaRPr lang="en-US" sz="2400" spc="3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indent="228600" algn="just">
              <a:spcAft>
                <a:spcPts val="0"/>
              </a:spcAft>
            </a:pPr>
            <a:r>
              <a:rPr lang="en-US" dirty="0"/>
              <a:t>  </a:t>
            </a:r>
            <a:r>
              <a:rPr lang="uk-UA" sz="2400" b="1" spc="40" dirty="0">
                <a:solidFill>
                  <a:srgbClr val="000000"/>
                </a:solidFill>
                <a:latin typeface="Times New Roman"/>
                <a:ea typeface="Times New Roman"/>
              </a:rPr>
              <a:t>І етап</a:t>
            </a:r>
            <a:r>
              <a:rPr lang="en-US" sz="2400" b="1" spc="4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endParaRPr lang="uk-UA" sz="2400" dirty="0">
              <a:latin typeface="Times New Roman"/>
              <a:ea typeface="Times New Roman"/>
            </a:endParaRPr>
          </a:p>
          <a:p>
            <a:endParaRPr lang="uk-UA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6064" y="3023939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12700" algn="just">
              <a:spcAft>
                <a:spcPts val="0"/>
              </a:spcAft>
              <a:tabLst>
                <a:tab pos="460375" algn="l"/>
              </a:tabLst>
            </a:pPr>
            <a:r>
              <a:rPr lang="uk-UA" sz="2400" spc="40" dirty="0">
                <a:solidFill>
                  <a:srgbClr val="000000"/>
                </a:solidFill>
                <a:latin typeface="Times New Roman"/>
                <a:ea typeface="Times New Roman"/>
              </a:rPr>
              <a:t>1) Величина оптимізації — площа поверхні бака, оскільки в умові треба визначити, коли ця площа буде найменшою. Позна­чимо її буквою </a:t>
            </a:r>
            <a:r>
              <a:rPr lang="en-US" sz="2400" i="1" spc="30" dirty="0">
                <a:solidFill>
                  <a:srgbClr val="000000"/>
                </a:solidFill>
                <a:latin typeface="Times New Roman"/>
                <a:ea typeface="Times New Roman"/>
              </a:rPr>
              <a:t>S</a:t>
            </a:r>
            <a:r>
              <a:rPr lang="uk-UA" sz="2400" spc="4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uk-UA" sz="2400" dirty="0">
              <a:effectLst/>
              <a:latin typeface="Times New Roman"/>
              <a:ea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576064" y="4392091"/>
                <a:ext cx="8064896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12700" algn="just">
                  <a:spcAft>
                    <a:spcPts val="0"/>
                  </a:spcAft>
                  <a:tabLst>
                    <a:tab pos="460375" algn="l"/>
                  </a:tabLst>
                </a:pPr>
                <a:r>
                  <a:rPr lang="uk-UA" sz="2400" spc="4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2) Площа поверхні залежить від вимірів прямокутного пара­лелепіпеда. Нехай незалежна змінна — сторона квадрата, який лежить в основі бака; позначимо її через </a:t>
                </a:r>
                <a:r>
                  <a:rPr lang="en-US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:r>
                  <a:rPr lang="ru-RU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 </a:t>
                </a:r>
                <a:r>
                  <a:rPr lang="uk-UA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Зрозуміло, що </a:t>
                </a:r>
                <a:r>
                  <a:rPr lang="en-US" sz="2400" i="1" spc="3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:r>
                  <a:rPr lang="en-US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&gt; </a:t>
                </a:r>
                <a:r>
                  <a:rPr lang="ru-RU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 </a:t>
                </a:r>
                <a:r>
                  <a:rPr lang="uk-UA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 Інших обмежень немає, отже,</a:t>
                </a:r>
                <a:endParaRPr lang="uk-UA" sz="24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R="12700" algn="just">
                  <a:spcAft>
                    <a:spcPts val="0"/>
                  </a:spcAft>
                  <a:tabLst>
                    <a:tab pos="460375" algn="l"/>
                  </a:tabLst>
                </a:pPr>
                <a:r>
                  <a:rPr lang="uk-UA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400" i="1" spc="3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 ϵ</a:t>
                </a:r>
                <a:r>
                  <a:rPr lang="en-US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(0; </a:t>
                </a:r>
                <a:r>
                  <a:rPr lang="ru-RU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ru-RU" sz="2400" i="1" spc="40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</a:rPr>
                      <m:t>∞</m:t>
                    </m:r>
                  </m:oMath>
                </a14:m>
                <a:r>
                  <a:rPr lang="uk-UA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).</a:t>
                </a:r>
                <a:endParaRPr lang="uk-UA" sz="24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64" y="4392091"/>
                <a:ext cx="8064896" cy="1938992"/>
              </a:xfrm>
              <a:prstGeom prst="rect">
                <a:avLst/>
              </a:prstGeom>
              <a:blipFill rotWithShape="1">
                <a:blip r:embed="rId2"/>
                <a:stretch>
                  <a:fillRect l="-1134" t="-2508" r="-1058" b="-5956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6306" name="Picture 2" descr="C:\Users\лег\Desktop\загружено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1" y="1655787"/>
            <a:ext cx="3456384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91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60851" y="460798"/>
                <a:ext cx="8468141" cy="1699045"/>
              </a:xfrm>
            </p:spPr>
            <p:txBody>
              <a:bodyPr/>
              <a:lstStyle/>
              <a:p>
                <a:pPr algn="ctr"/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3) </a:t>
                </a:r>
                <a:r>
                  <a:rPr lang="ru-RU" sz="24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Якщо</a:t>
                </a: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висота</a:t>
                </a:r>
                <a:r>
                  <a:rPr lang="ru-RU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бака </a:t>
                </a:r>
                <a:r>
                  <a:rPr lang="en-US" sz="2400" i="1" u="none" strike="noStrike" spc="3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(див. рисунок), то </a:t>
                </a:r>
                <a:r>
                  <a:rPr lang="en-US" sz="2400" i="1" u="none" strike="noStrike" spc="3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400" i="1" u="none" strike="noStrike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sz="2400" i="1" u="none" strike="noStrike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отже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  <a:r>
                  <a:rPr lang="en-US" sz="2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</a:t>
                </a:r>
                <a:r>
                  <a:rPr lang="ru-RU" sz="2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cs typeface="Times New Roman"/>
                          </a:rPr>
                          <m:t>𝑉</m:t>
                        </m:r>
                      </m:num>
                      <m:den>
                        <m:sSup>
                          <m:sSupPr>
                            <m:ctrlPr>
                              <a:rPr lang="uk-UA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4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Запишемо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вираз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для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знаходження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площі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поверхні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: де 4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srgbClr val="000000"/>
                        </a:solidFill>
                        <a:effectLst/>
                        <a:latin typeface="Cambria Math"/>
                        <a:cs typeface="Times New Roman"/>
                      </a:rPr>
                      <m:t> ∙</m:t>
                    </m:r>
                    <m:f>
                      <m:fPr>
                        <m:ctrlPr>
                          <a:rPr lang="uk-UA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cs typeface="Times New Roman"/>
                          </a:rPr>
                          <m:t>𝑉</m:t>
                        </m:r>
                      </m:num>
                      <m:den>
                        <m:sSup>
                          <m:sSupPr>
                            <m:ctrlPr>
                              <a:rPr lang="uk-UA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cs typeface="Times New Roman"/>
                              </a:rPr>
                              <m:t>𝑥</m:t>
                            </m:r>
                          </m:e>
                          <m:sup>
                            <m:r>
                              <a:rPr lang="ru-RU" sz="2400" i="1">
                                <a:solidFill>
                                  <a:srgbClr val="000000"/>
                                </a:solidFill>
                                <a:effectLst/>
                                <a:latin typeface="Cambria Math"/>
                                <a:cs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площа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бічнї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поверхні</a:t>
                </a:r>
                <a:r>
                  <a:rPr lang="uk-UA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baseline="30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</a:t>
                </a:r>
                <a:r>
                  <a:rPr lang="uk-UA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площа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основи</a:t>
                </a:r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Складемо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2400" dirty="0" err="1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функцію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:r>
                  <a:rPr lang="ru-RU" sz="2400" dirty="0" smtClean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</a:t>
                </a:r>
                <a:r>
                  <a:rPr lang="en-US" sz="2400" dirty="0" smtClean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sz="2400" baseline="300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cs typeface="Times New Roman"/>
                          </a:rPr>
                          <m:t>4</m:t>
                        </m:r>
                        <m:r>
                          <a:rPr lang="en-US" sz="2400" i="1">
                            <a:effectLst/>
                            <a:latin typeface="Cambria Math"/>
                            <a:cs typeface="Times New Roman"/>
                          </a:rPr>
                          <m:t>𝑉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/>
                            <a:cs typeface="Times New Roman"/>
                          </a:rPr>
                          <m:t>𝑥</m:t>
                        </m:r>
                      </m:den>
                    </m:f>
                  </m:oMath>
                </a14:m>
                <a:r>
                  <a:rPr lang="ru-RU" sz="2400" dirty="0"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;</a:t>
                </a:r>
                <a:r>
                  <a:rPr lang="ru-RU" sz="2400" i="1" spc="3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spc="3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xϵ</a:t>
                </a:r>
                <a:r>
                  <a:rPr lang="ru-RU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(0;+</a:t>
                </a:r>
                <a14:m>
                  <m:oMath xmlns:m="http://schemas.openxmlformats.org/officeDocument/2006/math">
                    <m:r>
                      <a:rPr lang="ru-RU" sz="2400" b="0" i="0" spc="40">
                        <a:solidFill>
                          <a:srgbClr val="000000"/>
                        </a:solidFill>
                        <a:effectLst/>
                        <a:latin typeface="Cambria Math"/>
                      </a:rPr>
                      <m:t>∞</m:t>
                    </m:r>
                  </m:oMath>
                </a14:m>
                <a:r>
                  <a:rPr lang="ru-RU" sz="2400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  <a:endParaRPr lang="uk-UA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60851" y="460798"/>
                <a:ext cx="8468141" cy="1699045"/>
              </a:xfrm>
              <a:blipFill rotWithShape="1">
                <a:blip r:embed="rId2"/>
                <a:stretch>
                  <a:fillRect l="-648" t="-7914" r="-504" b="-12950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/>
          <p:cNvSpPr txBox="1"/>
          <p:nvPr/>
        </p:nvSpPr>
        <p:spPr>
          <a:xfrm>
            <a:off x="3888432" y="3455987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19100" algn="just">
              <a:lnSpc>
                <a:spcPts val="1200"/>
              </a:lnSpc>
              <a:spcAft>
                <a:spcPts val="0"/>
              </a:spcAft>
            </a:pPr>
            <a:endParaRPr lang="uk-UA" sz="2400" b="1" i="1" spc="4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-419100" algn="just">
              <a:lnSpc>
                <a:spcPts val="1200"/>
              </a:lnSpc>
              <a:spcAft>
                <a:spcPts val="0"/>
              </a:spcAft>
            </a:pPr>
            <a:r>
              <a:rPr lang="uk-UA" sz="2400" b="1" i="1" spc="40" dirty="0">
                <a:solidFill>
                  <a:srgbClr val="000000"/>
                </a:solidFill>
                <a:latin typeface="Times New Roman"/>
                <a:ea typeface="Calibri"/>
              </a:rPr>
              <a:t>Це і є </a:t>
            </a:r>
            <a:r>
              <a:rPr lang="uk-UA" sz="2400" b="1" i="1" spc="30" dirty="0">
                <a:solidFill>
                  <a:srgbClr val="000000"/>
                </a:solidFill>
                <a:latin typeface="Times New Roman"/>
                <a:ea typeface="Calibri"/>
              </a:rPr>
              <a:t>математична модель</a:t>
            </a:r>
          </a:p>
          <a:p>
            <a:pPr indent="-419100" algn="just">
              <a:lnSpc>
                <a:spcPts val="1200"/>
              </a:lnSpc>
              <a:spcAft>
                <a:spcPts val="0"/>
              </a:spcAft>
            </a:pPr>
            <a:endParaRPr lang="uk-UA" sz="2400" b="1" i="1" spc="30" dirty="0">
              <a:solidFill>
                <a:srgbClr val="000000"/>
              </a:solidFill>
              <a:latin typeface="Times New Roman"/>
              <a:ea typeface="Calibri"/>
            </a:endParaRPr>
          </a:p>
          <a:p>
            <a:pPr indent="-419100" algn="just">
              <a:lnSpc>
                <a:spcPts val="1200"/>
              </a:lnSpc>
              <a:spcAft>
                <a:spcPts val="0"/>
              </a:spcAft>
            </a:pPr>
            <a:r>
              <a:rPr lang="uk-UA" sz="2400" b="1" i="1" spc="30" dirty="0">
                <a:solidFill>
                  <a:srgbClr val="000000"/>
                </a:solidFill>
                <a:latin typeface="Times New Roman"/>
                <a:ea typeface="Calibri"/>
              </a:rPr>
              <a:t>задачі.</a:t>
            </a:r>
            <a:endParaRPr lang="uk-UA" sz="2400" i="1" spc="35" dirty="0">
              <a:effectLst/>
              <a:latin typeface="Times New Roman"/>
              <a:ea typeface="Calibri"/>
            </a:endParaRPr>
          </a:p>
        </p:txBody>
      </p:sp>
      <p:grpSp>
        <p:nvGrpSpPr>
          <p:cNvPr id="7" name="Group 17">
            <a:extLst>
              <a:ext uri="{FF2B5EF4-FFF2-40B4-BE49-F238E27FC236}">
                <a16:creationId xmlns:a16="http://schemas.microsoft.com/office/drawing/2014/main" xmlns="" id="{8B36D8BA-47B2-4B29-B40D-6EEB12AD1AE7}"/>
              </a:ext>
            </a:extLst>
          </p:cNvPr>
          <p:cNvGrpSpPr/>
          <p:nvPr/>
        </p:nvGrpSpPr>
        <p:grpSpPr>
          <a:xfrm>
            <a:off x="864096" y="2913176"/>
            <a:ext cx="2602466" cy="2283555"/>
            <a:chOff x="0" y="0"/>
            <a:chExt cx="1319007" cy="1150502"/>
          </a:xfrm>
        </p:grpSpPr>
        <p:grpSp>
          <p:nvGrpSpPr>
            <p:cNvPr id="8" name="Group 13">
              <a:extLst>
                <a:ext uri="{FF2B5EF4-FFF2-40B4-BE49-F238E27FC236}">
                  <a16:creationId xmlns:a16="http://schemas.microsoft.com/office/drawing/2014/main" xmlns="" id="{BC5F274B-0E48-4AFF-8463-ECE670CC39C9}"/>
                </a:ext>
              </a:extLst>
            </p:cNvPr>
            <p:cNvGrpSpPr/>
            <p:nvPr/>
          </p:nvGrpSpPr>
          <p:grpSpPr>
            <a:xfrm>
              <a:off x="0" y="0"/>
              <a:ext cx="1013460" cy="967740"/>
              <a:chOff x="0" y="0"/>
              <a:chExt cx="1013460" cy="967740"/>
            </a:xfrm>
          </p:grpSpPr>
          <p:sp>
            <p:nvSpPr>
              <p:cNvPr id="12" name="Cube 1">
                <a:extLst>
                  <a:ext uri="{FF2B5EF4-FFF2-40B4-BE49-F238E27FC236}">
                    <a16:creationId xmlns:a16="http://schemas.microsoft.com/office/drawing/2014/main" xmlns="" id="{C56BAFF1-E021-47DD-95EE-207CE1CDFF93}"/>
                  </a:ext>
                </a:extLst>
              </p:cNvPr>
              <p:cNvSpPr/>
              <p:nvPr/>
            </p:nvSpPr>
            <p:spPr>
              <a:xfrm>
                <a:off x="0" y="0"/>
                <a:ext cx="1013460" cy="967740"/>
              </a:xfrm>
              <a:prstGeom prst="cub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xmlns="" id="{4EFF47FB-3D90-4167-948E-F4D5D72DD0FA}"/>
                  </a:ext>
                </a:extLst>
              </p:cNvPr>
              <p:cNvGrpSpPr/>
              <p:nvPr/>
            </p:nvGrpSpPr>
            <p:grpSpPr>
              <a:xfrm>
                <a:off x="7620" y="0"/>
                <a:ext cx="1005840" cy="967740"/>
                <a:chOff x="0" y="0"/>
                <a:chExt cx="1005840" cy="967740"/>
              </a:xfrm>
            </p:grpSpPr>
            <p:cxnSp>
              <p:nvCxnSpPr>
                <p:cNvPr id="14" name="Straight Connector 9">
                  <a:extLst>
                    <a:ext uri="{FF2B5EF4-FFF2-40B4-BE49-F238E27FC236}">
                      <a16:creationId xmlns:a16="http://schemas.microsoft.com/office/drawing/2014/main" xmlns="" id="{91414DBB-6323-4876-8395-C1AF9FC9B06D}"/>
                    </a:ext>
                  </a:extLst>
                </p:cNvPr>
                <p:cNvCxnSpPr/>
                <p:nvPr/>
              </p:nvCxnSpPr>
              <p:spPr>
                <a:xfrm flipV="1">
                  <a:off x="0" y="701040"/>
                  <a:ext cx="281940" cy="266700"/>
                </a:xfrm>
                <a:prstGeom prst="line">
                  <a:avLst/>
                </a:prstGeom>
                <a:ln w="9525" cap="flat" cmpd="sng" algn="ctr">
                  <a:solidFill>
                    <a:schemeClr val="dk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Connector 10">
                  <a:extLst>
                    <a:ext uri="{FF2B5EF4-FFF2-40B4-BE49-F238E27FC236}">
                      <a16:creationId xmlns:a16="http://schemas.microsoft.com/office/drawing/2014/main" xmlns="" id="{C3D6BA39-CCBB-40E8-938D-901E1DA66F6E}"/>
                    </a:ext>
                  </a:extLst>
                </p:cNvPr>
                <p:cNvCxnSpPr/>
                <p:nvPr/>
              </p:nvCxnSpPr>
              <p:spPr>
                <a:xfrm flipH="1" flipV="1">
                  <a:off x="251460" y="0"/>
                  <a:ext cx="15240" cy="716280"/>
                </a:xfrm>
                <a:prstGeom prst="line">
                  <a:avLst/>
                </a:prstGeom>
                <a:ln w="9525" cap="flat" cmpd="sng" algn="ctr">
                  <a:solidFill>
                    <a:schemeClr val="dk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Straight Connector 11">
                  <a:extLst>
                    <a:ext uri="{FF2B5EF4-FFF2-40B4-BE49-F238E27FC236}">
                      <a16:creationId xmlns:a16="http://schemas.microsoft.com/office/drawing/2014/main" xmlns="" id="{7DFD5DDD-9D43-4CEE-885C-993359925C18}"/>
                    </a:ext>
                  </a:extLst>
                </p:cNvPr>
                <p:cNvCxnSpPr/>
                <p:nvPr/>
              </p:nvCxnSpPr>
              <p:spPr>
                <a:xfrm>
                  <a:off x="251460" y="716280"/>
                  <a:ext cx="754380" cy="7620"/>
                </a:xfrm>
                <a:prstGeom prst="line">
                  <a:avLst/>
                </a:prstGeom>
                <a:ln w="9525" cap="flat" cmpd="sng" algn="ctr">
                  <a:solidFill>
                    <a:schemeClr val="dk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 Box 2">
                  <a:extLst>
                    <a:ext uri="{FF2B5EF4-FFF2-40B4-BE49-F238E27FC236}">
                      <a16:creationId xmlns:a16="http://schemas.microsoft.com/office/drawing/2014/main" xmlns="" id="{C6DE8E05-BD0A-4E3E-A25B-B38B880181A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98967" y="212023"/>
                  <a:ext cx="320040" cy="5715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0" vert="horz" wrap="square" lIns="91440" tIns="45720" rIns="91440" bIns="45720" anchor="t" anchorCtr="0"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1400" i="1">
                                <a:effectLst/>
                                <a:latin typeface="Cambria Math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ru-RU" sz="1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𝑉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1400" i="1">
                                    <a:effectLst/>
                                    <a:latin typeface="Cambria Math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</m:ctrlPr>
                              </m:sSupPr>
                              <m:e>
                                <m:r>
                                  <a:rPr lang="ru-RU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ru-RU" sz="14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oMath>
                    </m:oMathPara>
                  </a14:m>
                  <a:endParaRPr lang="en-US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" name="Text Box 2">
                  <a:extLst>
                    <a:ext uri="{FF2B5EF4-FFF2-40B4-BE49-F238E27FC236}">
                      <a16:creationId xmlns:a16="http://schemas.microsoft.com/office/drawing/2014/main" id="{C6DE8E05-BD0A-4E3E-A25B-B38B880181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998967" y="212023"/>
                  <a:ext cx="320040" cy="571500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0" name="Text Box 2">
              <a:extLst>
                <a:ext uri="{FF2B5EF4-FFF2-40B4-BE49-F238E27FC236}">
                  <a16:creationId xmlns:a16="http://schemas.microsoft.com/office/drawing/2014/main" xmlns="" id="{E8CB99E6-17EE-4505-B9A5-A71BDE47F9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 flipV="1">
              <a:off x="929640" y="800100"/>
              <a:ext cx="274320" cy="341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x</a:t>
              </a:r>
            </a:p>
          </p:txBody>
        </p:sp>
        <p:sp>
          <p:nvSpPr>
            <p:cNvPr id="11" name="Text Box 2">
              <a:extLst>
                <a:ext uri="{FF2B5EF4-FFF2-40B4-BE49-F238E27FC236}">
                  <a16:creationId xmlns:a16="http://schemas.microsoft.com/office/drawing/2014/main" xmlns="" id="{F193D81A-A53A-4619-B218-C28C6B9CD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0800000" flipV="1">
              <a:off x="259080" y="984317"/>
              <a:ext cx="274320" cy="166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124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460798"/>
            <a:ext cx="8295323" cy="546917"/>
          </a:xfrm>
        </p:spPr>
        <p:txBody>
          <a:bodyPr/>
          <a:lstStyle/>
          <a:p>
            <a:r>
              <a:rPr lang="uk-UA" sz="2400" b="1" spc="40" dirty="0">
                <a:latin typeface="Times New Roman"/>
                <a:ea typeface="Times New Roman"/>
              </a:rPr>
              <a:t>ІІ етап</a:t>
            </a:r>
            <a:r>
              <a:rPr lang="en-US" sz="2400" dirty="0">
                <a:latin typeface="Times New Roman"/>
                <a:ea typeface="Times New Roman"/>
              </a:rPr>
              <a:t> : </a:t>
            </a:r>
            <a:endParaRPr lang="uk-U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32048" y="1007715"/>
                <a:ext cx="8295323" cy="1656184"/>
              </a:xfrm>
            </p:spPr>
            <p:txBody>
              <a:bodyPr/>
              <a:lstStyle/>
              <a:p>
                <a:pPr algn="just">
                  <a:spcAft>
                    <a:spcPts val="0"/>
                  </a:spcAft>
                  <a:tabLst>
                    <a:tab pos="130810" algn="l"/>
                  </a:tabLst>
                </a:pPr>
                <a:r>
                  <a:rPr lang="en-US" sz="20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S = x</a:t>
                </a:r>
                <a:r>
                  <a:rPr lang="en-US" sz="2000" baseline="30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000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000" i="0">
                            <a:effectLst/>
                            <a:latin typeface="Cambria Math"/>
                            <a:ea typeface="Times New Roman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sz="2000" i="0">
                            <a:effectLst/>
                            <a:latin typeface="Cambria Math"/>
                            <a:ea typeface="Times New Roman"/>
                          </a:rPr>
                          <m:t>V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000" i="0">
                            <a:effectLst/>
                            <a:latin typeface="Cambria Math"/>
                            <a:ea typeface="Times New Roman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</a:t>
                </a:r>
                <a:r>
                  <a:rPr lang="en-US" sz="2000" spc="3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spc="3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xϵ</a:t>
                </a:r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(0;+</a:t>
                </a:r>
                <a14:m>
                  <m:oMath xmlns:m="http://schemas.openxmlformats.org/officeDocument/2006/math">
                    <m:r>
                      <a:rPr lang="en-US" sz="2000" i="0" spc="40">
                        <a:effectLst/>
                        <a:latin typeface="Cambria Math"/>
                        <a:ea typeface="Times New Roman"/>
                      </a:rPr>
                      <m:t>∞</m:t>
                    </m:r>
                  </m:oMath>
                </a14:m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). S'= 2x + 4·(-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000" i="1" spc="40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000" i="0" spc="40">
                            <a:effectLst/>
                            <a:latin typeface="Cambria Math"/>
                            <a:ea typeface="Times New Roman"/>
                          </a:rPr>
                          <m:t>V</m:t>
                        </m:r>
                      </m:num>
                      <m:den>
                        <m:sSup>
                          <m:sSupPr>
                            <m:ctrlPr>
                              <a:rPr lang="uk-UA" sz="2000" i="1" spc="40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 i="0" spc="40">
                                <a:effectLst/>
                                <a:latin typeface="Cambria Math"/>
                                <a:ea typeface="Times New Roman"/>
                              </a:rPr>
                              <m:t>x</m:t>
                            </m:r>
                          </m:e>
                          <m:sup>
                            <m:r>
                              <a:rPr lang="en-US" sz="2000" i="0" spc="40"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spc="4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</a:t>
                </a:r>
                <a:r>
                  <a:rPr lang="uk-UA" sz="2000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</a:t>
                </a:r>
                <a:r>
                  <a:rPr lang="uk-UA" sz="2000" spc="4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S'=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000" i="1" spc="40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en-US" sz="2000" i="0" spc="40">
                            <a:effectLst/>
                            <a:latin typeface="Cambria Math"/>
                            <a:ea typeface="Times New Roman"/>
                          </a:rPr>
                          <m:t>2</m:t>
                        </m:r>
                        <m:sSup>
                          <m:sSupPr>
                            <m:ctrlPr>
                              <a:rPr lang="uk-UA" sz="2000" i="1" spc="40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 i="0" spc="40">
                                <a:effectLst/>
                                <a:latin typeface="Cambria Math"/>
                                <a:ea typeface="Times New Roman"/>
                              </a:rPr>
                              <m:t>x</m:t>
                            </m:r>
                          </m:e>
                          <m:sup>
                            <m:r>
                              <a:rPr lang="en-US" sz="2000" i="0" spc="40">
                                <a:effectLst/>
                                <a:latin typeface="Cambria Math"/>
                                <a:ea typeface="Times New Roman"/>
                              </a:rPr>
                              <m:t>3 </m:t>
                            </m:r>
                          </m:sup>
                        </m:sSup>
                        <m:r>
                          <a:rPr lang="en-US" sz="2000" i="0" spc="40">
                            <a:effectLst/>
                            <a:latin typeface="Cambria Math"/>
                            <a:ea typeface="Times New Roman"/>
                          </a:rPr>
                          <m:t>−4</m:t>
                        </m:r>
                        <m:r>
                          <m:rPr>
                            <m:sty m:val="p"/>
                          </m:rPr>
                          <a:rPr lang="en-US" sz="2000" i="0" spc="40">
                            <a:effectLst/>
                            <a:latin typeface="Cambria Math"/>
                            <a:ea typeface="Times New Roman"/>
                          </a:rPr>
                          <m:t>V</m:t>
                        </m:r>
                      </m:num>
                      <m:den>
                        <m:sSup>
                          <m:sSupPr>
                            <m:ctrlPr>
                              <a:rPr lang="uk-UA" sz="2000" i="1" spc="40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 i="0" spc="40">
                                <a:effectLst/>
                                <a:latin typeface="Cambria Math"/>
                                <a:ea typeface="Times New Roman"/>
                              </a:rPr>
                              <m:t>x</m:t>
                            </m:r>
                          </m:e>
                          <m:sup>
                            <m:r>
                              <a:rPr lang="en-US" sz="2000" i="0" spc="40"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.</a:t>
                </a:r>
                <a:endParaRPr lang="uk-UA" sz="20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  <a:tabLst>
                    <a:tab pos="130810" algn="l"/>
                  </a:tabLst>
                </a:pPr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S</a:t>
                </a:r>
                <a:r>
                  <a:rPr lang="ru-RU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</a:t>
                </a:r>
                <a:r>
                  <a:rPr lang="ru-RU" sz="20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існує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 </a:t>
                </a:r>
                <a:r>
                  <a:rPr lang="ru-RU" sz="20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якщо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всі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spc="3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 ϵ</a:t>
                </a:r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(0; </a:t>
                </a:r>
                <a:r>
                  <a:rPr lang="ru-RU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ru-RU" sz="2000" spc="40" smtClean="0">
                        <a:effectLst/>
                        <a:latin typeface="Cambria Math"/>
                        <a:ea typeface="Times New Roman"/>
                      </a:rPr>
                      <m:t>∞</m:t>
                    </m:r>
                  </m:oMath>
                </a14:m>
                <a:r>
                  <a:rPr lang="uk-UA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), </a:t>
                </a:r>
                <a:r>
                  <a:rPr lang="ru-RU" sz="20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отже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 </a:t>
                </a:r>
                <a:r>
                  <a:rPr lang="ru-RU" sz="20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критичних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точок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ru-RU" sz="20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немає</a:t>
                </a:r>
                <a:r>
                  <a:rPr lang="ru-RU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 </a:t>
                </a:r>
                <a:r>
                  <a:rPr lang="ru-RU" sz="2000" u="none" strike="noStrike" spc="35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Стаціонарні</a:t>
                </a:r>
                <a:r>
                  <a:rPr lang="ru-RU" sz="2000" u="none" strike="noStrike" spc="35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точки </a:t>
                </a:r>
                <a:r>
                  <a:rPr lang="ru-RU" sz="2000" u="none" strike="noStrike" spc="35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знайдемо</a:t>
                </a:r>
                <a:r>
                  <a:rPr lang="ru-RU" sz="2000" u="none" strike="noStrike" spc="35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з </a:t>
                </a:r>
                <a:r>
                  <a:rPr lang="ru-RU" sz="2000" u="none" strike="noStrike" spc="35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рівняння</a:t>
                </a:r>
                <a:r>
                  <a:rPr lang="ru-RU" sz="2000" u="none" strike="noStrike" spc="35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en-US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S</a:t>
                </a:r>
                <a:r>
                  <a:rPr lang="ru-RU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'</a:t>
                </a:r>
                <a:r>
                  <a:rPr lang="ru-RU" sz="2000" i="1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</a:t>
                </a:r>
                <a:r>
                  <a:rPr lang="ru-RU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</a:t>
                </a:r>
                <a:r>
                  <a:rPr lang="ru-RU" sz="2000" spc="40" dirty="0">
                    <a:effectLst/>
                    <a:latin typeface="Times New Roman"/>
                    <a:ea typeface="Times New Roman"/>
                  </a:rPr>
                  <a:t>.</a:t>
                </a:r>
                <a:endParaRPr lang="uk-UA" sz="2000" dirty="0">
                  <a:effectLst/>
                  <a:latin typeface="Times New Roman"/>
                  <a:ea typeface="Times New Roman"/>
                </a:endParaRPr>
              </a:p>
              <a:p>
                <a:endParaRPr lang="uk-UA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2048" y="1007715"/>
                <a:ext cx="8295323" cy="1656184"/>
              </a:xfrm>
              <a:blipFill rotWithShape="1">
                <a:blip r:embed="rId2"/>
                <a:stretch>
                  <a:fillRect l="-220" r="-735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399653" y="5036377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uk-UA" sz="2400" b="1" spc="35" dirty="0">
                <a:solidFill>
                  <a:srgbClr val="000000"/>
                </a:solidFill>
                <a:latin typeface="Times New Roman"/>
                <a:ea typeface="Times New Roman"/>
              </a:rPr>
              <a:t>ІІІ етап</a:t>
            </a:r>
            <a:endParaRPr lang="uk-UA" sz="2400" dirty="0">
              <a:effectLst/>
              <a:latin typeface="Times New Roman"/>
              <a:ea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32048" y="5495901"/>
                <a:ext cx="8136904" cy="11378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228600">
                  <a:spcAft>
                    <a:spcPts val="500"/>
                  </a:spcAft>
                </a:pPr>
                <a:r>
                  <a:rPr lang="uk-UA" sz="2000" spc="3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Сторона квадрата, який служить основою бака, дорівнює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000" i="1" spc="40"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>
                        <m:r>
                          <a:rPr lang="ru-RU" sz="2000" i="1" spc="40">
                            <a:effectLst/>
                            <a:latin typeface="Cambria Math"/>
                            <a:ea typeface="Times New Roman"/>
                          </a:rPr>
                          <m:t>3</m:t>
                        </m:r>
                      </m:deg>
                      <m:e>
                        <m:r>
                          <a:rPr lang="ru-RU" sz="2000" i="1" spc="40">
                            <a:effectLst/>
                            <a:latin typeface="Cambria Math"/>
                            <a:ea typeface="Times New Roman"/>
                          </a:rPr>
                          <m:t>2</m:t>
                        </m:r>
                        <m:r>
                          <a:rPr lang="en-US" sz="2000" i="1" spc="40">
                            <a:effectLst/>
                            <a:latin typeface="Cambria Math"/>
                            <a:ea typeface="Times New Roman"/>
                          </a:rPr>
                          <m:t>𝑉</m:t>
                        </m:r>
                      </m:e>
                    </m:rad>
                  </m:oMath>
                </a14:m>
                <a:r>
                  <a:rPr lang="uk-UA" sz="2000" spc="4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</a:t>
                </a:r>
                <a:r>
                  <a:rPr lang="uk-UA" sz="2000" spc="35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/>
                </a:r>
                <a:br>
                  <a:rPr lang="uk-UA" sz="2000" spc="35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</a:br>
                <a:r>
                  <a:rPr lang="uk-UA" sz="2000" spc="35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тоді площа поверхні бака буде найменшою.</a:t>
                </a:r>
                <a:endParaRPr lang="uk-UA" sz="20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indent="228600">
                  <a:spcAft>
                    <a:spcPts val="0"/>
                  </a:spcAft>
                </a:pPr>
                <a:r>
                  <a:rPr lang="uk-UA" sz="2000" b="1" spc="4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Відповідь:</a:t>
                </a:r>
                <a14:m>
                  <m:oMath xmlns:m="http://schemas.openxmlformats.org/officeDocument/2006/math">
                    <m:r>
                      <a:rPr lang="uk-UA" sz="2000" i="1" spc="40">
                        <a:effectLst/>
                        <a:latin typeface="Cambria Math"/>
                        <a:ea typeface="Times New Roman"/>
                      </a:rPr>
                      <m:t> </m:t>
                    </m:r>
                    <m:rad>
                      <m:radPr>
                        <m:ctrlPr>
                          <a:rPr lang="uk-UA" sz="2000" i="1" spc="40"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>
                        <m:r>
                          <a:rPr lang="ru-RU" sz="2000" i="1" spc="40">
                            <a:effectLst/>
                            <a:latin typeface="Cambria Math"/>
                            <a:ea typeface="Times New Roman"/>
                          </a:rPr>
                          <m:t>3</m:t>
                        </m:r>
                      </m:deg>
                      <m:e>
                        <m:r>
                          <a:rPr lang="ru-RU" sz="2000" i="1" spc="40">
                            <a:effectLst/>
                            <a:latin typeface="Cambria Math"/>
                            <a:ea typeface="Times New Roman"/>
                          </a:rPr>
                          <m:t>2</m:t>
                        </m:r>
                        <m:r>
                          <a:rPr lang="en-US" sz="2000" i="1" spc="40">
                            <a:effectLst/>
                            <a:latin typeface="Cambria Math"/>
                            <a:ea typeface="Times New Roman"/>
                          </a:rPr>
                          <m:t>𝑉</m:t>
                        </m:r>
                      </m:e>
                    </m:rad>
                  </m:oMath>
                </a14:m>
                <a:endParaRPr lang="uk-UA" sz="20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48" y="5495901"/>
                <a:ext cx="8136904" cy="1137876"/>
              </a:xfrm>
              <a:prstGeom prst="rect">
                <a:avLst/>
              </a:prstGeom>
              <a:blipFill rotWithShape="1">
                <a:blip r:embed="rId3"/>
                <a:stretch>
                  <a:fillRect l="-824" b="-9140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22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83" y="2447875"/>
            <a:ext cx="8136904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612068" y="4176067"/>
                <a:ext cx="8136904" cy="6985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  <a:tabLst>
                    <a:tab pos="130810" algn="l"/>
                  </a:tabLst>
                </a:pPr>
                <a:r>
                  <a:rPr lang="en-US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:r>
                  <a:rPr lang="uk-UA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i="1" spc="40">
                            <a:latin typeface="Cambria Math"/>
                            <a:ea typeface="Times New Roman"/>
                          </a:rPr>
                        </m:ctrlPr>
                      </m:radPr>
                      <m:deg>
                        <m:r>
                          <a:rPr lang="uk-UA" i="1" spc="40">
                            <a:latin typeface="Cambria Math"/>
                            <a:ea typeface="Times New Roman"/>
                          </a:rPr>
                          <m:t>3</m:t>
                        </m:r>
                      </m:deg>
                      <m:e>
                        <m:r>
                          <a:rPr lang="uk-UA" i="1" spc="40">
                            <a:latin typeface="Cambria Math"/>
                            <a:ea typeface="Times New Roman"/>
                          </a:rPr>
                          <m:t>2</m:t>
                        </m:r>
                        <m:r>
                          <a:rPr lang="en-US" i="1" spc="40">
                            <a:latin typeface="Cambria Math"/>
                            <a:ea typeface="Times New Roman"/>
                          </a:rPr>
                          <m:t>𝑉</m:t>
                        </m:r>
                      </m:e>
                    </m:rad>
                  </m:oMath>
                </a14:m>
                <a:r>
                  <a:rPr lang="uk-UA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-</a:t>
                </a:r>
                <a:r>
                  <a:rPr lang="uk-UA" spc="35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точка мінімуму, отже, згідно з теоремою, функція досягає свого найменшого значення, якщо </a:t>
                </a:r>
                <a:r>
                  <a:rPr lang="en-US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:r>
                  <a:rPr lang="uk-UA" spc="4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i="1" spc="40">
                            <a:latin typeface="Cambria Math"/>
                            <a:ea typeface="Times New Roman"/>
                          </a:rPr>
                        </m:ctrlPr>
                      </m:radPr>
                      <m:deg>
                        <m:r>
                          <a:rPr lang="uk-UA" i="1" spc="40">
                            <a:latin typeface="Cambria Math"/>
                            <a:ea typeface="Times New Roman"/>
                          </a:rPr>
                          <m:t>3</m:t>
                        </m:r>
                      </m:deg>
                      <m:e>
                        <m:r>
                          <a:rPr lang="uk-UA" i="1" spc="40">
                            <a:latin typeface="Cambria Math"/>
                            <a:ea typeface="Times New Roman"/>
                          </a:rPr>
                          <m:t>2</m:t>
                        </m:r>
                        <m:r>
                          <a:rPr lang="en-US" i="1" spc="40">
                            <a:latin typeface="Cambria Math"/>
                            <a:ea typeface="Times New Roman"/>
                          </a:rPr>
                          <m:t>𝑉</m:t>
                        </m:r>
                      </m:e>
                    </m:rad>
                  </m:oMath>
                </a14:m>
                <a:endParaRPr lang="uk-UA" dirty="0"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68" y="4176067"/>
                <a:ext cx="8136904" cy="698525"/>
              </a:xfrm>
              <a:prstGeom prst="rect">
                <a:avLst/>
              </a:prstGeom>
              <a:blipFill rotWithShape="1">
                <a:blip r:embed="rId5"/>
                <a:stretch>
                  <a:fillRect l="-599" r="-674" b="-13043"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655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7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1" y="460798"/>
            <a:ext cx="8295323" cy="834949"/>
          </a:xfrm>
        </p:spPr>
        <p:txBody>
          <a:bodyPr/>
          <a:lstStyle/>
          <a:p>
            <a:r>
              <a:rPr lang="uk-UA" b="1" dirty="0">
                <a:latin typeface="Times New Roman"/>
                <a:ea typeface="Times New Roman"/>
              </a:rPr>
              <a:t>«Практикум».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056" y="1295747"/>
            <a:ext cx="8295323" cy="2412000"/>
          </a:xfrm>
        </p:spPr>
        <p:txBody>
          <a:bodyPr/>
          <a:lstStyle/>
          <a:p>
            <a:pPr>
              <a:spcAft>
                <a:spcPts val="1000"/>
              </a:spcAft>
              <a:tabLst>
                <a:tab pos="508000" algn="l"/>
                <a:tab pos="2819400" algn="l"/>
                <a:tab pos="3784600" algn="l"/>
              </a:tabLst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команда :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  <a:tabLst>
                <a:tab pos="508000" algn="l"/>
                <a:tab pos="2819400" algn="l"/>
                <a:tab pos="3784600" algn="l"/>
              </a:tabLst>
            </a:pP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Визначити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висоту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басейну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із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квадратним</a:t>
            </a:r>
            <a:r>
              <a:rPr lang="ru-RU" sz="2400" i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дном,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об’єм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якого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32м</a:t>
            </a:r>
            <a:r>
              <a:rPr lang="ru-RU" sz="2400" i="1" baseline="30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такого,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щоб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на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облицювання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його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стін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і дна,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витрати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на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матеріали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були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найменшими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збірник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підготовки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до ЗНО) </a:t>
            </a:r>
            <a:endParaRPr lang="uk-UA" sz="2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tabLst>
                <a:tab pos="130810" algn="l"/>
              </a:tabLst>
            </a:pPr>
            <a:r>
              <a:rPr lang="ru-RU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II</a:t>
            </a: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команда:</a:t>
            </a:r>
          </a:p>
          <a:p>
            <a:pPr algn="just">
              <a:spcAft>
                <a:spcPts val="0"/>
              </a:spcAft>
              <a:tabLst>
                <a:tab pos="130810" algn="l"/>
              </a:tabLst>
            </a:pP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Конструкторського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бюро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будується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прямокутна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кімната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одна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із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стін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якої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повинна бути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зроблена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із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скла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Висота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кімнати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4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площа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підлоги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80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кв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Відомо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що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1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кв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скляної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стіни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коштує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75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грн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, </a:t>
            </a:r>
            <a:r>
              <a:rPr lang="ru-RU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звичайної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50 </a:t>
            </a:r>
            <a:r>
              <a:rPr lang="ru-RU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грн</a:t>
            </a:r>
            <a:r>
              <a:rPr lang="en-US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 </a:t>
            </a:r>
            <a:r>
              <a:rPr lang="uk-UA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Якими мають бути розміри </a:t>
            </a:r>
            <a:r>
              <a:rPr lang="uk-UA" sz="2400" i="1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кімнати,щоб</a:t>
            </a:r>
            <a:r>
              <a:rPr lang="uk-UA" sz="2400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загальна вартість стін була най меншою?</a:t>
            </a:r>
            <a:endParaRPr lang="uk-UA" sz="2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4" name="Рисунок 3" descr="arh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80720" y="-12363"/>
            <a:ext cx="2736304" cy="187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4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850" y="215627"/>
            <a:ext cx="8295323" cy="1382395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     </a:t>
            </a:r>
            <a:r>
              <a:rPr lang="uk-UA" b="1" dirty="0">
                <a:solidFill>
                  <a:srgbClr val="002060"/>
                </a:solidFill>
              </a:rPr>
              <a:t>Учнівська презентація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16066" name="Rectangle 2"/>
          <p:cNvSpPr>
            <a:spLocks noChangeArrowheads="1"/>
          </p:cNvSpPr>
          <p:nvPr/>
        </p:nvSpPr>
        <p:spPr bwMode="auto">
          <a:xfrm>
            <a:off x="0" y="0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0" y="3419475"/>
            <a:ext cx="92170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6107" name="Picture 43" descr="C:\Users\лег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849" y="5247502"/>
            <a:ext cx="2809875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8032" y="1911370"/>
            <a:ext cx="8467939" cy="144655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>
              <a:spcAft>
                <a:spcPts val="0"/>
              </a:spcAft>
              <a:tabLst>
                <a:tab pos="130810" algn="l"/>
              </a:tabLst>
            </a:pPr>
            <a:r>
              <a:rPr lang="uk-UA" sz="4400" b="1" dirty="0">
                <a:solidFill>
                  <a:srgbClr val="0000CC"/>
                </a:solidFill>
                <a:latin typeface="Times New Roman"/>
                <a:ea typeface="Times New Roman"/>
              </a:rPr>
              <a:t>Застосуванні похідної в інших галузях науки та </a:t>
            </a:r>
            <a:r>
              <a:rPr lang="uk-UA" sz="44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техники</a:t>
            </a:r>
            <a:r>
              <a:rPr lang="uk-UA" sz="4400" b="1" dirty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endParaRPr lang="uk-UA" sz="4400" dirty="0">
              <a:solidFill>
                <a:srgbClr val="0000CC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216109" name="Picture 45" descr="C:\Users\лег\Desktop\Kak-pisat-nauchniy-tex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823" y="3527995"/>
            <a:ext cx="2695053" cy="182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6110" name="Picture 46" descr="C:\Users\лег\Desktop\vvedenie-v-dolzhnos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" y="5122863"/>
            <a:ext cx="2012978" cy="178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287977"/>
            <a:ext cx="8756174" cy="844797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Підсумки :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8032" y="1871983"/>
            <a:ext cx="8712968" cy="39602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i="1" dirty="0"/>
              <a:t>    </a:t>
            </a:r>
            <a:r>
              <a:rPr lang="uk-UA" sz="3600" b="1" dirty="0"/>
              <a:t>Математика</a:t>
            </a:r>
            <a:r>
              <a:rPr lang="en-US" sz="3600" b="1" dirty="0"/>
              <a:t> </a:t>
            </a:r>
            <a:r>
              <a:rPr lang="uk-UA" sz="3600" b="1" dirty="0"/>
              <a:t>– наука</a:t>
            </a:r>
            <a:r>
              <a:rPr lang="en-US" sz="3600" b="1" dirty="0"/>
              <a:t> </a:t>
            </a:r>
            <a:r>
              <a:rPr lang="uk-UA" sz="3600" b="1" dirty="0"/>
              <a:t>молодих. Інакше й</a:t>
            </a:r>
            <a:r>
              <a:rPr lang="en-US" sz="3600" b="1" dirty="0"/>
              <a:t> </a:t>
            </a:r>
            <a:r>
              <a:rPr lang="uk-UA" sz="3600" b="1" dirty="0"/>
              <a:t>не може бути.</a:t>
            </a:r>
            <a:r>
              <a:rPr lang="en-US" sz="3600" b="1" dirty="0"/>
              <a:t> </a:t>
            </a:r>
            <a:r>
              <a:rPr lang="uk-UA" sz="3600" b="1" dirty="0"/>
              <a:t>Заняття математикою – </a:t>
            </a:r>
            <a:r>
              <a:rPr lang="ru-RU" sz="3600" b="1" dirty="0"/>
              <a:t>ц</a:t>
            </a:r>
            <a:r>
              <a:rPr lang="uk-UA" sz="3600" b="1" dirty="0"/>
              <a:t>е така </a:t>
            </a:r>
            <a:r>
              <a:rPr lang="en-US" sz="3600" b="1" dirty="0"/>
              <a:t> </a:t>
            </a:r>
            <a:r>
              <a:rPr lang="uk-UA" sz="3600" b="1" dirty="0"/>
              <a:t>гімнастика розуму, для якої потрібна вся гнучкість і вся витривалість молодості. </a:t>
            </a:r>
            <a:endParaRPr lang="uk-UA" sz="3600" dirty="0"/>
          </a:p>
          <a:p>
            <a:pPr marL="0" indent="0">
              <a:buNone/>
            </a:pPr>
            <a:r>
              <a:rPr lang="uk-UA" sz="3600" b="1" dirty="0"/>
              <a:t>                 Н. Вінер</a:t>
            </a:r>
            <a:endParaRPr lang="ru-RU" dirty="0"/>
          </a:p>
        </p:txBody>
      </p:sp>
      <p:pic>
        <p:nvPicPr>
          <p:cNvPr id="226306" name="Picture 2" descr="C:\Users\лег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577" y="18596"/>
            <a:ext cx="4032448" cy="165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48" y="215627"/>
            <a:ext cx="8295323" cy="762941"/>
          </a:xfrm>
        </p:spPr>
        <p:txBody>
          <a:bodyPr/>
          <a:lstStyle/>
          <a:p>
            <a:r>
              <a:rPr lang="uk-UA" sz="3200" b="1" dirty="0">
                <a:latin typeface="Times New Roman"/>
                <a:ea typeface="Times New Roman"/>
              </a:rPr>
              <a:t>Мікрофон :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032" y="1079723"/>
            <a:ext cx="8439339" cy="576064"/>
          </a:xfrm>
        </p:spPr>
        <p:txBody>
          <a:bodyPr/>
          <a:lstStyle/>
          <a:p>
            <a:pPr marL="0" lvl="0" indent="0">
              <a:spcAft>
                <a:spcPts val="0"/>
              </a:spcAft>
              <a:buNone/>
            </a:pPr>
            <a:r>
              <a:rPr lang="uk-UA" sz="2400" b="1" kern="1200" dirty="0">
                <a:latin typeface="Times New Roman"/>
                <a:ea typeface="Times New Roman"/>
              </a:rPr>
              <a:t>Що ви чекали від уроку і що отримали?</a:t>
            </a:r>
            <a:endParaRPr lang="uk-UA" sz="2400" b="1" dirty="0"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11" y="2137741"/>
            <a:ext cx="9181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latin typeface="Times New Roman"/>
                <a:ea typeface="Times New Roman"/>
              </a:rPr>
              <a:t>  </a:t>
            </a:r>
            <a:r>
              <a:rPr lang="uk-UA" sz="2400" b="1" dirty="0">
                <a:latin typeface="Times New Roman"/>
                <a:ea typeface="Times New Roman"/>
              </a:rPr>
              <a:t>Які події викликали яскраві враження?</a:t>
            </a:r>
            <a:endParaRPr lang="uk-UA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8032" y="2631712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>
                <a:latin typeface="Times New Roman"/>
                <a:ea typeface="Times New Roman"/>
              </a:rPr>
              <a:t>Чи була користь від такого роду роботи?</a:t>
            </a:r>
            <a:endParaRPr lang="uk-UA" sz="2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3960" y="3145697"/>
            <a:ext cx="8928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>
                <a:latin typeface="Times New Roman"/>
                <a:ea typeface="Times New Roman"/>
              </a:rPr>
              <a:t>В чому ви бачите власні здобутки?</a:t>
            </a:r>
            <a:endParaRPr lang="uk-UA" sz="2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691" y="1640978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 fontAlgn="base">
              <a:spcBef>
                <a:spcPct val="20000"/>
              </a:spcBef>
              <a:spcAft>
                <a:spcPct val="0"/>
              </a:spcAft>
              <a:buClr>
                <a:srgbClr val="DBF5F9"/>
              </a:buClr>
              <a:buSzPct val="75000"/>
            </a:pPr>
            <a:r>
              <a:rPr lang="uk-UA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Які етапи уроку ви вважаєте найбільш</a:t>
            </a:r>
            <a:r>
              <a:rPr lang="en-US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вдалими і чому?</a:t>
            </a:r>
            <a:endParaRPr lang="uk-UA" sz="2400" b="1" kern="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3960" y="3635160"/>
            <a:ext cx="8557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latin typeface="Times New Roman"/>
                <a:ea typeface="Times New Roman"/>
              </a:rPr>
              <a:t>Що вам найбільше вдалося під час уроку?</a:t>
            </a:r>
            <a:endParaRPr lang="uk-UA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94817" y="4176067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>
                <a:latin typeface="Times New Roman"/>
                <a:ea typeface="Times New Roman"/>
              </a:rPr>
              <a:t>Які види діяльності були виконані більш вдало? </a:t>
            </a:r>
            <a:endParaRPr lang="uk-UA" sz="2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4817" y="4896147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Вкажіть у порядку спадання основні проблеми і труднощі, які виникли у вас під час уроку.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Якими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засобами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ви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їх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Times New Roman"/>
              </a:rPr>
              <a:t>усували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?</a:t>
            </a:r>
            <a:endParaRPr lang="uk-UA" sz="24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pic>
        <p:nvPicPr>
          <p:cNvPr id="225285" name="Picture 5" descr="C:\Users\лег\Desktop\cid_06d63b1f-901b-4d82-91fa-abe7340d35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736" y="2058499"/>
            <a:ext cx="2476492" cy="2038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958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4056" y="1295747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3200" b="1" dirty="0">
                <a:latin typeface="Times New Roman"/>
                <a:ea typeface="Times New Roman"/>
              </a:rPr>
              <a:t>« мене </a:t>
            </a:r>
            <a:r>
              <a:rPr lang="ru-RU" sz="3200" b="1" dirty="0" err="1">
                <a:latin typeface="Times New Roman"/>
                <a:ea typeface="Times New Roman"/>
              </a:rPr>
              <a:t>здивувало</a:t>
            </a:r>
            <a:r>
              <a:rPr lang="ru-RU" sz="3200" b="1" dirty="0">
                <a:latin typeface="Times New Roman"/>
                <a:ea typeface="Times New Roman"/>
              </a:rPr>
              <a:t>..».</a:t>
            </a:r>
            <a:endParaRPr lang="uk-UA" sz="32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4056" y="2386258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« урок дав </a:t>
            </a:r>
            <a:r>
              <a:rPr lang="ru-RU" sz="2800" b="1" dirty="0" err="1">
                <a:latin typeface="Times New Roman"/>
                <a:ea typeface="Times New Roman"/>
              </a:rPr>
              <a:t>мені</a:t>
            </a:r>
            <a:r>
              <a:rPr lang="ru-RU" sz="2800" b="1" dirty="0">
                <a:latin typeface="Times New Roman"/>
                <a:ea typeface="Times New Roman"/>
              </a:rPr>
              <a:t> для </a:t>
            </a:r>
            <a:r>
              <a:rPr lang="ru-RU" sz="2800" b="1" dirty="0" err="1">
                <a:latin typeface="Times New Roman"/>
                <a:ea typeface="Times New Roman"/>
              </a:rPr>
              <a:t>життя</a:t>
            </a:r>
            <a:r>
              <a:rPr lang="ru-RU" sz="2800" b="1" dirty="0">
                <a:latin typeface="Times New Roman"/>
                <a:ea typeface="Times New Roman"/>
              </a:rPr>
              <a:t> ..»</a:t>
            </a:r>
            <a:endParaRPr lang="uk-UA" sz="28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112" y="3527995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« </a:t>
            </a:r>
            <a:r>
              <a:rPr lang="ru-RU" sz="2800" b="1" dirty="0" err="1">
                <a:latin typeface="Times New Roman"/>
                <a:ea typeface="Times New Roman"/>
              </a:rPr>
              <a:t>мені</a:t>
            </a:r>
            <a:r>
              <a:rPr lang="ru-RU" sz="2800" b="1" dirty="0">
                <a:latin typeface="Times New Roman"/>
                <a:ea typeface="Times New Roman"/>
              </a:rPr>
              <a:t> </a:t>
            </a:r>
            <a:r>
              <a:rPr lang="ru-RU" sz="2800" b="1" dirty="0" err="1">
                <a:latin typeface="Times New Roman"/>
                <a:ea typeface="Times New Roman"/>
              </a:rPr>
              <a:t>захотілося</a:t>
            </a:r>
            <a:r>
              <a:rPr lang="ru-RU" sz="2800" b="1" dirty="0">
                <a:latin typeface="Times New Roman"/>
                <a:ea typeface="Times New Roman"/>
              </a:rPr>
              <a:t> ...»</a:t>
            </a:r>
            <a:endParaRPr lang="uk-UA" sz="28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26306" name="Picture 2" descr="C:\Users\лег\Desktop\cid_06d63b1f-901b-4d82-91fa-abe7340d35ed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243" y="506586"/>
            <a:ext cx="3468741" cy="539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15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 :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8940" lvl="0">
              <a:spcAft>
                <a:spcPts val="0"/>
              </a:spcAft>
              <a:buClr>
                <a:srgbClr val="DBF5F9"/>
              </a:buClr>
            </a:pP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Англія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1670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рік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.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Молодий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англійський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математик і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механик,вчений,якому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лише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27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років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,</a:t>
            </a:r>
            <a:r>
              <a:rPr lang="en-US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робить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прорив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у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математиці</a:t>
            </a:r>
            <a:r>
              <a:rPr lang="en-US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-</a:t>
            </a:r>
            <a:r>
              <a:rPr lang="en-US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будує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теорію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диференіального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ru-RU" i="1" dirty="0" err="1">
                <a:solidFill>
                  <a:prstClr val="black"/>
                </a:solidFill>
                <a:latin typeface="Times New Roman"/>
                <a:ea typeface="Times New Roman"/>
              </a:rPr>
              <a:t>числення</a:t>
            </a:r>
            <a:r>
              <a:rPr lang="ru-RU" i="1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uk-UA" sz="28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pic>
        <p:nvPicPr>
          <p:cNvPr id="223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12" y="47508"/>
            <a:ext cx="2719388" cy="212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4258" name="Picture 2" descr="C:\Users\лег\Desktop\урок и презентации\картинки\1300707374_scienceгь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6" y="4154101"/>
            <a:ext cx="266429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26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56" y="215627"/>
            <a:ext cx="8295323" cy="474909"/>
          </a:xfrm>
        </p:spPr>
        <p:txBody>
          <a:bodyPr/>
          <a:lstStyle/>
          <a:p>
            <a:r>
              <a:rPr lang="uk-UA" b="1" dirty="0"/>
              <a:t>     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 завдання: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032" y="359643"/>
            <a:ext cx="8807499" cy="5976664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 </a:t>
            </a:r>
            <a:r>
              <a:rPr lang="uk-UA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Задача № 1  </a:t>
            </a:r>
            <a:endParaRPr lang="uk-UA" sz="2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Обчислити яку найбільшу площу </a:t>
            </a:r>
            <a:r>
              <a:rPr lang="uk-UA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ма</a:t>
            </a: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є</a:t>
            </a:r>
            <a:r>
              <a:rPr lang="uk-UA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Карфаген,</a:t>
            </a: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якщо однієї стороною він примикає до моря та </a:t>
            </a:r>
          </a:p>
          <a:p>
            <a:pPr algn="just"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має форму прямокутника ?( 2 км</a:t>
            </a:r>
            <a:r>
              <a:rPr lang="uk-UA" sz="2400" baseline="30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</a:t>
            </a:r>
            <a:r>
              <a:rPr lang="uk-UA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  <a:endParaRPr lang="uk-UA" sz="24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Задача № 2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 виверженні вулкану </a:t>
            </a:r>
            <a:r>
              <a:rPr lang="uk-UA"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камені</a:t>
            </a: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гірської породи викидаються перпендикулярно вгору з початковою швидкістю 120 м / с. Якої найбільшої висоти досягне     каміння, якщо опором вітру знехтувати?  (734,4 м)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</a:t>
            </a: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Задача № </a:t>
            </a:r>
            <a:r>
              <a:rPr lang="uk-UA" sz="24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</a:t>
            </a: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Дріжджі </a:t>
            </a: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ростуть  у цукровому розчині так, що їх маса збільшується на 3% за кожну годину. Знайдіть найбільше значення маси дріжджів через 10 хвилин, якщо її початкове значення 1 гр. (1,005 </a:t>
            </a:r>
            <a:r>
              <a:rPr lang="uk-UA" sz="2400" dirty="0" err="1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гр</a:t>
            </a:r>
            <a:r>
              <a:rPr lang="uk-UA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1186" name="Picture 2" descr="C:\Users\лег\Desktop\14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784" y="1439763"/>
            <a:ext cx="1894731" cy="218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31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80096" y="1511981"/>
            <a:ext cx="7200851" cy="4559923"/>
          </a:xfrm>
          <a:prstGeom prst="rect">
            <a:avLst/>
          </a:prstGeom>
          <a:noFill/>
        </p:spPr>
        <p:txBody>
          <a:bodyPr wrap="square" lIns="92162" tIns="46081" rIns="92162" bIns="46081">
            <a:spAutoFit/>
          </a:bodyPr>
          <a:lstStyle/>
          <a:p>
            <a:pPr algn="ctr">
              <a:buNone/>
            </a:pPr>
            <a:r>
              <a:rPr lang="uk-UA" sz="97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Cambria" pitchFamily="18" charset="0"/>
              </a:rPr>
              <a:t>Дякуємо </a:t>
            </a:r>
          </a:p>
          <a:p>
            <a:pPr algn="ctr">
              <a:buNone/>
            </a:pPr>
            <a:r>
              <a:rPr lang="uk-UA" sz="97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Cambria" pitchFamily="18" charset="0"/>
              </a:rPr>
              <a:t>за </a:t>
            </a:r>
          </a:p>
          <a:p>
            <a:pPr algn="ctr">
              <a:buNone/>
            </a:pPr>
            <a:r>
              <a:rPr lang="uk-UA" sz="97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CC"/>
                </a:solidFill>
                <a:latin typeface="Cambria" pitchFamily="18" charset="0"/>
              </a:rPr>
              <a:t>урок!</a:t>
            </a:r>
            <a:endParaRPr lang="ru-RU" sz="97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CC"/>
              </a:solidFill>
              <a:latin typeface="Cambria" pitchFamily="18" charset="0"/>
            </a:endParaRPr>
          </a:p>
        </p:txBody>
      </p:sp>
      <p:pic>
        <p:nvPicPr>
          <p:cNvPr id="225282" name="Picture 2" descr="C:\Users\лег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9" y="45130"/>
            <a:ext cx="2190751" cy="20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858" y="503659"/>
            <a:ext cx="8756174" cy="844797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Бліц-опитування 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5993" y="1295980"/>
            <a:ext cx="8569013" cy="57600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Які задачі приводять до поняття похідної ?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15993" y="2087983"/>
            <a:ext cx="9001032" cy="936003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400" b="1" dirty="0"/>
              <a:t>2.</a:t>
            </a:r>
            <a:r>
              <a:rPr lang="uk-UA" sz="2400" dirty="0"/>
              <a:t>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Що таке швидкість зміни функції в точці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15993" y="2951986"/>
            <a:ext cx="8713030" cy="66719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/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означення похідної.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5993" y="3599988"/>
            <a:ext cx="8713030" cy="667192"/>
          </a:xfrm>
          <a:prstGeom prst="rect">
            <a:avLst/>
          </a:prstGeom>
        </p:spPr>
        <p:txBody>
          <a:bodyPr vert="horz" lIns="92162" tIns="46081" rIns="92162" bIns="46081">
            <a:normAutofit fontScale="55000" lnSpcReduction="20000"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  <a:p>
            <a:pPr lvl="0">
              <a:spcAft>
                <a:spcPts val="0"/>
              </a:spcAft>
            </a:pP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</a:t>
            </a:r>
            <a:r>
              <a:rPr lang="uk-UA" sz="4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Який механічний зміст похідної ?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2400" b="1" dirty="0"/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5993" y="4607991"/>
            <a:ext cx="8713030" cy="66719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Який геометричний зміст похідної ?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15994" y="5471994"/>
            <a:ext cx="8785038" cy="936003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яких точках не можна провести дотичну до графіка функції ?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pic>
        <p:nvPicPr>
          <p:cNvPr id="222210" name="Picture 2" descr="C:\Users\лег\Desktop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615" y="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503977"/>
            <a:ext cx="8756174" cy="844797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Бліц-опитування 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095" y="1744791"/>
            <a:ext cx="8950142" cy="775091"/>
          </a:xfrm>
        </p:spPr>
        <p:txBody>
          <a:bodyPr>
            <a:normAutofit fontScale="92500" lnSpcReduction="10000"/>
          </a:bodyPr>
          <a:lstStyle/>
          <a:p>
            <a:pPr marL="0" lvl="0" indent="0">
              <a:spcAft>
                <a:spcPts val="0"/>
              </a:spcAft>
              <a:buNone/>
            </a:pPr>
            <a:r>
              <a:rPr lang="uk-UA" sz="2400" b="1" dirty="0"/>
              <a:t>   7. </a:t>
            </a:r>
            <a:r>
              <a:rPr lang="uk-UA" sz="2600" b="1" dirty="0">
                <a:latin typeface="Times New Roman"/>
                <a:ea typeface="Times New Roman"/>
              </a:rPr>
              <a:t>Якщо графік функції має в точці вертикальну дотичну , то що це означає?</a:t>
            </a:r>
          </a:p>
          <a:p>
            <a:pPr>
              <a:buNone/>
            </a:pPr>
            <a:endParaRPr lang="ru-RU" sz="2400" b="1" dirty="0"/>
          </a:p>
          <a:p>
            <a:pPr lvl="0">
              <a:buNone/>
            </a:pP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17075" y="2568547"/>
            <a:ext cx="8713030" cy="64800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/>
              <a:t>  8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Чи може функція в точці розриву мати похідну?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24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54003" y="2519883"/>
            <a:ext cx="8857047" cy="667192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93094" y="3095947"/>
            <a:ext cx="8857047" cy="1008003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/>
              <a:t>   9. </a:t>
            </a:r>
            <a:r>
              <a:rPr lang="uk-UA" sz="2400" b="1" dirty="0">
                <a:latin typeface="Times New Roman"/>
                <a:ea typeface="Times New Roman"/>
              </a:rPr>
              <a:t>Які арифметичні операції можна виконувати над      диференційованими функціями?</a:t>
            </a:r>
            <a:endParaRPr lang="uk-UA" sz="24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55085" y="4088634"/>
            <a:ext cx="8837010" cy="663497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>
              <a:spcAft>
                <a:spcPts val="0"/>
              </a:spcAft>
            </a:pPr>
            <a:r>
              <a:rPr lang="uk-UA" sz="24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10.  Сформулюйте теореми про похідну суми та різниці .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5084" y="4699457"/>
            <a:ext cx="86660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atin typeface="Times New Roman"/>
                <a:ea typeface="Times New Roman"/>
              </a:rPr>
              <a:t>   11. Сформулюйте теореми про похідну добутку та частки.</a:t>
            </a:r>
            <a:endParaRPr lang="uk-UA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93094" y="5400203"/>
            <a:ext cx="8631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atin typeface="Times New Roman"/>
                <a:ea typeface="Times New Roman"/>
              </a:rPr>
              <a:t>   12.  Дайте означення похідної другого порядку.</a:t>
            </a:r>
            <a:endParaRPr lang="uk-UA" sz="2400" b="1" dirty="0"/>
          </a:p>
        </p:txBody>
      </p:sp>
      <p:pic>
        <p:nvPicPr>
          <p:cNvPr id="14" name="Picture 3" descr="C:\Users\лег\Desktop\загружено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624" y="38107"/>
            <a:ext cx="3607615" cy="1623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6" grpId="0"/>
      <p:bldP spid="7" grpId="0"/>
      <p:bldP spid="9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002" y="503977"/>
            <a:ext cx="8756174" cy="844797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Бліц-опитування 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5993" y="1223980"/>
            <a:ext cx="8713030" cy="667192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51648" y="1447162"/>
            <a:ext cx="8641021" cy="936003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>
              <a:spcAft>
                <a:spcPts val="0"/>
              </a:spcAft>
            </a:pPr>
            <a:endParaRPr lang="uk-UA" sz="2400" b="1" dirty="0">
              <a:latin typeface="Times New Roman"/>
              <a:ea typeface="Times New Roman"/>
            </a:endParaRPr>
          </a:p>
          <a:p>
            <a:pPr lvl="0">
              <a:spcAft>
                <a:spcPts val="0"/>
              </a:spcAft>
            </a:pPr>
            <a:r>
              <a:rPr lang="uk-UA" sz="2400" b="1" dirty="0">
                <a:latin typeface="Times New Roman"/>
                <a:ea typeface="Times New Roman"/>
              </a:rPr>
              <a:t>13.  Який механічний зміст має похідна другого порядку?</a:t>
            </a: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2800" dirty="0"/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endParaRPr lang="ru-RU" sz="2800" dirty="0"/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98546" y="2519883"/>
            <a:ext cx="8785038" cy="864003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uk-UA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2600" b="1" dirty="0"/>
              <a:t>  </a:t>
            </a:r>
            <a:r>
              <a:rPr lang="uk-UA" sz="2400" b="1" dirty="0">
                <a:latin typeface="Times New Roman"/>
                <a:ea typeface="Times New Roman"/>
              </a:rPr>
              <a:t>Сформулюйте ознаки зростання та спадання функції.</a:t>
            </a:r>
            <a:endParaRPr lang="ru-RU" sz="2400" b="1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15993" y="3743989"/>
            <a:ext cx="9001032" cy="1008003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endParaRPr lang="ru-RU" sz="3200" dirty="0">
              <a:solidFill>
                <a:schemeClr val="tx2"/>
              </a:solidFill>
            </a:endParaRPr>
          </a:p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11913" y="3302596"/>
            <a:ext cx="8713030" cy="936003"/>
          </a:xfrm>
          <a:prstGeom prst="rect">
            <a:avLst/>
          </a:prstGeom>
        </p:spPr>
        <p:txBody>
          <a:bodyPr vert="horz" lIns="92162" tIns="46081" rIns="92162" bIns="46081">
            <a:normAutofit/>
          </a:bodyPr>
          <a:lstStyle/>
          <a:p>
            <a:pPr lvl="0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 </a:t>
            </a:r>
            <a:r>
              <a:rPr lang="uk-UA" sz="2400" b="1" dirty="0">
                <a:latin typeface="Times New Roman"/>
                <a:ea typeface="Times New Roman"/>
              </a:rPr>
              <a:t>Дайте означення критичної точки.</a:t>
            </a:r>
            <a:endParaRPr lang="ru-RU" sz="3200" b="1" dirty="0"/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79437" y="5040163"/>
            <a:ext cx="8569013" cy="576002"/>
          </a:xfrm>
          <a:prstGeom prst="rect">
            <a:avLst/>
          </a:prstGeom>
        </p:spPr>
        <p:txBody>
          <a:bodyPr vert="horz" lIns="92162" tIns="46081" rIns="92162" bIns="46081">
            <a:normAutofit lnSpcReduction="10000"/>
          </a:bodyPr>
          <a:lstStyle/>
          <a:p>
            <a:pPr marL="345609" indent="-345609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/>
            </a:pP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-185030"/>
            <a:ext cx="186189" cy="370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162" tIns="46081" rIns="92162" bIns="46081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86189" y="3920995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atin typeface="Times New Roman"/>
                <a:ea typeface="Times New Roman"/>
              </a:rPr>
              <a:t>16.   Дайте означення точки мінімуму функції.</a:t>
            </a:r>
            <a:endParaRPr lang="uk-UA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6189" y="4602326"/>
            <a:ext cx="65911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>
                <a:latin typeface="Times New Roman"/>
                <a:ea typeface="Times New Roman"/>
              </a:rPr>
              <a:t>17.  Дайте означення точки мінімуму функції</a:t>
            </a:r>
            <a:r>
              <a:rPr lang="uk-UA" dirty="0">
                <a:latin typeface="Times New Roman"/>
                <a:ea typeface="Times New Roman"/>
              </a:rPr>
              <a:t>.</a:t>
            </a:r>
            <a:endParaRPr lang="uk-UA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-280279" y="5200665"/>
            <a:ext cx="72218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uk-UA" sz="2400" b="1" dirty="0">
                <a:latin typeface="Times New Roman"/>
                <a:ea typeface="Times New Roman"/>
              </a:rPr>
              <a:t>18.  Сформулюйте алгоритм знаходження найбільшого(найменшого) значення функції.</a:t>
            </a:r>
            <a:endParaRPr lang="uk-UA" sz="24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227330" name="Picture 2" descr="C:\Users\лег\Desktop\chimestry-300x25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593" y="0"/>
            <a:ext cx="3751432" cy="179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048" y="503659"/>
            <a:ext cx="8295323" cy="1122981"/>
          </a:xfrm>
        </p:spPr>
        <p:txBody>
          <a:bodyPr/>
          <a:lstStyle/>
          <a:p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Підказка 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2048" y="1943819"/>
            <a:ext cx="8295323" cy="2385584"/>
          </a:xfrm>
        </p:spPr>
        <p:txBody>
          <a:bodyPr/>
          <a:lstStyle/>
          <a:p>
            <a:pPr marL="408940">
              <a:spcAft>
                <a:spcPts val="0"/>
              </a:spcAft>
            </a:pPr>
            <a:r>
              <a:rPr lang="ru-RU" i="1" dirty="0" err="1">
                <a:latin typeface="Times New Roman"/>
                <a:ea typeface="Times New Roman"/>
              </a:rPr>
              <a:t>Англія</a:t>
            </a:r>
            <a:r>
              <a:rPr lang="ru-RU" i="1" dirty="0">
                <a:latin typeface="Times New Roman"/>
                <a:ea typeface="Times New Roman"/>
              </a:rPr>
              <a:t> 1670 </a:t>
            </a:r>
            <a:r>
              <a:rPr lang="ru-RU" i="1" dirty="0" err="1">
                <a:latin typeface="Times New Roman"/>
                <a:ea typeface="Times New Roman"/>
              </a:rPr>
              <a:t>рік</a:t>
            </a:r>
            <a:r>
              <a:rPr lang="ru-RU" i="1" dirty="0">
                <a:latin typeface="Times New Roman"/>
                <a:ea typeface="Times New Roman"/>
              </a:rPr>
              <a:t> .</a:t>
            </a:r>
            <a:r>
              <a:rPr lang="ru-RU" i="1" dirty="0" err="1">
                <a:latin typeface="Times New Roman"/>
                <a:ea typeface="Times New Roman"/>
              </a:rPr>
              <a:t>Молодий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англійський</a:t>
            </a:r>
            <a:r>
              <a:rPr lang="ru-RU" i="1" dirty="0">
                <a:latin typeface="Times New Roman"/>
                <a:ea typeface="Times New Roman"/>
              </a:rPr>
              <a:t> математик і </a:t>
            </a:r>
            <a:r>
              <a:rPr lang="ru-RU" i="1" dirty="0" err="1">
                <a:latin typeface="Times New Roman"/>
                <a:ea typeface="Times New Roman"/>
              </a:rPr>
              <a:t>механик,вчений,якому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лише</a:t>
            </a:r>
            <a:r>
              <a:rPr lang="ru-RU" i="1" dirty="0">
                <a:latin typeface="Times New Roman"/>
                <a:ea typeface="Times New Roman"/>
              </a:rPr>
              <a:t> 27 </a:t>
            </a:r>
            <a:r>
              <a:rPr lang="ru-RU" i="1" dirty="0" err="1">
                <a:latin typeface="Times New Roman"/>
                <a:ea typeface="Times New Roman"/>
              </a:rPr>
              <a:t>років</a:t>
            </a:r>
            <a:r>
              <a:rPr lang="ru-RU" i="1" dirty="0">
                <a:latin typeface="Times New Roman"/>
                <a:ea typeface="Times New Roman"/>
              </a:rPr>
              <a:t> ,</a:t>
            </a:r>
            <a:r>
              <a:rPr lang="ru-RU" i="1" dirty="0" err="1">
                <a:latin typeface="Times New Roman"/>
                <a:ea typeface="Times New Roman"/>
              </a:rPr>
              <a:t>робить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прорив</a:t>
            </a:r>
            <a:r>
              <a:rPr lang="ru-RU" i="1" dirty="0">
                <a:latin typeface="Times New Roman"/>
                <a:ea typeface="Times New Roman"/>
              </a:rPr>
              <a:t> у </a:t>
            </a:r>
            <a:r>
              <a:rPr lang="ru-RU" i="1" dirty="0" err="1">
                <a:latin typeface="Times New Roman"/>
                <a:ea typeface="Times New Roman"/>
              </a:rPr>
              <a:t>математиці-будує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теорію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диференіального</a:t>
            </a:r>
            <a:r>
              <a:rPr lang="ru-RU" i="1" dirty="0">
                <a:latin typeface="Times New Roman"/>
                <a:ea typeface="Times New Roman"/>
              </a:rPr>
              <a:t> </a:t>
            </a:r>
            <a:r>
              <a:rPr lang="ru-RU" i="1" dirty="0" err="1">
                <a:latin typeface="Times New Roman"/>
                <a:ea typeface="Times New Roman"/>
              </a:rPr>
              <a:t>числення</a:t>
            </a:r>
            <a:r>
              <a:rPr lang="ru-RU" i="1" dirty="0">
                <a:latin typeface="Times New Roman"/>
                <a:ea typeface="Times New Roman"/>
              </a:rPr>
              <a:t>.</a:t>
            </a:r>
            <a:endParaRPr lang="uk-UA" sz="2800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2664296" y="4752131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99110">
              <a:spcAft>
                <a:spcPts val="0"/>
              </a:spcAft>
            </a:pPr>
            <a:r>
              <a:rPr lang="uk-UA" sz="3200" b="1" dirty="0">
                <a:latin typeface="Times New Roman"/>
                <a:ea typeface="Times New Roman"/>
              </a:rPr>
              <a:t>Ключ: </a:t>
            </a:r>
            <a:r>
              <a:rPr lang="uk-UA" sz="3200" b="1" i="1" dirty="0" err="1">
                <a:latin typeface="Times New Roman"/>
                <a:ea typeface="Times New Roman"/>
              </a:rPr>
              <a:t>Ісаак</a:t>
            </a:r>
            <a:r>
              <a:rPr lang="uk-UA" sz="3200" b="1" i="1" dirty="0">
                <a:latin typeface="Times New Roman"/>
                <a:ea typeface="Times New Roman"/>
              </a:rPr>
              <a:t> Ньютон</a:t>
            </a:r>
            <a:endParaRPr lang="uk-UA" sz="32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178" y="-2492"/>
            <a:ext cx="2719388" cy="2018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лег\Desktop\267px-GodfreyKneller-IsaacNewton-16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4320083"/>
            <a:ext cx="2327151" cy="2427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9956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>
                <a:latin typeface="Times New Roman"/>
                <a:ea typeface="Times New Roman"/>
              </a:rPr>
              <a:t>Підказка:</a:t>
            </a:r>
            <a:r>
              <a:rPr lang="uk-UA" b="1" dirty="0">
                <a:latin typeface="Times New Roman"/>
                <a:ea typeface="Times New Roman"/>
              </a:rPr>
              <a:t> 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040" y="2159843"/>
            <a:ext cx="8295323" cy="324968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uk-UA" i="1" dirty="0">
                <a:latin typeface="Times New Roman"/>
                <a:ea typeface="Times New Roman"/>
              </a:rPr>
              <a:t>Термін «</a:t>
            </a:r>
            <a:r>
              <a:rPr lang="en-US" i="1" dirty="0" err="1">
                <a:latin typeface="Times New Roman"/>
                <a:ea typeface="Times New Roman"/>
              </a:rPr>
              <a:t>lim</a:t>
            </a:r>
            <a:r>
              <a:rPr lang="uk-UA" i="1" dirty="0">
                <a:latin typeface="Times New Roman"/>
                <a:ea typeface="Times New Roman"/>
              </a:rPr>
              <a:t>» вперше знаходимо в працях Ньютона в 1686 році. Похідну Ньютон назвав …,а саму функцію….</a:t>
            </a:r>
            <a:endParaRPr lang="uk-UA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 </a:t>
            </a:r>
            <a:endParaRPr lang="uk-UA" sz="2800" dirty="0">
              <a:latin typeface="Times New Roman"/>
              <a:ea typeface="Times New Roman"/>
            </a:endParaRPr>
          </a:p>
          <a:p>
            <a:endParaRPr lang="uk-UA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495" y="143619"/>
            <a:ext cx="2716530" cy="211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6306" name="Picture 2" descr="C:\Users\лег\Desktop\урок и презентации\картинки\images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50" y="4389438"/>
            <a:ext cx="2238375" cy="23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41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4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Пиксел">
  <a:themeElements>
    <a:clrScheme name="2_Пиксел 7">
      <a:dk1>
        <a:srgbClr val="000000"/>
      </a:dk1>
      <a:lt1>
        <a:srgbClr val="FFFFFF"/>
      </a:lt1>
      <a:dk2>
        <a:srgbClr val="000000"/>
      </a:dk2>
      <a:lt2>
        <a:srgbClr val="CC3300"/>
      </a:lt2>
      <a:accent1>
        <a:srgbClr val="FFCC00"/>
      </a:accent1>
      <a:accent2>
        <a:srgbClr val="CC6600"/>
      </a:accent2>
      <a:accent3>
        <a:srgbClr val="FFFFFF"/>
      </a:accent3>
      <a:accent4>
        <a:srgbClr val="000000"/>
      </a:accent4>
      <a:accent5>
        <a:srgbClr val="FFE2AA"/>
      </a:accent5>
      <a:accent6>
        <a:srgbClr val="B95C00"/>
      </a:accent6>
      <a:hlink>
        <a:srgbClr val="663300"/>
      </a:hlink>
      <a:folHlink>
        <a:srgbClr val="CC9900"/>
      </a:folHlink>
    </a:clrScheme>
    <a:fontScheme name="2_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Пиксел">
  <a:themeElements>
    <a:clrScheme name="2_Пиксел 7">
      <a:dk1>
        <a:srgbClr val="000000"/>
      </a:dk1>
      <a:lt1>
        <a:srgbClr val="FFFFFF"/>
      </a:lt1>
      <a:dk2>
        <a:srgbClr val="000000"/>
      </a:dk2>
      <a:lt2>
        <a:srgbClr val="CC3300"/>
      </a:lt2>
      <a:accent1>
        <a:srgbClr val="FFCC00"/>
      </a:accent1>
      <a:accent2>
        <a:srgbClr val="CC6600"/>
      </a:accent2>
      <a:accent3>
        <a:srgbClr val="FFFFFF"/>
      </a:accent3>
      <a:accent4>
        <a:srgbClr val="000000"/>
      </a:accent4>
      <a:accent5>
        <a:srgbClr val="FFE2AA"/>
      </a:accent5>
      <a:accent6>
        <a:srgbClr val="B95C00"/>
      </a:accent6>
      <a:hlink>
        <a:srgbClr val="663300"/>
      </a:hlink>
      <a:folHlink>
        <a:srgbClr val="CC9900"/>
      </a:folHlink>
    </a:clrScheme>
    <a:fontScheme name="2_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рек">
  <a:themeElements>
    <a:clrScheme name="Другая 3">
      <a:dk1>
        <a:sysClr val="windowText" lastClr="000000"/>
      </a:dk1>
      <a:lt1>
        <a:srgbClr val="FFFFFF"/>
      </a:lt1>
      <a:dk2>
        <a:srgbClr val="1F497D"/>
      </a:dk2>
      <a:lt2>
        <a:srgbClr val="17365D"/>
      </a:lt2>
      <a:accent1>
        <a:srgbClr val="31859B"/>
      </a:accent1>
      <a:accent2>
        <a:srgbClr val="205867"/>
      </a:accent2>
      <a:accent3>
        <a:srgbClr val="548DD4"/>
      </a:accent3>
      <a:accent4>
        <a:srgbClr val="5F0060"/>
      </a:accent4>
      <a:accent5>
        <a:srgbClr val="4BACC6"/>
      </a:accent5>
      <a:accent6>
        <a:srgbClr val="FF0000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Тема14</Template>
  <TotalTime>4345</TotalTime>
  <Words>2131</Words>
  <Application>Microsoft Office PowerPoint</Application>
  <PresentationFormat>Произвольный</PresentationFormat>
  <Paragraphs>375</Paragraphs>
  <Slides>41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9" baseType="lpstr">
      <vt:lpstr>Тема14</vt:lpstr>
      <vt:lpstr>2_Пиксел</vt:lpstr>
      <vt:lpstr>Пиксел</vt:lpstr>
      <vt:lpstr>Тема1</vt:lpstr>
      <vt:lpstr>3_Пиксел</vt:lpstr>
      <vt:lpstr>1_Пиксел</vt:lpstr>
      <vt:lpstr>Трек</vt:lpstr>
      <vt:lpstr>Формула</vt:lpstr>
      <vt:lpstr>Загадкова похідна та де  її застосовують</vt:lpstr>
      <vt:lpstr>Девіз     уроку :</vt:lpstr>
      <vt:lpstr>Мета уроку :</vt:lpstr>
      <vt:lpstr>Підказка :</vt:lpstr>
      <vt:lpstr>Бліц-опитування :</vt:lpstr>
      <vt:lpstr>Бліц-опитування :</vt:lpstr>
      <vt:lpstr>Бліц-опитування :</vt:lpstr>
      <vt:lpstr>Підказка :</vt:lpstr>
      <vt:lpstr>Підказка: </vt:lpstr>
      <vt:lpstr>Графічні  перешкоди :  </vt:lpstr>
      <vt:lpstr>1) На малюнках зображено графіки похідних диференційованих на R функцій. Яка з функцій спадає на відрізку [-1;1] ?: </vt:lpstr>
      <vt:lpstr>2) Серед наведених графіків укажіть графік функції y=f(x) , якщо на (-∞;0] f′(x)&gt;0, на [0;+ ∞) f′(x)&lt;0 </vt:lpstr>
      <vt:lpstr>3) Укажіть значення похідної y=f(x) у точці з  абцисою х0 :</vt:lpstr>
      <vt:lpstr>4) Укажіть кутовий коефіцієнт дотичної до графіка функції  y=f(x) в точці х0:</vt:lpstr>
      <vt:lpstr>Підказка :</vt:lpstr>
      <vt:lpstr>Підказка :</vt:lpstr>
      <vt:lpstr>Знайдіть пару:</vt:lpstr>
      <vt:lpstr>Підказка :</vt:lpstr>
      <vt:lpstr>Підказка :</vt:lpstr>
      <vt:lpstr>Презентация PowerPoint</vt:lpstr>
      <vt:lpstr>Підказка :</vt:lpstr>
      <vt:lpstr>Підказка:</vt:lpstr>
      <vt:lpstr>Презентация PowerPoint</vt:lpstr>
      <vt:lpstr>Відповідь:</vt:lpstr>
      <vt:lpstr>Підказка:</vt:lpstr>
      <vt:lpstr>Підказка:</vt:lpstr>
      <vt:lpstr>МОЗГОВИЙ ШТУРМ</vt:lpstr>
      <vt:lpstr>Підказка:</vt:lpstr>
      <vt:lpstr>Алгоритм знаходження найбільших і найменших значень функції під час розв’язання прикладних задач:</vt:lpstr>
      <vt:lpstr> </vt:lpstr>
      <vt:lpstr>Презентация PowerPoint</vt:lpstr>
      <vt:lpstr> Задача: Бак, який має форму прямокутного паралелепіпеда з квадратною основою, має вміщати 5 л рідини. При якій сторо­ні основи площа поверхні бака (без кришки) буде найменшою? </vt:lpstr>
      <vt:lpstr>3) Якщо висота бака h (див. рисунок), то V = x2h , отже , h=V/x^2 . Запишемо вираз для знаходження площі поверхні: : де 4x ∙V/x^2  – площа бічнї поверхні, x2 - площа основи. Складемо функцію :                            S= x2 + 4V/x ; xϵ(0;+∞).</vt:lpstr>
      <vt:lpstr>ІІ етап : </vt:lpstr>
      <vt:lpstr>«Практикум».</vt:lpstr>
      <vt:lpstr>     Учнівська презентація</vt:lpstr>
      <vt:lpstr>Підсумки :</vt:lpstr>
      <vt:lpstr>Мікрофон :</vt:lpstr>
      <vt:lpstr>Презентация PowerPoint</vt:lpstr>
      <vt:lpstr>      Домашнє завдання: 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Vito4ka</dc:creator>
  <cp:lastModifiedBy>Олег</cp:lastModifiedBy>
  <cp:revision>391</cp:revision>
  <dcterms:created xsi:type="dcterms:W3CDTF">2012-01-03T19:38:05Z</dcterms:created>
  <dcterms:modified xsi:type="dcterms:W3CDTF">2019-08-26T17:53:49Z</dcterms:modified>
</cp:coreProperties>
</file>