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58" r:id="rId5"/>
    <p:sldId id="275" r:id="rId6"/>
    <p:sldId id="261" r:id="rId7"/>
    <p:sldId id="267" r:id="rId8"/>
    <p:sldId id="262" r:id="rId9"/>
    <p:sldId id="264" r:id="rId10"/>
    <p:sldId id="270" r:id="rId11"/>
    <p:sldId id="265" r:id="rId12"/>
    <p:sldId id="266" r:id="rId13"/>
    <p:sldId id="271" r:id="rId14"/>
    <p:sldId id="272" r:id="rId15"/>
    <p:sldId id="269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m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2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75991" y="908720"/>
            <a:ext cx="6102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Космічна</a:t>
            </a:r>
            <a:endParaRPr lang="ru-RU" sz="6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6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подорож</a:t>
            </a:r>
            <a:endParaRPr lang="ru-RU" sz="6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1135" y="4221088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i="1" dirty="0" smtClean="0">
                <a:solidFill>
                  <a:srgbClr val="FFFF00"/>
                </a:solidFill>
              </a:rPr>
              <a:t>Числові та буквені вирази. Формули. Рівняння</a:t>
            </a:r>
            <a:endParaRPr lang="ru-RU" sz="48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1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Ученые пытаются объяснить феномен поведения кислорода на Марс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Ученые пытаются объяснить феномен поведения кислорода на Марс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Ученые пытаются объяснить феномен поведения кислорода на Марс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Ученые пытаются объяснить феномен поведения кислорода на Марс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Ученые пытаются объяснить феномен поведения кислорода на Марсе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Тайна Красной планеты: на Марсе обнаружили признаки возможной жизни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Тайна Красной планеты: на Марсе обнаружили признаки возможной жизни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Картинки по запросу картинка план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8" y="9841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707904" y="1196752"/>
            <a:ext cx="1891865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>
                <a:solidFill>
                  <a:srgbClr val="00B05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4483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osm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57259"/>
            <a:ext cx="8316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200" dirty="0" smtClean="0">
                <a:solidFill>
                  <a:srgbClr val="FF0000"/>
                </a:solidFill>
              </a:rPr>
              <a:t>1)(х </a:t>
            </a:r>
            <a:r>
              <a:rPr lang="ru-RU" sz="7200" dirty="0">
                <a:solidFill>
                  <a:srgbClr val="FF0000"/>
                </a:solidFill>
              </a:rPr>
              <a:t>- </a:t>
            </a:r>
            <a:r>
              <a:rPr lang="ru-RU" sz="7200" dirty="0" smtClean="0">
                <a:solidFill>
                  <a:srgbClr val="FF0000"/>
                </a:solidFill>
              </a:rPr>
              <a:t>29)+75 </a:t>
            </a:r>
            <a:r>
              <a:rPr lang="ru-RU" sz="7200" dirty="0">
                <a:solidFill>
                  <a:srgbClr val="FF0000"/>
                </a:solidFill>
              </a:rPr>
              <a:t>= </a:t>
            </a:r>
            <a:r>
              <a:rPr lang="ru-RU" sz="7200" dirty="0" smtClean="0">
                <a:solidFill>
                  <a:srgbClr val="FF0000"/>
                </a:solidFill>
              </a:rPr>
              <a:t>154;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2860" y="3117161"/>
            <a:ext cx="85619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 3)12х </a:t>
            </a:r>
            <a:r>
              <a:rPr lang="ru-RU" sz="7200" dirty="0">
                <a:solidFill>
                  <a:srgbClr val="FF0000"/>
                </a:solidFill>
              </a:rPr>
              <a:t>+ 4х – 48 = 256;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576" y="1916832"/>
            <a:ext cx="62536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2)9(х </a:t>
            </a:r>
            <a:r>
              <a:rPr lang="ru-RU" sz="7200" dirty="0">
                <a:solidFill>
                  <a:srgbClr val="FF0000"/>
                </a:solidFill>
              </a:rPr>
              <a:t>- 15) = </a:t>
            </a:r>
            <a:r>
              <a:rPr lang="ru-RU" sz="7200" dirty="0" smtClean="0">
                <a:solidFill>
                  <a:srgbClr val="FF0000"/>
                </a:solidFill>
              </a:rPr>
              <a:t>72;</a:t>
            </a:r>
            <a:endParaRPr lang="ru-RU" sz="7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7812" y="4509120"/>
            <a:ext cx="7398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4)12+х : 3 = 18.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6310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а этой неделе Марс окажется ближе всего к Земле за 11 лет. Как увидеть Красную планет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1879"/>
            <a:ext cx="3419871" cy="24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02351" y="20940"/>
            <a:ext cx="27398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dirty="0" smtClean="0"/>
              <a:t>Марс</a:t>
            </a:r>
            <a:endParaRPr lang="ru-RU" sz="8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0" y="1833747"/>
                <a:ext cx="8927974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uk-UA" sz="3200" dirty="0" smtClean="0"/>
                  <a:t>Четверта від Сонця та</a:t>
                </a:r>
              </a:p>
              <a:p>
                <a:r>
                  <a:rPr lang="uk-UA" sz="3200" dirty="0" smtClean="0"/>
                  <a:t> сьома за розмірами ;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uk-UA" sz="3200" dirty="0" smtClean="0"/>
                  <a:t>Температура повітря від</a:t>
                </a:r>
                <a:r>
                  <a:rPr lang="en-US" sz="3200" dirty="0">
                    <a:solidFill>
                      <a:srgbClr val="EEECE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EEECE1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ru-RU" sz="3200" dirty="0" smtClean="0"/>
                  <a:t>153°С до +25°С;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uk-UA" sz="3200" dirty="0" smtClean="0"/>
                  <a:t>Названа на честь Марса – давньоримського бога війни;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uk-UA" sz="3200" dirty="0"/>
                  <a:t>Іноді Марс називають «червоною планетою» через </a:t>
                </a:r>
                <a:r>
                  <a:rPr lang="uk-UA" sz="3200" dirty="0" smtClean="0"/>
                  <a:t>червоний відтінок поверхні;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uk-UA" sz="3200" dirty="0" smtClean="0"/>
                  <a:t>Атмосфера Марсу на 95 % складається з вуглекислого газу.</a:t>
                </a:r>
                <a:endParaRPr lang="ru-RU" sz="3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33747"/>
                <a:ext cx="8927974" cy="5016758"/>
              </a:xfrm>
              <a:prstGeom prst="rect">
                <a:avLst/>
              </a:prstGeom>
              <a:blipFill rotWithShape="1">
                <a:blip r:embed="rId3"/>
                <a:stretch>
                  <a:fillRect l="-1502" t="-1580" b="-30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56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64"/>
            <a:ext cx="9144000" cy="70293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780549"/>
            <a:ext cx="8178842" cy="92333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фізкультхвилинка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7510">
            <a:off x="6909391" y="4279825"/>
            <a:ext cx="1802224" cy="2420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1128">
            <a:off x="537687" y="465079"/>
            <a:ext cx="1656184" cy="21504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8242">
            <a:off x="7083555" y="620688"/>
            <a:ext cx="1426556" cy="1875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5660">
            <a:off x="364418" y="4923398"/>
            <a:ext cx="1381077" cy="1572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15" descr="zvezdochet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64503"/>
            <a:ext cx="1278577" cy="17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Пов’язане зображенн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767" y="300047"/>
            <a:ext cx="2117626" cy="196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28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219674"/>
              </p:ext>
            </p:extLst>
          </p:nvPr>
        </p:nvGraphicFramePr>
        <p:xfrm>
          <a:off x="467544" y="1739122"/>
          <a:ext cx="8347236" cy="4661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478"/>
                <a:gridCol w="2350605"/>
                <a:gridCol w="1659344"/>
                <a:gridCol w="2086809"/>
              </a:tblGrid>
              <a:tr h="697567">
                <a:tc gridSpan="4"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Рахунок 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65302"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назва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Кількість предметів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ціна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вартість</a:t>
                      </a:r>
                      <a:endParaRPr lang="ru-RU" sz="3600" dirty="0"/>
                    </a:p>
                  </a:txBody>
                  <a:tcPr/>
                </a:tc>
              </a:tr>
              <a:tr h="681317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Футбольний </a:t>
                      </a:r>
                    </a:p>
                    <a:p>
                      <a:pPr algn="ctr"/>
                      <a:r>
                        <a:rPr lang="uk-UA" b="1" dirty="0" smtClean="0"/>
                        <a:t>м'яч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3200" dirty="0" smtClean="0"/>
                        <a:t>     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699 </a:t>
                      </a:r>
                      <a:r>
                        <a:rPr lang="uk-UA" sz="3200" dirty="0" err="1" smtClean="0"/>
                        <a:t>грн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681317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Волейбольний м'яч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     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  <a:tr h="681317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Тенісний </a:t>
                      </a:r>
                    </a:p>
                    <a:p>
                      <a:pPr algn="ctr"/>
                      <a:r>
                        <a:rPr lang="uk-UA" b="1" dirty="0" smtClean="0"/>
                        <a:t>м'яч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19 </a:t>
                      </a:r>
                      <a:r>
                        <a:rPr lang="uk-UA" sz="3200" dirty="0" err="1" smtClean="0"/>
                        <a:t>грн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380 </a:t>
                      </a:r>
                      <a:r>
                        <a:rPr lang="uk-UA" sz="3200" dirty="0" err="1" smtClean="0"/>
                        <a:t>грн</a:t>
                      </a:r>
                      <a:endParaRPr lang="ru-RU" sz="3200" dirty="0"/>
                    </a:p>
                  </a:txBody>
                  <a:tcPr/>
                </a:tc>
              </a:tr>
              <a:tr h="654298">
                <a:tc gridSpan="3">
                  <a:txBody>
                    <a:bodyPr/>
                    <a:lstStyle/>
                    <a:p>
                      <a:pPr algn="l"/>
                      <a:r>
                        <a:rPr lang="uk-UA" b="1" dirty="0" smtClean="0"/>
                        <a:t>           Всього 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5 787 </a:t>
                      </a:r>
                      <a:r>
                        <a:rPr lang="uk-UA" sz="3200" dirty="0" err="1" smtClean="0"/>
                        <a:t>грн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9871" y="-21287"/>
            <a:ext cx="17395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задача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006925" y="3789040"/>
            <a:ext cx="5841846" cy="1972576"/>
          </a:xfrm>
          <a:custGeom>
            <a:avLst/>
            <a:gdLst>
              <a:gd name="connsiteX0" fmla="*/ 171704 w 5841846"/>
              <a:gd name="connsiteY0" fmla="*/ 1280166 h 1972576"/>
              <a:gd name="connsiteX1" fmla="*/ 37592 w 5841846"/>
              <a:gd name="connsiteY1" fmla="*/ 1633734 h 1972576"/>
              <a:gd name="connsiteX2" fmla="*/ 769112 w 5841846"/>
              <a:gd name="connsiteY2" fmla="*/ 1962918 h 1972576"/>
              <a:gd name="connsiteX3" fmla="*/ 2415032 w 5841846"/>
              <a:gd name="connsiteY3" fmla="*/ 1243590 h 1972576"/>
              <a:gd name="connsiteX4" fmla="*/ 4877816 w 5841846"/>
              <a:gd name="connsiteY4" fmla="*/ 1341126 h 1972576"/>
              <a:gd name="connsiteX5" fmla="*/ 5840984 w 5841846"/>
              <a:gd name="connsiteY5" fmla="*/ 573030 h 1972576"/>
              <a:gd name="connsiteX6" fmla="*/ 4743704 w 5841846"/>
              <a:gd name="connsiteY6" fmla="*/ 6 h 1972576"/>
              <a:gd name="connsiteX7" fmla="*/ 2914904 w 5841846"/>
              <a:gd name="connsiteY7" fmla="*/ 560838 h 1972576"/>
              <a:gd name="connsiteX8" fmla="*/ 2037080 w 5841846"/>
              <a:gd name="connsiteY8" fmla="*/ 585222 h 1972576"/>
              <a:gd name="connsiteX9" fmla="*/ 732536 w 5841846"/>
              <a:gd name="connsiteY9" fmla="*/ 877830 h 1972576"/>
              <a:gd name="connsiteX10" fmla="*/ 122936 w 5841846"/>
              <a:gd name="connsiteY10" fmla="*/ 1353318 h 1972576"/>
              <a:gd name="connsiteX11" fmla="*/ 110744 w 5841846"/>
              <a:gd name="connsiteY11" fmla="*/ 1341126 h 197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41846" h="1972576">
                <a:moveTo>
                  <a:pt x="171704" y="1280166"/>
                </a:moveTo>
                <a:cubicBezTo>
                  <a:pt x="54864" y="1400054"/>
                  <a:pt x="-61976" y="1519942"/>
                  <a:pt x="37592" y="1633734"/>
                </a:cubicBezTo>
                <a:cubicBezTo>
                  <a:pt x="137160" y="1747526"/>
                  <a:pt x="372872" y="2027942"/>
                  <a:pt x="769112" y="1962918"/>
                </a:cubicBezTo>
                <a:cubicBezTo>
                  <a:pt x="1165352" y="1897894"/>
                  <a:pt x="1730248" y="1347222"/>
                  <a:pt x="2415032" y="1243590"/>
                </a:cubicBezTo>
                <a:cubicBezTo>
                  <a:pt x="3099816" y="1139958"/>
                  <a:pt x="4306824" y="1452886"/>
                  <a:pt x="4877816" y="1341126"/>
                </a:cubicBezTo>
                <a:cubicBezTo>
                  <a:pt x="5448808" y="1229366"/>
                  <a:pt x="5863336" y="796550"/>
                  <a:pt x="5840984" y="573030"/>
                </a:cubicBezTo>
                <a:cubicBezTo>
                  <a:pt x="5818632" y="349510"/>
                  <a:pt x="5231384" y="2038"/>
                  <a:pt x="4743704" y="6"/>
                </a:cubicBezTo>
                <a:cubicBezTo>
                  <a:pt x="4256024" y="-2026"/>
                  <a:pt x="3366008" y="463302"/>
                  <a:pt x="2914904" y="560838"/>
                </a:cubicBezTo>
                <a:cubicBezTo>
                  <a:pt x="2463800" y="658374"/>
                  <a:pt x="2400808" y="532390"/>
                  <a:pt x="2037080" y="585222"/>
                </a:cubicBezTo>
                <a:cubicBezTo>
                  <a:pt x="1673352" y="638054"/>
                  <a:pt x="1051560" y="749814"/>
                  <a:pt x="732536" y="877830"/>
                </a:cubicBezTo>
                <a:cubicBezTo>
                  <a:pt x="413512" y="1005846"/>
                  <a:pt x="226568" y="1276102"/>
                  <a:pt x="122936" y="1353318"/>
                </a:cubicBezTo>
                <a:cubicBezTo>
                  <a:pt x="19304" y="1430534"/>
                  <a:pt x="65024" y="1385830"/>
                  <a:pt x="110744" y="1341126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 rot="20690666">
            <a:off x="2146658" y="5300665"/>
            <a:ext cx="857280" cy="666594"/>
          </a:xfrm>
          <a:custGeom>
            <a:avLst/>
            <a:gdLst>
              <a:gd name="connsiteX0" fmla="*/ 377952 w 440227"/>
              <a:gd name="connsiteY0" fmla="*/ 66118 h 395512"/>
              <a:gd name="connsiteX1" fmla="*/ 121920 w 440227"/>
              <a:gd name="connsiteY1" fmla="*/ 5158 h 395512"/>
              <a:gd name="connsiteX2" fmla="*/ 0 w 440227"/>
              <a:gd name="connsiteY2" fmla="*/ 212422 h 395512"/>
              <a:gd name="connsiteX3" fmla="*/ 121920 w 440227"/>
              <a:gd name="connsiteY3" fmla="*/ 370918 h 395512"/>
              <a:gd name="connsiteX4" fmla="*/ 231648 w 440227"/>
              <a:gd name="connsiteY4" fmla="*/ 370918 h 395512"/>
              <a:gd name="connsiteX5" fmla="*/ 329184 w 440227"/>
              <a:gd name="connsiteY5" fmla="*/ 139270 h 395512"/>
              <a:gd name="connsiteX6" fmla="*/ 438912 w 440227"/>
              <a:gd name="connsiteY6" fmla="*/ 102694 h 395512"/>
              <a:gd name="connsiteX7" fmla="*/ 377952 w 440227"/>
              <a:gd name="connsiteY7" fmla="*/ 66118 h 39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227" h="395512">
                <a:moveTo>
                  <a:pt x="377952" y="66118"/>
                </a:moveTo>
                <a:cubicBezTo>
                  <a:pt x="325120" y="49862"/>
                  <a:pt x="184912" y="-19226"/>
                  <a:pt x="121920" y="5158"/>
                </a:cubicBezTo>
                <a:cubicBezTo>
                  <a:pt x="58928" y="29542"/>
                  <a:pt x="0" y="151462"/>
                  <a:pt x="0" y="212422"/>
                </a:cubicBezTo>
                <a:cubicBezTo>
                  <a:pt x="0" y="273382"/>
                  <a:pt x="83312" y="344502"/>
                  <a:pt x="121920" y="370918"/>
                </a:cubicBezTo>
                <a:cubicBezTo>
                  <a:pt x="160528" y="397334"/>
                  <a:pt x="197104" y="409526"/>
                  <a:pt x="231648" y="370918"/>
                </a:cubicBezTo>
                <a:cubicBezTo>
                  <a:pt x="266192" y="332310"/>
                  <a:pt x="294640" y="183974"/>
                  <a:pt x="329184" y="139270"/>
                </a:cubicBezTo>
                <a:cubicBezTo>
                  <a:pt x="363728" y="94566"/>
                  <a:pt x="432816" y="110822"/>
                  <a:pt x="438912" y="102694"/>
                </a:cubicBezTo>
                <a:cubicBezTo>
                  <a:pt x="445008" y="94566"/>
                  <a:pt x="430784" y="82374"/>
                  <a:pt x="377952" y="6611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Вопросительный Знак, Вопрос, Отве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640"/>
            <a:ext cx="1305342" cy="130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лилиния 9"/>
          <p:cNvSpPr/>
          <p:nvPr/>
        </p:nvSpPr>
        <p:spPr>
          <a:xfrm rot="19938604">
            <a:off x="2962026" y="5943775"/>
            <a:ext cx="440227" cy="395512"/>
          </a:xfrm>
          <a:custGeom>
            <a:avLst/>
            <a:gdLst>
              <a:gd name="connsiteX0" fmla="*/ 377952 w 440227"/>
              <a:gd name="connsiteY0" fmla="*/ 66118 h 395512"/>
              <a:gd name="connsiteX1" fmla="*/ 121920 w 440227"/>
              <a:gd name="connsiteY1" fmla="*/ 5158 h 395512"/>
              <a:gd name="connsiteX2" fmla="*/ 0 w 440227"/>
              <a:gd name="connsiteY2" fmla="*/ 212422 h 395512"/>
              <a:gd name="connsiteX3" fmla="*/ 121920 w 440227"/>
              <a:gd name="connsiteY3" fmla="*/ 370918 h 395512"/>
              <a:gd name="connsiteX4" fmla="*/ 231648 w 440227"/>
              <a:gd name="connsiteY4" fmla="*/ 370918 h 395512"/>
              <a:gd name="connsiteX5" fmla="*/ 329184 w 440227"/>
              <a:gd name="connsiteY5" fmla="*/ 139270 h 395512"/>
              <a:gd name="connsiteX6" fmla="*/ 438912 w 440227"/>
              <a:gd name="connsiteY6" fmla="*/ 102694 h 395512"/>
              <a:gd name="connsiteX7" fmla="*/ 377952 w 440227"/>
              <a:gd name="connsiteY7" fmla="*/ 66118 h 39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227" h="395512">
                <a:moveTo>
                  <a:pt x="377952" y="66118"/>
                </a:moveTo>
                <a:cubicBezTo>
                  <a:pt x="325120" y="49862"/>
                  <a:pt x="184912" y="-19226"/>
                  <a:pt x="121920" y="5158"/>
                </a:cubicBezTo>
                <a:cubicBezTo>
                  <a:pt x="58928" y="29542"/>
                  <a:pt x="0" y="151462"/>
                  <a:pt x="0" y="212422"/>
                </a:cubicBezTo>
                <a:cubicBezTo>
                  <a:pt x="0" y="273382"/>
                  <a:pt x="83312" y="344502"/>
                  <a:pt x="121920" y="370918"/>
                </a:cubicBezTo>
                <a:cubicBezTo>
                  <a:pt x="160528" y="397334"/>
                  <a:pt x="197104" y="409526"/>
                  <a:pt x="231648" y="370918"/>
                </a:cubicBezTo>
                <a:cubicBezTo>
                  <a:pt x="266192" y="332310"/>
                  <a:pt x="294640" y="183974"/>
                  <a:pt x="329184" y="139270"/>
                </a:cubicBezTo>
                <a:cubicBezTo>
                  <a:pt x="363728" y="94566"/>
                  <a:pt x="432816" y="110822"/>
                  <a:pt x="438912" y="102694"/>
                </a:cubicBezTo>
                <a:cubicBezTo>
                  <a:pt x="445008" y="94566"/>
                  <a:pt x="430784" y="82374"/>
                  <a:pt x="377952" y="6611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 rot="20076361">
            <a:off x="2331347" y="6049965"/>
            <a:ext cx="592627" cy="742587"/>
          </a:xfrm>
          <a:custGeom>
            <a:avLst/>
            <a:gdLst>
              <a:gd name="connsiteX0" fmla="*/ 377952 w 440227"/>
              <a:gd name="connsiteY0" fmla="*/ 66118 h 395512"/>
              <a:gd name="connsiteX1" fmla="*/ 121920 w 440227"/>
              <a:gd name="connsiteY1" fmla="*/ 5158 h 395512"/>
              <a:gd name="connsiteX2" fmla="*/ 0 w 440227"/>
              <a:gd name="connsiteY2" fmla="*/ 212422 h 395512"/>
              <a:gd name="connsiteX3" fmla="*/ 121920 w 440227"/>
              <a:gd name="connsiteY3" fmla="*/ 370918 h 395512"/>
              <a:gd name="connsiteX4" fmla="*/ 231648 w 440227"/>
              <a:gd name="connsiteY4" fmla="*/ 370918 h 395512"/>
              <a:gd name="connsiteX5" fmla="*/ 329184 w 440227"/>
              <a:gd name="connsiteY5" fmla="*/ 139270 h 395512"/>
              <a:gd name="connsiteX6" fmla="*/ 438912 w 440227"/>
              <a:gd name="connsiteY6" fmla="*/ 102694 h 395512"/>
              <a:gd name="connsiteX7" fmla="*/ 377952 w 440227"/>
              <a:gd name="connsiteY7" fmla="*/ 66118 h 39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227" h="395512">
                <a:moveTo>
                  <a:pt x="377952" y="66118"/>
                </a:moveTo>
                <a:cubicBezTo>
                  <a:pt x="325120" y="49862"/>
                  <a:pt x="184912" y="-19226"/>
                  <a:pt x="121920" y="5158"/>
                </a:cubicBezTo>
                <a:cubicBezTo>
                  <a:pt x="58928" y="29542"/>
                  <a:pt x="0" y="151462"/>
                  <a:pt x="0" y="212422"/>
                </a:cubicBezTo>
                <a:cubicBezTo>
                  <a:pt x="0" y="273382"/>
                  <a:pt x="83312" y="344502"/>
                  <a:pt x="121920" y="370918"/>
                </a:cubicBezTo>
                <a:cubicBezTo>
                  <a:pt x="160528" y="397334"/>
                  <a:pt x="197104" y="409526"/>
                  <a:pt x="231648" y="370918"/>
                </a:cubicBezTo>
                <a:cubicBezTo>
                  <a:pt x="266192" y="332310"/>
                  <a:pt x="294640" y="183974"/>
                  <a:pt x="329184" y="139270"/>
                </a:cubicBezTo>
                <a:cubicBezTo>
                  <a:pt x="363728" y="94566"/>
                  <a:pt x="432816" y="110822"/>
                  <a:pt x="438912" y="102694"/>
                </a:cubicBezTo>
                <a:cubicBezTo>
                  <a:pt x="445008" y="94566"/>
                  <a:pt x="430784" y="82374"/>
                  <a:pt x="377952" y="6611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041024"/>
            <a:ext cx="90364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Домашнє завдання :</a:t>
            </a:r>
          </a:p>
          <a:p>
            <a:endParaRPr lang="uk-UA" sz="4800" dirty="0" smtClean="0"/>
          </a:p>
          <a:p>
            <a:r>
              <a:rPr lang="uk-UA" sz="4800" dirty="0" smtClean="0"/>
              <a:t>Повторити </a:t>
            </a:r>
            <a:r>
              <a:rPr lang="uk-UA" altLang="uk-UA" sz="4800" b="1" dirty="0" smtClean="0">
                <a:latin typeface="Georgia" pitchFamily="18" charset="0"/>
              </a:rPr>
              <a:t>§10-</a:t>
            </a:r>
            <a:r>
              <a:rPr lang="uk-UA" altLang="uk-UA" sz="48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uk-UA" altLang="uk-UA" sz="4800" b="1" dirty="0" smtClean="0">
                <a:latin typeface="Georgia" pitchFamily="18" charset="0"/>
              </a:rPr>
              <a:t>§14;</a:t>
            </a:r>
          </a:p>
          <a:p>
            <a:r>
              <a:rPr lang="uk-UA" sz="4800" b="1" dirty="0" smtClean="0">
                <a:latin typeface="Georgia" pitchFamily="18" charset="0"/>
              </a:rPr>
              <a:t>№ 484(1);№ 485(1);№486</a:t>
            </a:r>
            <a:endParaRPr lang="uk-UA" sz="4800" dirty="0" smtClean="0"/>
          </a:p>
          <a:p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7526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22135"/>
            <a:ext cx="5472608" cy="6023223"/>
          </a:xfrm>
          <a:prstGeom prst="rect">
            <a:avLst/>
          </a:prstGeom>
        </p:spPr>
      </p:pic>
      <p:pic>
        <p:nvPicPr>
          <p:cNvPr id="4098" name="Picture 2" descr="Картинки по запросу смайл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1197">
            <a:off x="6471839" y="4137630"/>
            <a:ext cx="2423995" cy="219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75">
            <a:off x="6575869" y="556224"/>
            <a:ext cx="2215933" cy="22869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66602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 </a:t>
            </a:r>
            <a:r>
              <a:rPr lang="ru-RU" sz="4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поверненням</a:t>
            </a:r>
            <a:r>
              <a:rPr lang="ru-RU" sz="4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!!!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5014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81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04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908"/>
            <a:ext cx="9144000" cy="684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0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Venus-real col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65343"/>
            <a:ext cx="3477072" cy="347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63739" y="332656"/>
            <a:ext cx="35237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8000" dirty="0" smtClean="0"/>
              <a:t>Венера</a:t>
            </a:r>
            <a:endParaRPr lang="ru-RU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9544" y="1484784"/>
            <a:ext cx="5551520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dirty="0" err="1" smtClean="0"/>
              <a:t>найближча</a:t>
            </a:r>
            <a:r>
              <a:rPr lang="ru-RU" sz="3200" dirty="0" smtClean="0"/>
              <a:t> </a:t>
            </a:r>
            <a:r>
              <a:rPr lang="ru-RU" sz="3200" dirty="0" err="1"/>
              <a:t>сусідка</a:t>
            </a:r>
            <a:r>
              <a:rPr lang="ru-RU" sz="3200" dirty="0"/>
              <a:t> </a:t>
            </a:r>
            <a:r>
              <a:rPr lang="ru-RU" sz="3200" dirty="0" err="1" smtClean="0"/>
              <a:t>Землі</a:t>
            </a:r>
            <a:r>
              <a:rPr lang="ru-RU" sz="3200" dirty="0" smtClean="0"/>
              <a:t>;</a:t>
            </a:r>
          </a:p>
          <a:p>
            <a:endParaRPr lang="ru-RU" sz="3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err="1" smtClean="0"/>
              <a:t>обертається</a:t>
            </a:r>
            <a:r>
              <a:rPr lang="ru-RU" sz="3200" dirty="0" smtClean="0"/>
              <a:t> </a:t>
            </a:r>
            <a:r>
              <a:rPr lang="ru-RU" sz="3200" dirty="0"/>
              <a:t>у </a:t>
            </a:r>
            <a:r>
              <a:rPr lang="ru-RU" sz="3200" dirty="0" err="1"/>
              <a:t>напрямку</a:t>
            </a:r>
            <a:r>
              <a:rPr lang="ru-RU" sz="3200" dirty="0"/>
              <a:t>, </a:t>
            </a:r>
            <a:endParaRPr lang="ru-RU" sz="3200" dirty="0" smtClean="0"/>
          </a:p>
          <a:p>
            <a:r>
              <a:rPr lang="ru-RU" sz="3200" dirty="0" smtClean="0"/>
              <a:t>   </a:t>
            </a:r>
            <a:r>
              <a:rPr lang="ru-RU" sz="3200" dirty="0" err="1" smtClean="0"/>
              <a:t>протилежному</a:t>
            </a:r>
            <a:r>
              <a:rPr lang="ru-RU" sz="3200" dirty="0" smtClean="0"/>
              <a:t> </a:t>
            </a:r>
            <a:r>
              <a:rPr lang="ru-RU" sz="3200" dirty="0" err="1" smtClean="0"/>
              <a:t>напрямку</a:t>
            </a:r>
            <a:r>
              <a:rPr lang="ru-RU" sz="3200" dirty="0" smtClean="0"/>
              <a:t>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</a:t>
            </a:r>
            <a:r>
              <a:rPr lang="ru-RU" sz="3200" dirty="0" err="1" smtClean="0"/>
              <a:t>обертанняЗемлі</a:t>
            </a:r>
            <a:r>
              <a:rPr lang="ru-RU" sz="3200" dirty="0" smtClean="0"/>
              <a:t>;</a:t>
            </a:r>
          </a:p>
          <a:p>
            <a:endParaRPr lang="ru-RU" sz="3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err="1"/>
              <a:t>Сонце</a:t>
            </a:r>
            <a:r>
              <a:rPr lang="ru-RU" sz="3200" dirty="0"/>
              <a:t> </a:t>
            </a:r>
            <a:r>
              <a:rPr lang="ru-RU" sz="3200" dirty="0" err="1"/>
              <a:t>встає</a:t>
            </a:r>
            <a:r>
              <a:rPr lang="ru-RU" sz="3200" dirty="0"/>
              <a:t> там на </a:t>
            </a:r>
            <a:r>
              <a:rPr lang="ru-RU" sz="3200" dirty="0" err="1" smtClean="0"/>
              <a:t>заході</a:t>
            </a:r>
            <a:r>
              <a:rPr lang="ru-RU" sz="3200" dirty="0" smtClean="0"/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smtClean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err="1"/>
              <a:t>Рік</a:t>
            </a:r>
            <a:r>
              <a:rPr lang="ru-RU" sz="3200" dirty="0"/>
              <a:t> на </a:t>
            </a:r>
            <a:r>
              <a:rPr lang="ru-RU" sz="3200" dirty="0" err="1"/>
              <a:t>Венері</a:t>
            </a:r>
            <a:r>
              <a:rPr lang="ru-RU" sz="3200" dirty="0"/>
              <a:t> </a:t>
            </a:r>
            <a:r>
              <a:rPr lang="ru-RU" sz="3200" dirty="0" err="1"/>
              <a:t>коротший</a:t>
            </a:r>
            <a:r>
              <a:rPr lang="ru-RU" sz="3200" dirty="0" smtClean="0"/>
              <a:t>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dirty="0" err="1"/>
              <a:t>всього</a:t>
            </a:r>
            <a:r>
              <a:rPr lang="ru-RU" sz="3200" dirty="0"/>
              <a:t> 225 </a:t>
            </a:r>
            <a:r>
              <a:rPr lang="ru-RU" sz="3200" dirty="0" err="1"/>
              <a:t>земних</a:t>
            </a:r>
            <a:r>
              <a:rPr lang="ru-RU" sz="3200" dirty="0"/>
              <a:t> </a:t>
            </a:r>
            <a:r>
              <a:rPr lang="ru-RU" sz="3200" dirty="0" err="1"/>
              <a:t>діб</a:t>
            </a:r>
            <a:r>
              <a:rPr lang="ru-RU" sz="3200" dirty="0" smtClean="0"/>
              <a:t>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0449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0" y="2060848"/>
                <a:ext cx="9071992" cy="1877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600" dirty="0" smtClean="0">
                    <a:solidFill>
                      <a:srgbClr val="FF0000"/>
                    </a:solidFill>
                  </a:rPr>
                  <a:t>  </a:t>
                </a:r>
              </a:p>
              <a:p>
                <a:r>
                  <a:rPr lang="uk-UA" sz="8000" dirty="0" smtClean="0">
                    <a:solidFill>
                      <a:srgbClr val="FF0000"/>
                    </a:solidFill>
                  </a:rPr>
                  <a:t> 59 400 : 27 – 56</a:t>
                </a:r>
                <a14:m>
                  <m:oMath xmlns:m="http://schemas.openxmlformats.org/officeDocument/2006/math">
                    <m:r>
                      <a:rPr lang="uk-UA" sz="8000" b="0" i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uk-UA" sz="8000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ru-RU" sz="8000" dirty="0" smtClean="0">
                    <a:solidFill>
                      <a:srgbClr val="FF0000"/>
                    </a:solidFill>
                  </a:rPr>
                  <a:t> 31 </a:t>
                </a:r>
                <a:endParaRPr lang="ru-RU" sz="8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60848"/>
                <a:ext cx="9071992" cy="1877437"/>
              </a:xfrm>
              <a:prstGeom prst="rect">
                <a:avLst/>
              </a:prstGeom>
              <a:blipFill rotWithShape="1">
                <a:blip r:embed="rId3"/>
                <a:stretch>
                  <a:fillRect l="-2890" r="-5376" b="-29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0" y="284974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i="1" dirty="0" smtClean="0"/>
              <a:t>  Знайдіть значення виразу</a:t>
            </a:r>
            <a:r>
              <a:rPr lang="uk-UA" sz="5400" i="1" dirty="0"/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45367" y="4353280"/>
            <a:ext cx="1781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dirty="0" smtClean="0">
                <a:solidFill>
                  <a:srgbClr val="FFFF00"/>
                </a:solidFill>
              </a:rPr>
              <a:t>464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94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юпите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13155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4664"/>
            <a:ext cx="3022279" cy="1037056"/>
          </a:xfrm>
          <a:prstGeom prst="rect">
            <a:avLst/>
          </a:prstGeom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65712"/>
            <a:ext cx="3203847" cy="233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5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26064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6000" i="1" dirty="0" smtClean="0">
                <a:solidFill>
                  <a:srgbClr val="EEECE1"/>
                </a:solidFill>
              </a:rPr>
              <a:t>   Спростіть вираз і знайдіть його значення:</a:t>
            </a:r>
            <a:endParaRPr lang="uk-UA" sz="6000" i="1" dirty="0">
              <a:solidFill>
                <a:srgbClr val="EEECE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274838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7200" i="1" dirty="0" smtClean="0">
                <a:solidFill>
                  <a:srgbClr val="FF0000"/>
                </a:solidFill>
              </a:rPr>
              <a:t>137+</a:t>
            </a:r>
            <a:r>
              <a:rPr lang="en-US" sz="7200" i="1" dirty="0" smtClean="0">
                <a:solidFill>
                  <a:srgbClr val="FF0000"/>
                </a:solidFill>
              </a:rPr>
              <a:t>b+63</a:t>
            </a:r>
            <a:r>
              <a:rPr lang="uk-UA" sz="7200" dirty="0" smtClean="0">
                <a:solidFill>
                  <a:srgbClr val="FF0000"/>
                </a:solidFill>
              </a:rPr>
              <a:t>,якщо</a:t>
            </a:r>
            <a:r>
              <a:rPr lang="en-US" sz="7200" dirty="0" smtClean="0">
                <a:solidFill>
                  <a:srgbClr val="FF0000"/>
                </a:solidFill>
              </a:rPr>
              <a:t>  </a:t>
            </a:r>
            <a:r>
              <a:rPr lang="en-US" sz="7200" i="1" dirty="0" smtClean="0">
                <a:solidFill>
                  <a:srgbClr val="FF0000"/>
                </a:solidFill>
              </a:rPr>
              <a:t>b</a:t>
            </a:r>
            <a:r>
              <a:rPr lang="uk-UA" sz="7200" i="1" dirty="0" smtClean="0">
                <a:solidFill>
                  <a:srgbClr val="FF0000"/>
                </a:solidFill>
              </a:rPr>
              <a:t>=756</a:t>
            </a:r>
            <a:endParaRPr lang="ru-RU" sz="7200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9212" y="3284984"/>
            <a:ext cx="15888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solidFill>
                  <a:srgbClr val="FFFF00"/>
                </a:solidFill>
              </a:rPr>
              <a:t>956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36510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7200" dirty="0" smtClean="0">
                <a:solidFill>
                  <a:srgbClr val="FF0000"/>
                </a:solidFill>
              </a:rPr>
              <a:t>7</a:t>
            </a:r>
            <a:r>
              <a:rPr lang="uk-UA" sz="7200" i="1" dirty="0" smtClean="0">
                <a:solidFill>
                  <a:srgbClr val="FF0000"/>
                </a:solidFill>
              </a:rPr>
              <a:t>а+3а+35,</a:t>
            </a:r>
            <a:r>
              <a:rPr lang="uk-UA" sz="7200" dirty="0" smtClean="0">
                <a:solidFill>
                  <a:srgbClr val="FF0000"/>
                </a:solidFill>
              </a:rPr>
              <a:t>якщо</a:t>
            </a:r>
            <a:r>
              <a:rPr lang="uk-UA" sz="7200" i="1" dirty="0" smtClean="0">
                <a:solidFill>
                  <a:srgbClr val="FF0000"/>
                </a:solidFill>
              </a:rPr>
              <a:t> а=128</a:t>
            </a:r>
            <a:endParaRPr lang="ru-RU" sz="7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2117" y="5565433"/>
            <a:ext cx="19030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FFFF00"/>
                </a:solidFill>
              </a:rPr>
              <a:t>1315</a:t>
            </a:r>
            <a:endParaRPr lang="ru-RU" sz="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86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звез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7"/>
            <a:ext cx="9144000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0" y="151180"/>
                <a:ext cx="914400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uk-UA" sz="6000" i="1" dirty="0" smtClean="0">
                    <a:solidFill>
                      <a:srgbClr val="EEECE1"/>
                    </a:solidFill>
                  </a:rPr>
                  <a:t>Обчисліть 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значення т за формулою: </a:t>
                </a:r>
                <a:r>
                  <a:rPr lang="en-US" sz="6000" i="1" dirty="0">
                    <a:solidFill>
                      <a:srgbClr val="EEECE1"/>
                    </a:solidFill>
                  </a:rPr>
                  <a:t>m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=5</a:t>
                </a:r>
                <a:r>
                  <a:rPr lang="en-US" sz="6000" i="1" dirty="0">
                    <a:solidFill>
                      <a:srgbClr val="EEECE1"/>
                    </a:solidFill>
                  </a:rPr>
                  <a:t>n</a:t>
                </a:r>
                <a14:m>
                  <m:oMath xmlns:m="http://schemas.openxmlformats.org/officeDocument/2006/math">
                    <m:r>
                      <a:rPr lang="en-US" sz="6000" i="1">
                        <a:solidFill>
                          <a:srgbClr val="EEECE1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en-US" sz="6000" i="1" dirty="0">
                    <a:solidFill>
                      <a:srgbClr val="EEECE1"/>
                    </a:solidFill>
                  </a:rPr>
                  <a:t>7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, якщо  а) </a:t>
                </a:r>
                <a:r>
                  <a:rPr lang="en-US" sz="6000" i="1" dirty="0">
                    <a:solidFill>
                      <a:srgbClr val="EEECE1"/>
                    </a:solidFill>
                  </a:rPr>
                  <a:t>n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= 9;    </a:t>
                </a:r>
                <a:r>
                  <a:rPr lang="uk-UA" sz="6000" i="1" dirty="0" smtClean="0">
                    <a:solidFill>
                      <a:srgbClr val="EEECE1"/>
                    </a:solidFill>
                  </a:rPr>
                  <a:t>    б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) </a:t>
                </a:r>
                <a:r>
                  <a:rPr lang="en-US" sz="6000" i="1" dirty="0">
                    <a:solidFill>
                      <a:srgbClr val="EEECE1"/>
                    </a:solidFill>
                  </a:rPr>
                  <a:t>n</a:t>
                </a:r>
                <a:r>
                  <a:rPr lang="uk-UA" sz="6000" i="1" dirty="0">
                    <a:solidFill>
                      <a:srgbClr val="EEECE1"/>
                    </a:solidFill>
                  </a:rPr>
                  <a:t>= 11.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1180"/>
                <a:ext cx="9144000" cy="2862322"/>
              </a:xfrm>
              <a:prstGeom prst="rect">
                <a:avLst/>
              </a:prstGeom>
              <a:blipFill rotWithShape="1">
                <a:blip r:embed="rId3"/>
                <a:stretch>
                  <a:fillRect l="-4000" t="-6397" r="-4933" b="-136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-39253" y="2780928"/>
                <a:ext cx="9144000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6600" i="1" dirty="0" smtClean="0">
                    <a:solidFill>
                      <a:srgbClr val="FFFF00"/>
                    </a:solidFill>
                  </a:rPr>
                  <a:t>а</a:t>
                </a:r>
                <a:r>
                  <a:rPr lang="uk-UA" sz="6600" dirty="0" smtClean="0">
                    <a:solidFill>
                      <a:srgbClr val="FFFF00"/>
                    </a:solidFill>
                  </a:rPr>
                  <a:t>) Якщо </a:t>
                </a:r>
                <a:r>
                  <a:rPr lang="en-US" sz="6600" i="1" dirty="0">
                    <a:solidFill>
                      <a:srgbClr val="FFFF00"/>
                    </a:solidFill>
                  </a:rPr>
                  <a:t>n</a:t>
                </a:r>
                <a:r>
                  <a:rPr lang="uk-UA" sz="6600" i="1" dirty="0">
                    <a:solidFill>
                      <a:srgbClr val="FFFF00"/>
                    </a:solidFill>
                  </a:rPr>
                  <a:t>= </a:t>
                </a:r>
                <a:r>
                  <a:rPr lang="uk-UA" sz="6600" i="1" dirty="0" smtClean="0">
                    <a:solidFill>
                      <a:srgbClr val="FFFF00"/>
                    </a:solidFill>
                  </a:rPr>
                  <a:t>9 ,</a:t>
                </a:r>
              </a:p>
              <a:p>
                <a:r>
                  <a:rPr lang="uk-UA" sz="6600" dirty="0" smtClean="0">
                    <a:solidFill>
                      <a:srgbClr val="FFFF00"/>
                    </a:solidFill>
                  </a:rPr>
                  <a:t>то</a:t>
                </a:r>
                <a:r>
                  <a:rPr lang="uk-UA" sz="6600" i="1" dirty="0" smtClean="0">
                    <a:solidFill>
                      <a:srgbClr val="FFFF00"/>
                    </a:solidFill>
                  </a:rPr>
                  <a:t>  т = 5</a:t>
                </a:r>
                <a:r>
                  <a:rPr lang="uk-UA" sz="6600" dirty="0" smtClean="0">
                    <a:solidFill>
                      <a:srgbClr val="FFFF0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uk-UA" sz="6600" i="1">
                        <a:solidFill>
                          <a:srgbClr val="FFFF00"/>
                        </a:solidFill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uk-UA" sz="6600" dirty="0" smtClean="0">
                    <a:solidFill>
                      <a:srgbClr val="FFFF00"/>
                    </a:solidFill>
                  </a:rPr>
                  <a:t> 9</a:t>
                </a:r>
                <a:r>
                  <a:rPr lang="en-US" sz="6600" dirty="0" smtClean="0"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66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uk-UA" sz="6600" dirty="0" smtClean="0">
                    <a:solidFill>
                      <a:srgbClr val="FFFF00"/>
                    </a:solidFill>
                  </a:rPr>
                  <a:t>7=38;</a:t>
                </a:r>
                <a:endParaRPr lang="ru-RU" sz="66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9253" y="2780928"/>
                <a:ext cx="9144000" cy="2123658"/>
              </a:xfrm>
              <a:prstGeom prst="rect">
                <a:avLst/>
              </a:prstGeom>
              <a:blipFill rotWithShape="1">
                <a:blip r:embed="rId4"/>
                <a:stretch>
                  <a:fillRect l="-4600" t="-10029" b="-209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899" y="4734342"/>
                <a:ext cx="8424936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6600" i="1" dirty="0" smtClean="0">
                    <a:solidFill>
                      <a:srgbClr val="FFFF00"/>
                    </a:solidFill>
                  </a:rPr>
                  <a:t>б</a:t>
                </a:r>
                <a:r>
                  <a:rPr lang="uk-UA" sz="6600" dirty="0" smtClean="0">
                    <a:solidFill>
                      <a:srgbClr val="FFFF00"/>
                    </a:solidFill>
                  </a:rPr>
                  <a:t>) </a:t>
                </a:r>
                <a:r>
                  <a:rPr lang="uk-UA" sz="6600" dirty="0">
                    <a:solidFill>
                      <a:srgbClr val="FFFF00"/>
                    </a:solidFill>
                  </a:rPr>
                  <a:t>Якщо </a:t>
                </a:r>
                <a:r>
                  <a:rPr lang="en-US" sz="6600" i="1" dirty="0">
                    <a:solidFill>
                      <a:srgbClr val="FFFF00"/>
                    </a:solidFill>
                  </a:rPr>
                  <a:t>n</a:t>
                </a:r>
                <a:r>
                  <a:rPr lang="uk-UA" sz="6600" i="1" dirty="0">
                    <a:solidFill>
                      <a:srgbClr val="FFFF00"/>
                    </a:solidFill>
                  </a:rPr>
                  <a:t>= </a:t>
                </a:r>
                <a:r>
                  <a:rPr lang="uk-UA" sz="6600" i="1" dirty="0" smtClean="0">
                    <a:solidFill>
                      <a:srgbClr val="FFFF00"/>
                    </a:solidFill>
                  </a:rPr>
                  <a:t>11 </a:t>
                </a:r>
                <a:r>
                  <a:rPr lang="uk-UA" sz="6600" i="1" dirty="0">
                    <a:solidFill>
                      <a:srgbClr val="FFFF00"/>
                    </a:solidFill>
                  </a:rPr>
                  <a:t>,</a:t>
                </a:r>
              </a:p>
              <a:p>
                <a:r>
                  <a:rPr lang="uk-UA" sz="6600" dirty="0">
                    <a:solidFill>
                      <a:srgbClr val="FFFF00"/>
                    </a:solidFill>
                  </a:rPr>
                  <a:t>то</a:t>
                </a:r>
                <a:r>
                  <a:rPr lang="uk-UA" sz="6600" i="1" dirty="0">
                    <a:solidFill>
                      <a:srgbClr val="FFFF00"/>
                    </a:solidFill>
                  </a:rPr>
                  <a:t> </a:t>
                </a:r>
                <a:r>
                  <a:rPr lang="uk-UA" sz="6600" i="1" dirty="0" smtClean="0">
                    <a:solidFill>
                      <a:srgbClr val="FFFF00"/>
                    </a:solidFill>
                  </a:rPr>
                  <a:t> т = 5</a:t>
                </a:r>
                <a:r>
                  <a:rPr lang="uk-UA" sz="6600" dirty="0" smtClean="0">
                    <a:solidFill>
                      <a:srgbClr val="FFFF0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uk-UA" sz="6600" i="1">
                        <a:solidFill>
                          <a:srgbClr val="FFFF00"/>
                        </a:solidFill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uk-UA" sz="6600" dirty="0">
                    <a:solidFill>
                      <a:srgbClr val="FFFF00"/>
                    </a:solidFill>
                  </a:rPr>
                  <a:t> </a:t>
                </a:r>
                <a:r>
                  <a:rPr lang="uk-UA" sz="6600" dirty="0" smtClean="0">
                    <a:solidFill>
                      <a:srgbClr val="FFFF00"/>
                    </a:solidFill>
                  </a:rPr>
                  <a:t>11</a:t>
                </a:r>
                <a:r>
                  <a:rPr lang="en-US" sz="6600" dirty="0" smtClean="0"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66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uk-UA" sz="6600" dirty="0" smtClean="0">
                    <a:solidFill>
                      <a:srgbClr val="FFFF00"/>
                    </a:solidFill>
                  </a:rPr>
                  <a:t>7 = 48.</a:t>
                </a:r>
                <a:endParaRPr lang="ru-RU" sz="6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9" y="4734342"/>
                <a:ext cx="8424936" cy="2123658"/>
              </a:xfrm>
              <a:prstGeom prst="rect">
                <a:avLst/>
              </a:prstGeom>
              <a:blipFill rotWithShape="1">
                <a:blip r:embed="rId5"/>
                <a:stretch>
                  <a:fillRect l="-4993" t="-10057" b="-212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99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1590</TotalTime>
  <Words>266</Words>
  <Application>Microsoft Office PowerPoint</Application>
  <PresentationFormat>Экран (4:3)</PresentationFormat>
  <Paragraphs>64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Profi</dc:creator>
  <cp:lastModifiedBy>Profi</cp:lastModifiedBy>
  <cp:revision>40</cp:revision>
  <dcterms:created xsi:type="dcterms:W3CDTF">2019-11-16T20:53:11Z</dcterms:created>
  <dcterms:modified xsi:type="dcterms:W3CDTF">2019-11-21T21:01:53Z</dcterms:modified>
</cp:coreProperties>
</file>