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2" r:id="rId1"/>
  </p:sldMasterIdLst>
  <p:notesMasterIdLst>
    <p:notesMasterId r:id="rId18"/>
  </p:notesMasterIdLst>
  <p:sldIdLst>
    <p:sldId id="256" r:id="rId2"/>
    <p:sldId id="291" r:id="rId3"/>
    <p:sldId id="290" r:id="rId4"/>
    <p:sldId id="265" r:id="rId5"/>
    <p:sldId id="277" r:id="rId6"/>
    <p:sldId id="274" r:id="rId7"/>
    <p:sldId id="278" r:id="rId8"/>
    <p:sldId id="268" r:id="rId9"/>
    <p:sldId id="293" r:id="rId10"/>
    <p:sldId id="294" r:id="rId11"/>
    <p:sldId id="295" r:id="rId12"/>
    <p:sldId id="296" r:id="rId13"/>
    <p:sldId id="292" r:id="rId14"/>
    <p:sldId id="286" r:id="rId15"/>
    <p:sldId id="287" r:id="rId16"/>
    <p:sldId id="288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C29F"/>
    <a:srgbClr val="CCCCFF"/>
    <a:srgbClr val="FF9900"/>
    <a:srgbClr val="9900CC"/>
    <a:srgbClr val="FF6600"/>
    <a:srgbClr val="009900"/>
    <a:srgbClr val="CC0000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89" autoAdjust="0"/>
    <p:restoredTop sz="94624" autoAdjust="0"/>
  </p:normalViewPr>
  <p:slideViewPr>
    <p:cSldViewPr>
      <p:cViewPr varScale="1">
        <p:scale>
          <a:sx n="81" d="100"/>
          <a:sy n="81" d="100"/>
        </p:scale>
        <p:origin x="-91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6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88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88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984DF75-6ACA-46EB-8CE6-10F28EF64C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264194-92E3-4910-94D1-9F766A70F3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390B4A-D152-404F-86A7-FE14D4F109B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AB299-D88E-4119-8458-C745690D9F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8122458-D929-4FF3-94E1-F0393B0C77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44FF320-297E-4015-B27B-E881051E4E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8C3695-16D3-4816-A263-6D896D77D95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A2E91C-9458-4B72-9D99-264F7D588A6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722BA3-DA8E-4817-A56E-FCFF00DF26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1CF580-1DC8-4C64-A619-E548ABF122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09C5EC-4AF6-4788-BC51-F954916E2E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FEA6F9-C458-46BE-956C-3610CD50DF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F0758C-E470-4622-B33C-F5E33A0FE6D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AEEF852-B866-405D-98CC-E765AF766C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w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jpeg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1143000"/>
            <a:ext cx="1752600" cy="1728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3413" y="4035425"/>
            <a:ext cx="2160587" cy="282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4267200" y="-228600"/>
            <a:ext cx="4495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                                              </a:t>
            </a:r>
            <a:endParaRPr lang="ru-RU" sz="2000" b="1" i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24582" name="WordArt 8"/>
          <p:cNvSpPr>
            <a:spLocks noChangeArrowheads="1" noChangeShapeType="1" noTextEdit="1"/>
          </p:cNvSpPr>
          <p:nvPr/>
        </p:nvSpPr>
        <p:spPr bwMode="auto">
          <a:xfrm rot="-940136">
            <a:off x="762000" y="2209800"/>
            <a:ext cx="7010400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uk-UA" sz="3600" b="1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ВІДНОШЕННЯ</a:t>
            </a:r>
            <a:endParaRPr lang="ru-RU" sz="3600" b="1" i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99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24583" name="WordArt 10"/>
          <p:cNvSpPr>
            <a:spLocks noChangeArrowheads="1" noChangeShapeType="1" noTextEdit="1"/>
          </p:cNvSpPr>
          <p:nvPr/>
        </p:nvSpPr>
        <p:spPr bwMode="auto">
          <a:xfrm rot="-940136">
            <a:off x="797494" y="3081859"/>
            <a:ext cx="832759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b="1" i="1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 та </a:t>
            </a:r>
            <a:r>
              <a:rPr lang="ru-RU" sz="3600" b="1" i="1" kern="10" dirty="0" err="1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пропорції</a:t>
            </a:r>
            <a:endParaRPr lang="ru-RU" sz="3600" b="1" i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solidFill>
                <a:srgbClr val="FF9900"/>
              </a:soli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dirty="0" smtClean="0"/>
          </a:p>
          <a:p>
            <a:pPr algn="ctr"/>
            <a:r>
              <a:rPr lang="uk-UA" b="1" dirty="0" smtClean="0"/>
              <a:t>Знайти довжину сторін трикутника,якщо його периметр 45 см, а сторони відносяться </a:t>
            </a:r>
          </a:p>
          <a:p>
            <a:pPr algn="ctr">
              <a:buNone/>
            </a:pPr>
            <a:r>
              <a:rPr lang="uk-UA" b="1" dirty="0" smtClean="0"/>
              <a:t>    як 2:3:4 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dirty="0" smtClean="0"/>
          </a:p>
          <a:p>
            <a:r>
              <a:rPr lang="uk-UA" b="1" dirty="0" smtClean="0"/>
              <a:t>Відстань між містами на місцевості 720 км.</a:t>
            </a:r>
          </a:p>
          <a:p>
            <a:pPr>
              <a:buNone/>
            </a:pPr>
            <a:r>
              <a:rPr lang="uk-UA" b="1" dirty="0" smtClean="0"/>
              <a:t>   Яка відстань між ними на карті, масштаб якої   1:9000000 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Задача.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b="1" smtClean="0"/>
          </a:p>
          <a:p>
            <a:r>
              <a:rPr lang="uk-UA" b="1" smtClean="0"/>
              <a:t>Вісім </a:t>
            </a:r>
            <a:r>
              <a:rPr lang="uk-UA" b="1" dirty="0" smtClean="0"/>
              <a:t>вантажівок можуть перевезти вантаж за  три дні. За скільки днів може перевезти вантаж 6 вантажівок?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Домашнє завдання.</a:t>
            </a:r>
            <a:br>
              <a:rPr lang="uk-UA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uk-UA" sz="4000" b="1" dirty="0" smtClean="0">
                <a:solidFill>
                  <a:schemeClr val="tx1"/>
                </a:solidFill>
              </a:rPr>
              <a:t>Повторити  :§ 12-13.</a:t>
            </a:r>
          </a:p>
          <a:p>
            <a:r>
              <a:rPr lang="uk-UA" sz="4000" b="1" smtClean="0">
                <a:solidFill>
                  <a:schemeClr val="tx1"/>
                </a:solidFill>
              </a:rPr>
              <a:t>№</a:t>
            </a:r>
            <a:r>
              <a:rPr lang="uk-UA" sz="4000" b="1" dirty="0" smtClean="0">
                <a:solidFill>
                  <a:schemeClr val="tx1"/>
                </a:solidFill>
              </a:rPr>
              <a:t>664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4021138" y="1557338"/>
            <a:ext cx="4895850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uk-UA" sz="4000">
                <a:latin typeface="Times New Roman" pitchFamily="18" charset="0"/>
                <a:cs typeface="Times New Roman" pitchFamily="18" charset="0"/>
              </a:rPr>
              <a:t>Математика безмежно різноманітна і міститься в усьому.</a:t>
            </a:r>
          </a:p>
        </p:txBody>
      </p:sp>
      <p:sp>
        <p:nvSpPr>
          <p:cNvPr id="12291" name="TextBox 2"/>
          <p:cNvSpPr txBox="1">
            <a:spLocks noChangeArrowheads="1"/>
          </p:cNvSpPr>
          <p:nvPr/>
        </p:nvSpPr>
        <p:spPr bwMode="auto">
          <a:xfrm>
            <a:off x="5173663" y="4365625"/>
            <a:ext cx="37433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r>
              <a:rPr lang="uk-UA" sz="2800">
                <a:latin typeface="Times New Roman" pitchFamily="18" charset="0"/>
                <a:cs typeface="Times New Roman" pitchFamily="18" charset="0"/>
              </a:rPr>
              <a:t>Галілео Галілей</a:t>
            </a:r>
          </a:p>
        </p:txBody>
      </p:sp>
      <p:pic>
        <p:nvPicPr>
          <p:cNvPr id="1028" name="Picture 4" descr="Картинки по запросу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9512" y="476672"/>
            <a:ext cx="4176464" cy="5580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1"/>
          <p:cNvSpPr txBox="1">
            <a:spLocks noChangeArrowheads="1"/>
          </p:cNvSpPr>
          <p:nvPr/>
        </p:nvSpPr>
        <p:spPr bwMode="auto">
          <a:xfrm>
            <a:off x="468313" y="404813"/>
            <a:ext cx="7775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uk-UA" sz="4000">
                <a:latin typeface="Times New Roman" pitchFamily="18" charset="0"/>
                <a:cs typeface="Times New Roman" pitchFamily="18" charset="0"/>
              </a:rPr>
              <a:t>Золотий переріз або </a:t>
            </a:r>
          </a:p>
          <a:p>
            <a:pPr algn="ctr"/>
            <a:r>
              <a:rPr lang="uk-UA" sz="4000">
                <a:latin typeface="Times New Roman" pitchFamily="18" charset="0"/>
                <a:cs typeface="Times New Roman" pitchFamily="18" charset="0"/>
              </a:rPr>
              <a:t>золотий перетин</a:t>
            </a:r>
          </a:p>
        </p:txBody>
      </p:sp>
      <p:grpSp>
        <p:nvGrpSpPr>
          <p:cNvPr id="2" name="Группа 6"/>
          <p:cNvGrpSpPr>
            <a:grpSpLocks/>
          </p:cNvGrpSpPr>
          <p:nvPr/>
        </p:nvGrpSpPr>
        <p:grpSpPr bwMode="auto">
          <a:xfrm>
            <a:off x="1660525" y="3375025"/>
            <a:ext cx="5391150" cy="11113"/>
            <a:chOff x="1187624" y="3429000"/>
            <a:chExt cx="5392216" cy="10885"/>
          </a:xfrm>
        </p:grpSpPr>
        <p:cxnSp>
          <p:nvCxnSpPr>
            <p:cNvPr id="4" name="Прямая соединительная линия 3"/>
            <p:cNvCxnSpPr/>
            <p:nvPr/>
          </p:nvCxnSpPr>
          <p:spPr>
            <a:xfrm>
              <a:off x="1187624" y="3429000"/>
              <a:ext cx="345667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>
              <a:off x="4644295" y="3439885"/>
              <a:ext cx="1935545" cy="0"/>
            </a:xfrm>
            <a:prstGeom prst="line">
              <a:avLst/>
            </a:prstGeom>
            <a:ln w="19050">
              <a:solidFill>
                <a:schemeClr val="tx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Прямая соединительная линия 8"/>
          <p:cNvCxnSpPr/>
          <p:nvPr/>
        </p:nvCxnSpPr>
        <p:spPr>
          <a:xfrm flipV="1">
            <a:off x="1660525" y="2565400"/>
            <a:ext cx="0" cy="736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7042150" y="2565400"/>
            <a:ext cx="0" cy="736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1660525" y="3462338"/>
            <a:ext cx="0" cy="671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7042150" y="3462338"/>
            <a:ext cx="0" cy="671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126038" y="3462338"/>
            <a:ext cx="0" cy="67151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660525" y="2933700"/>
            <a:ext cx="5359400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>
            <a:off x="1660525" y="3797300"/>
            <a:ext cx="3455988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126038" y="3797300"/>
            <a:ext cx="1893887" cy="0"/>
          </a:xfrm>
          <a:prstGeom prst="straightConnector1">
            <a:avLst/>
          </a:prstGeom>
          <a:ln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4" name="TextBox 23"/>
          <p:cNvSpPr txBox="1">
            <a:spLocks noChangeArrowheads="1"/>
          </p:cNvSpPr>
          <p:nvPr/>
        </p:nvSpPr>
        <p:spPr bwMode="auto">
          <a:xfrm>
            <a:off x="3924300" y="2205038"/>
            <a:ext cx="1192213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4400" i="1">
                <a:latin typeface="Times New Roman" pitchFamily="18" charset="0"/>
                <a:cs typeface="Times New Roman" pitchFamily="18" charset="0"/>
              </a:rPr>
              <a:t>a</a:t>
            </a:r>
            <a:endParaRPr lang="uk-UA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5" name="TextBox 24"/>
          <p:cNvSpPr txBox="1">
            <a:spLocks noChangeArrowheads="1"/>
          </p:cNvSpPr>
          <p:nvPr/>
        </p:nvSpPr>
        <p:spPr bwMode="auto">
          <a:xfrm>
            <a:off x="2884488" y="3738563"/>
            <a:ext cx="1192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4400" i="1">
                <a:latin typeface="Times New Roman" pitchFamily="18" charset="0"/>
                <a:cs typeface="Times New Roman" pitchFamily="18" charset="0"/>
              </a:rPr>
              <a:t>b</a:t>
            </a:r>
            <a:endParaRPr lang="uk-UA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6" name="TextBox 25"/>
          <p:cNvSpPr txBox="1">
            <a:spLocks noChangeArrowheads="1"/>
          </p:cNvSpPr>
          <p:nvPr/>
        </p:nvSpPr>
        <p:spPr bwMode="auto">
          <a:xfrm>
            <a:off x="5487988" y="3716338"/>
            <a:ext cx="1192212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4400" i="1">
                <a:latin typeface="Times New Roman" pitchFamily="18" charset="0"/>
                <a:cs typeface="Times New Roman" pitchFamily="18" charset="0"/>
              </a:rPr>
              <a:t>c</a:t>
            </a:r>
            <a:endParaRPr lang="uk-UA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27" name="TextBox 26"/>
          <p:cNvSpPr txBox="1">
            <a:spLocks noChangeArrowheads="1"/>
          </p:cNvSpPr>
          <p:nvPr/>
        </p:nvSpPr>
        <p:spPr bwMode="auto">
          <a:xfrm>
            <a:off x="2082800" y="4652963"/>
            <a:ext cx="45053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5400" i="1">
                <a:latin typeface="Times New Roman" pitchFamily="18" charset="0"/>
                <a:cs typeface="Times New Roman" pitchFamily="18" charset="0"/>
              </a:rPr>
              <a:t>a:b=b:c</a:t>
            </a:r>
            <a:endParaRPr lang="uk-UA" sz="2400" i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37489" y="5662061"/>
            <a:ext cx="5796644" cy="830997"/>
          </a:xfrm>
          <a:prstGeom prst="rect">
            <a:avLst/>
          </a:prstGeom>
          <a:blipFill rotWithShape="1">
            <a:blip r:embed="rId2" cstate="print"/>
            <a:stretch>
              <a:fillRect l="-3260" t="-16176" r="-3049" b="-38971"/>
            </a:stretch>
          </a:blipFill>
        </p:spPr>
        <p:txBody>
          <a:bodyPr/>
          <a:lstStyle/>
          <a:p>
            <a:r>
              <a:rPr lang="uk-UA">
                <a:noFill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331640" y="251937"/>
            <a:ext cx="59766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Венера </a:t>
            </a:r>
            <a:r>
              <a:rPr lang="uk-UA" sz="3200" dirty="0" err="1" smtClean="0">
                <a:latin typeface="Times New Roman" pitchFamily="18" charset="0"/>
                <a:cs typeface="Times New Roman" pitchFamily="18" charset="0"/>
              </a:rPr>
              <a:t>Милоська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0" name="Picture 2" descr="Картинки по запросу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4279"/>
          <a:stretch/>
        </p:blipFill>
        <p:spPr bwMode="auto">
          <a:xfrm>
            <a:off x="608470" y="836712"/>
            <a:ext cx="3703535" cy="572248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4" descr="Картинки по запросу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023"/>
          <a:stretch/>
        </p:blipFill>
        <p:spPr bwMode="auto">
          <a:xfrm>
            <a:off x="5004048" y="849549"/>
            <a:ext cx="2996589" cy="5709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6836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AutoShape 3"/>
          <p:cNvSpPr>
            <a:spLocks noChangeArrowheads="1"/>
          </p:cNvSpPr>
          <p:nvPr/>
        </p:nvSpPr>
        <p:spPr bwMode="auto">
          <a:xfrm>
            <a:off x="250825" y="1330325"/>
            <a:ext cx="8713788" cy="4043363"/>
          </a:xfrm>
          <a:prstGeom prst="plaque">
            <a:avLst>
              <a:gd name="adj" fmla="val 50000"/>
            </a:avLst>
          </a:prstGeom>
          <a:gradFill rotWithShape="1">
            <a:gsLst>
              <a:gs pos="0">
                <a:srgbClr val="FFFF66"/>
              </a:gs>
              <a:gs pos="100000">
                <a:srgbClr val="CCFFC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5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Відношення.</a:t>
            </a:r>
          </a:p>
          <a:p>
            <a:pPr algn="ctr"/>
            <a:endParaRPr lang="ru-RU" sz="5000" b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55650" y="1555750"/>
            <a:ext cx="7561263" cy="4681538"/>
            <a:chOff x="521" y="1752"/>
            <a:chExt cx="4718" cy="1315"/>
          </a:xfrm>
        </p:grpSpPr>
        <p:sp>
          <p:nvSpPr>
            <p:cNvPr id="44035" name="AutoShape 3" descr="Каштан"/>
            <p:cNvSpPr>
              <a:spLocks noChangeArrowheads="1"/>
            </p:cNvSpPr>
            <p:nvPr/>
          </p:nvSpPr>
          <p:spPr bwMode="auto">
            <a:xfrm>
              <a:off x="612" y="1752"/>
              <a:ext cx="4536" cy="1224"/>
            </a:xfrm>
            <a:prstGeom prst="bevel">
              <a:avLst>
                <a:gd name="adj" fmla="val 4657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6" name="Rectangle 4"/>
            <p:cNvSpPr>
              <a:spLocks noChangeArrowheads="1"/>
            </p:cNvSpPr>
            <p:nvPr/>
          </p:nvSpPr>
          <p:spPr bwMode="auto">
            <a:xfrm>
              <a:off x="665" y="1801"/>
              <a:ext cx="4426" cy="1118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ru-RU" sz="2000"/>
            </a:p>
          </p:txBody>
        </p:sp>
        <p:sp>
          <p:nvSpPr>
            <p:cNvPr id="44037" name="Rectangle 5"/>
            <p:cNvSpPr>
              <a:spLocks noChangeArrowheads="1"/>
            </p:cNvSpPr>
            <p:nvPr/>
          </p:nvSpPr>
          <p:spPr bwMode="auto">
            <a:xfrm>
              <a:off x="521" y="2976"/>
              <a:ext cx="4718" cy="91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4038" name="AutoShape 6"/>
            <p:cNvSpPr>
              <a:spLocks noChangeArrowheads="1"/>
            </p:cNvSpPr>
            <p:nvPr/>
          </p:nvSpPr>
          <p:spPr bwMode="auto">
            <a:xfrm>
              <a:off x="748" y="2840"/>
              <a:ext cx="408" cy="136"/>
            </a:xfrm>
            <a:prstGeom prst="cloudCallout">
              <a:avLst>
                <a:gd name="adj1" fmla="val -11519"/>
                <a:gd name="adj2" fmla="val 38972"/>
              </a:avLst>
            </a:prstGeom>
            <a:solidFill>
              <a:srgbClr val="80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algn="ctr"/>
              <a:endParaRPr lang="ru-RU"/>
            </a:p>
          </p:txBody>
        </p:sp>
      </p:grpSp>
      <p:pic>
        <p:nvPicPr>
          <p:cNvPr id="44039" name="Picture 7" descr="C41-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725" y="908050"/>
            <a:ext cx="1406525" cy="1439863"/>
          </a:xfrm>
          <a:prstGeom prst="rect">
            <a:avLst/>
          </a:prstGeom>
          <a:noFill/>
        </p:spPr>
      </p:pic>
      <p:sp>
        <p:nvSpPr>
          <p:cNvPr id="44040" name="AutoShape 8"/>
          <p:cNvSpPr>
            <a:spLocks noChangeArrowheads="1"/>
          </p:cNvSpPr>
          <p:nvPr/>
        </p:nvSpPr>
        <p:spPr bwMode="auto">
          <a:xfrm>
            <a:off x="179388" y="115888"/>
            <a:ext cx="8785225" cy="720725"/>
          </a:xfrm>
          <a:prstGeom prst="ribbon">
            <a:avLst>
              <a:gd name="adj1" fmla="val 30074"/>
              <a:gd name="adj2" fmla="val 75000"/>
            </a:avLst>
          </a:prstGeom>
          <a:solidFill>
            <a:srgbClr val="5FF787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uk-UA" sz="32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Відношення</a:t>
            </a:r>
            <a:endParaRPr lang="ru-RU" sz="3200" b="1">
              <a:solidFill>
                <a:srgbClr val="FF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aphicFrame>
        <p:nvGraphicFramePr>
          <p:cNvPr id="44043" name="Object 11"/>
          <p:cNvGraphicFramePr>
            <a:graphicFrameLocks noChangeAspect="1"/>
          </p:cNvGraphicFramePr>
          <p:nvPr/>
        </p:nvGraphicFramePr>
        <p:xfrm>
          <a:off x="6227763" y="2565400"/>
          <a:ext cx="1338262" cy="2376488"/>
        </p:xfrm>
        <a:graphic>
          <a:graphicData uri="http://schemas.openxmlformats.org/presentationml/2006/ole">
            <p:oleObj spid="_x0000_s27650" name="Формула" r:id="rId5" imgW="228600" imgH="406080" progId="Equation.3">
              <p:embed/>
            </p:oleObj>
          </a:graphicData>
        </a:graphic>
      </p:graphicFrame>
      <p:sp>
        <p:nvSpPr>
          <p:cNvPr id="44045" name="Text Box 13"/>
          <p:cNvSpPr txBox="1">
            <a:spLocks noChangeArrowheads="1"/>
          </p:cNvSpPr>
          <p:nvPr/>
        </p:nvSpPr>
        <p:spPr bwMode="auto">
          <a:xfrm>
            <a:off x="1258888" y="3141663"/>
            <a:ext cx="1439862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uk-UA" sz="6600" b="1" i="1">
                <a:latin typeface="Times New Roman" pitchFamily="18" charset="0"/>
              </a:rPr>
              <a:t>3:5</a:t>
            </a:r>
            <a:endParaRPr lang="ru-RU" sz="6600" b="1" i="1">
              <a:latin typeface="Times New Roman" pitchFamily="18" charset="0"/>
            </a:endParaRPr>
          </a:p>
        </p:txBody>
      </p:sp>
      <p:sp>
        <p:nvSpPr>
          <p:cNvPr id="44047" name="Text Box 15"/>
          <p:cNvSpPr txBox="1">
            <a:spLocks noChangeArrowheads="1"/>
          </p:cNvSpPr>
          <p:nvPr/>
        </p:nvSpPr>
        <p:spPr bwMode="auto">
          <a:xfrm>
            <a:off x="3203575" y="2492375"/>
            <a:ext cx="24479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500" b="1">
                <a:solidFill>
                  <a:srgbClr val="FF0000"/>
                </a:solidFill>
                <a:latin typeface="Times New Roman" pitchFamily="18" charset="0"/>
              </a:rPr>
              <a:t>частка</a:t>
            </a:r>
            <a:endParaRPr lang="ru-RU" sz="35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4048" name="Text Box 16"/>
          <p:cNvSpPr txBox="1">
            <a:spLocks noChangeArrowheads="1"/>
          </p:cNvSpPr>
          <p:nvPr/>
        </p:nvSpPr>
        <p:spPr bwMode="auto">
          <a:xfrm>
            <a:off x="3203575" y="3429000"/>
            <a:ext cx="24479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500" b="1">
                <a:solidFill>
                  <a:srgbClr val="FF0000"/>
                </a:solidFill>
                <a:latin typeface="Times New Roman" pitchFamily="18" charset="0"/>
              </a:rPr>
              <a:t>дріб</a:t>
            </a:r>
            <a:endParaRPr lang="ru-RU" sz="35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4049" name="Text Box 17"/>
          <p:cNvSpPr txBox="1">
            <a:spLocks noChangeArrowheads="1"/>
          </p:cNvSpPr>
          <p:nvPr/>
        </p:nvSpPr>
        <p:spPr bwMode="auto">
          <a:xfrm>
            <a:off x="2987675" y="4581525"/>
            <a:ext cx="2879725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500" b="1">
                <a:solidFill>
                  <a:srgbClr val="FF0000"/>
                </a:solidFill>
                <a:latin typeface="Times New Roman" pitchFamily="18" charset="0"/>
              </a:rPr>
              <a:t>відношення</a:t>
            </a:r>
            <a:endParaRPr lang="ru-RU" sz="3500" b="1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44055" name="AutoShape 23"/>
          <p:cNvSpPr>
            <a:spLocks noChangeArrowheads="1"/>
          </p:cNvSpPr>
          <p:nvPr/>
        </p:nvSpPr>
        <p:spPr bwMode="auto">
          <a:xfrm>
            <a:off x="5076825" y="3716338"/>
            <a:ext cx="935038" cy="215900"/>
          </a:xfrm>
          <a:prstGeom prst="notchedRightArrow">
            <a:avLst>
              <a:gd name="adj1" fmla="val 50000"/>
              <a:gd name="adj2" fmla="val 10827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56" name="AutoShape 24"/>
          <p:cNvSpPr>
            <a:spLocks noChangeArrowheads="1"/>
          </p:cNvSpPr>
          <p:nvPr/>
        </p:nvSpPr>
        <p:spPr bwMode="auto">
          <a:xfrm rot="12964577">
            <a:off x="5070475" y="3232150"/>
            <a:ext cx="1366838" cy="215900"/>
          </a:xfrm>
          <a:prstGeom prst="notchedRightArrow">
            <a:avLst>
              <a:gd name="adj1" fmla="val 37944"/>
              <a:gd name="adj2" fmla="val 1723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60" name="AutoShape 28"/>
          <p:cNvSpPr>
            <a:spLocks noChangeArrowheads="1"/>
          </p:cNvSpPr>
          <p:nvPr/>
        </p:nvSpPr>
        <p:spPr bwMode="auto">
          <a:xfrm rot="8635423" flipH="1">
            <a:off x="2484438" y="3213100"/>
            <a:ext cx="1366837" cy="215900"/>
          </a:xfrm>
          <a:prstGeom prst="notchedRightArrow">
            <a:avLst>
              <a:gd name="adj1" fmla="val 37944"/>
              <a:gd name="adj2" fmla="val 17237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61" name="AutoShape 29"/>
          <p:cNvSpPr>
            <a:spLocks noChangeArrowheads="1"/>
          </p:cNvSpPr>
          <p:nvPr/>
        </p:nvSpPr>
        <p:spPr bwMode="auto">
          <a:xfrm rot="8332876" flipV="1">
            <a:off x="5278438" y="4221163"/>
            <a:ext cx="1222375" cy="215900"/>
          </a:xfrm>
          <a:prstGeom prst="notchedRightArrow">
            <a:avLst>
              <a:gd name="adj1" fmla="val 37944"/>
              <a:gd name="adj2" fmla="val 15415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4062" name="AutoShape 30"/>
          <p:cNvSpPr>
            <a:spLocks noChangeArrowheads="1"/>
          </p:cNvSpPr>
          <p:nvPr/>
        </p:nvSpPr>
        <p:spPr bwMode="auto">
          <a:xfrm rot="12964577" flipH="1" flipV="1">
            <a:off x="2432050" y="4227513"/>
            <a:ext cx="1152525" cy="215900"/>
          </a:xfrm>
          <a:prstGeom prst="notchedRightArrow">
            <a:avLst>
              <a:gd name="adj1" fmla="val 37944"/>
              <a:gd name="adj2" fmla="val 14534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5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3419475" y="260350"/>
            <a:ext cx="5637213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b="1" dirty="0" err="1" smtClean="0">
                <a:solidFill>
                  <a:schemeClr val="accent2"/>
                </a:solidFill>
                <a:latin typeface="Comic Sans MS" pitchFamily="66" charset="0"/>
              </a:rPr>
              <a:t>Знайти</a:t>
            </a:r>
            <a:r>
              <a:rPr lang="ru-RU" sz="2800" b="1" dirty="0" smtClean="0">
                <a:solidFill>
                  <a:schemeClr val="accent2"/>
                </a:solidFill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chemeClr val="accent2"/>
                </a:solidFill>
                <a:latin typeface="Comic Sans MS" pitchFamily="66" charset="0"/>
              </a:rPr>
              <a:t>відношення</a:t>
            </a:r>
            <a:r>
              <a:rPr lang="ru-RU" sz="2800" b="1" dirty="0" smtClean="0">
                <a:solidFill>
                  <a:schemeClr val="accent2"/>
                </a:solidFill>
                <a:latin typeface="Comic Sans MS" pitchFamily="66" charset="0"/>
              </a:rPr>
              <a:t> величин:</a:t>
            </a:r>
            <a:endParaRPr lang="ru-RU" sz="28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1143000" y="1752600"/>
            <a:ext cx="32512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b="1" dirty="0">
                <a:solidFill>
                  <a:srgbClr val="5F5F5F"/>
                </a:solidFill>
              </a:rPr>
              <a:t>1 кг  </a:t>
            </a:r>
            <a:r>
              <a:rPr lang="ru-RU" sz="3200" b="1" dirty="0" smtClean="0">
                <a:solidFill>
                  <a:srgbClr val="5F5F5F"/>
                </a:solidFill>
              </a:rPr>
              <a:t>до  </a:t>
            </a:r>
            <a:r>
              <a:rPr lang="ru-RU" sz="3200" b="1" dirty="0">
                <a:solidFill>
                  <a:srgbClr val="5F5F5F"/>
                </a:solidFill>
              </a:rPr>
              <a:t>200г</a:t>
            </a:r>
          </a:p>
          <a:p>
            <a:pPr marL="342900" indent="-342900">
              <a:spcBef>
                <a:spcPct val="20000"/>
              </a:spcBef>
            </a:pPr>
            <a:endParaRPr lang="ru-RU" sz="3200" b="1" dirty="0">
              <a:solidFill>
                <a:srgbClr val="5F5F5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b="1" dirty="0">
                <a:solidFill>
                  <a:srgbClr val="5F5F5F"/>
                </a:solidFill>
              </a:rPr>
              <a:t>2 см </a:t>
            </a:r>
            <a:r>
              <a:rPr lang="ru-RU" sz="3200" b="1" dirty="0" smtClean="0">
                <a:solidFill>
                  <a:srgbClr val="5F5F5F"/>
                </a:solidFill>
              </a:rPr>
              <a:t>до </a:t>
            </a:r>
            <a:r>
              <a:rPr lang="ru-RU" sz="3200" b="1" dirty="0">
                <a:solidFill>
                  <a:srgbClr val="5F5F5F"/>
                </a:solidFill>
              </a:rPr>
              <a:t>2м</a:t>
            </a:r>
          </a:p>
          <a:p>
            <a:pPr marL="342900" indent="-342900">
              <a:spcBef>
                <a:spcPct val="20000"/>
              </a:spcBef>
            </a:pPr>
            <a:endParaRPr lang="ru-RU" sz="3200" b="1" dirty="0">
              <a:solidFill>
                <a:srgbClr val="5F5F5F"/>
              </a:solidFill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ru-RU" sz="3200" b="1" dirty="0" smtClean="0">
                <a:solidFill>
                  <a:srgbClr val="5F5F5F"/>
                </a:solidFill>
              </a:rPr>
              <a:t>6 </a:t>
            </a:r>
            <a:r>
              <a:rPr lang="ru-RU" sz="3200" b="1" dirty="0" err="1" smtClean="0">
                <a:solidFill>
                  <a:srgbClr val="5F5F5F"/>
                </a:solidFill>
              </a:rPr>
              <a:t>хв</a:t>
            </a:r>
            <a:r>
              <a:rPr lang="ru-RU" sz="3200" b="1" dirty="0" smtClean="0">
                <a:solidFill>
                  <a:srgbClr val="5F5F5F"/>
                </a:solidFill>
              </a:rPr>
              <a:t>  до </a:t>
            </a:r>
            <a:r>
              <a:rPr lang="ru-RU" sz="3200" b="1" dirty="0">
                <a:solidFill>
                  <a:srgbClr val="5F5F5F"/>
                </a:solidFill>
              </a:rPr>
              <a:t>1 </a:t>
            </a:r>
            <a:r>
              <a:rPr lang="ru-RU" sz="3200" b="1" dirty="0" smtClean="0">
                <a:solidFill>
                  <a:srgbClr val="5F5F5F"/>
                </a:solidFill>
              </a:rPr>
              <a:t>год</a:t>
            </a:r>
            <a:endParaRPr lang="ru-RU" sz="3200" b="1" dirty="0">
              <a:solidFill>
                <a:srgbClr val="5F5F5F"/>
              </a:solidFill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500563" y="1628775"/>
            <a:ext cx="352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>
                <a:solidFill>
                  <a:srgbClr val="800080"/>
                </a:solidFill>
              </a:rPr>
              <a:t>1000г : 200г = 5</a:t>
            </a:r>
          </a:p>
        </p:txBody>
      </p:sp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4500563" y="2924175"/>
            <a:ext cx="4200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>
                <a:solidFill>
                  <a:srgbClr val="800080"/>
                </a:solidFill>
              </a:rPr>
              <a:t>2см : 200см = 0,01</a:t>
            </a:r>
          </a:p>
        </p:txBody>
      </p:sp>
      <p:sp>
        <p:nvSpPr>
          <p:cNvPr id="14346" name="Rectangle 10"/>
          <p:cNvSpPr>
            <a:spLocks noChangeArrowheads="1"/>
          </p:cNvSpPr>
          <p:nvPr/>
        </p:nvSpPr>
        <p:spPr bwMode="auto">
          <a:xfrm>
            <a:off x="4500563" y="4221163"/>
            <a:ext cx="38683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600" b="1" dirty="0">
                <a:solidFill>
                  <a:srgbClr val="800080"/>
                </a:solidFill>
              </a:rPr>
              <a:t>6 </a:t>
            </a:r>
            <a:r>
              <a:rPr lang="ru-RU" sz="3600" b="1" dirty="0" err="1" smtClean="0">
                <a:solidFill>
                  <a:srgbClr val="800080"/>
                </a:solidFill>
              </a:rPr>
              <a:t>хв</a:t>
            </a:r>
            <a:r>
              <a:rPr lang="ru-RU" sz="3600" b="1" dirty="0" smtClean="0">
                <a:solidFill>
                  <a:srgbClr val="800080"/>
                </a:solidFill>
              </a:rPr>
              <a:t> </a:t>
            </a:r>
            <a:r>
              <a:rPr lang="ru-RU" sz="3600" b="1" dirty="0">
                <a:solidFill>
                  <a:srgbClr val="800080"/>
                </a:solidFill>
              </a:rPr>
              <a:t>: </a:t>
            </a:r>
            <a:r>
              <a:rPr lang="ru-RU" sz="3600" b="1" dirty="0" smtClean="0">
                <a:solidFill>
                  <a:srgbClr val="800080"/>
                </a:solidFill>
              </a:rPr>
              <a:t>60 </a:t>
            </a:r>
            <a:r>
              <a:rPr lang="ru-RU" sz="3600" b="1" dirty="0" err="1" smtClean="0">
                <a:solidFill>
                  <a:srgbClr val="800080"/>
                </a:solidFill>
              </a:rPr>
              <a:t>хв</a:t>
            </a:r>
            <a:r>
              <a:rPr lang="ru-RU" sz="3600" b="1" dirty="0" smtClean="0">
                <a:solidFill>
                  <a:srgbClr val="800080"/>
                </a:solidFill>
              </a:rPr>
              <a:t> </a:t>
            </a:r>
            <a:r>
              <a:rPr lang="ru-RU" sz="3600" b="1" dirty="0">
                <a:solidFill>
                  <a:srgbClr val="800080"/>
                </a:solidFill>
              </a:rPr>
              <a:t>= 0,1</a:t>
            </a:r>
          </a:p>
        </p:txBody>
      </p:sp>
      <p:sp>
        <p:nvSpPr>
          <p:cNvPr id="28683" name="WordArt 11"/>
          <p:cNvSpPr>
            <a:spLocks noChangeArrowheads="1" noChangeShapeType="1" noTextEdit="1"/>
          </p:cNvSpPr>
          <p:nvPr/>
        </p:nvSpPr>
        <p:spPr bwMode="auto">
          <a:xfrm rot="-940136">
            <a:off x="1258888" y="333375"/>
            <a:ext cx="2090737" cy="922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5" grpId="0"/>
      <p:bldP spid="143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2555875" y="260350"/>
            <a:ext cx="6477000" cy="23622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uk-UA" sz="2400" b="1" dirty="0" smtClean="0">
                <a:solidFill>
                  <a:srgbClr val="CC0000"/>
                </a:solidFill>
              </a:rPr>
              <a:t>Рівність двох відношень називається пропорцією</a:t>
            </a:r>
            <a:endParaRPr lang="ru-RU" sz="2400" b="1" i="1" dirty="0">
              <a:solidFill>
                <a:schemeClr val="accent2"/>
              </a:solidFill>
            </a:endParaRPr>
          </a:p>
          <a:p>
            <a:pPr algn="ctr"/>
            <a:r>
              <a:rPr lang="en-US" sz="2800" b="1" i="1" dirty="0">
                <a:solidFill>
                  <a:schemeClr val="accent2"/>
                </a:solidFill>
              </a:rPr>
              <a:t>a</a:t>
            </a:r>
            <a:r>
              <a:rPr lang="ru-RU" sz="2800" b="1" i="1" dirty="0">
                <a:solidFill>
                  <a:schemeClr val="accent2"/>
                </a:solidFill>
              </a:rPr>
              <a:t>: </a:t>
            </a:r>
            <a:r>
              <a:rPr lang="en-US" sz="2800" b="1" i="1" dirty="0">
                <a:solidFill>
                  <a:schemeClr val="accent2"/>
                </a:solidFill>
              </a:rPr>
              <a:t>b</a:t>
            </a:r>
            <a:r>
              <a:rPr lang="ru-RU" sz="2800" b="1" i="1" dirty="0">
                <a:solidFill>
                  <a:schemeClr val="accent2"/>
                </a:solidFill>
              </a:rPr>
              <a:t> = </a:t>
            </a:r>
            <a:r>
              <a:rPr lang="en-US" sz="2800" b="1" i="1" dirty="0">
                <a:solidFill>
                  <a:schemeClr val="accent2"/>
                </a:solidFill>
              </a:rPr>
              <a:t>c</a:t>
            </a:r>
            <a:r>
              <a:rPr lang="ru-RU" sz="2800" b="1" i="1" dirty="0">
                <a:solidFill>
                  <a:schemeClr val="accent2"/>
                </a:solidFill>
              </a:rPr>
              <a:t> : </a:t>
            </a:r>
            <a:r>
              <a:rPr lang="en-US" sz="2800" b="1" i="1" dirty="0">
                <a:solidFill>
                  <a:schemeClr val="accent2"/>
                </a:solidFill>
              </a:rPr>
              <a:t>d</a:t>
            </a:r>
            <a:endParaRPr lang="ru-RU" sz="2800" b="1" i="1" dirty="0">
              <a:solidFill>
                <a:schemeClr val="accent2"/>
              </a:solidFill>
            </a:endParaRPr>
          </a:p>
          <a:p>
            <a:pPr algn="ctr"/>
            <a:r>
              <a:rPr lang="en-US" sz="2400" b="1" i="1" dirty="0">
                <a:solidFill>
                  <a:schemeClr val="accent2"/>
                </a:solidFill>
              </a:rPr>
              <a:t>a</a:t>
            </a:r>
            <a:r>
              <a:rPr lang="ru-RU" sz="2400" b="1" i="1" dirty="0">
                <a:solidFill>
                  <a:schemeClr val="accent2"/>
                </a:solidFill>
              </a:rPr>
              <a:t>, </a:t>
            </a:r>
            <a:r>
              <a:rPr lang="en-US" sz="2400" b="1" i="1" dirty="0">
                <a:solidFill>
                  <a:schemeClr val="accent2"/>
                </a:solidFill>
              </a:rPr>
              <a:t>d</a:t>
            </a:r>
            <a:r>
              <a:rPr lang="ru-RU" sz="2400" b="1" i="1" dirty="0">
                <a:solidFill>
                  <a:schemeClr val="accent2"/>
                </a:solidFill>
              </a:rPr>
              <a:t> — </a:t>
            </a:r>
            <a:r>
              <a:rPr lang="ru-RU" sz="2400" b="1" i="1" dirty="0" err="1" smtClean="0">
                <a:solidFill>
                  <a:schemeClr val="accent2"/>
                </a:solidFill>
              </a:rPr>
              <a:t>крайні</a:t>
            </a:r>
            <a:r>
              <a:rPr lang="ru-RU" sz="2400" b="1" i="1" dirty="0" smtClean="0">
                <a:solidFill>
                  <a:schemeClr val="accent2"/>
                </a:solidFill>
              </a:rPr>
              <a:t> члени ;</a:t>
            </a:r>
            <a:r>
              <a:rPr lang="en-US" sz="2400" b="1" i="1" dirty="0" smtClean="0">
                <a:solidFill>
                  <a:schemeClr val="accent2"/>
                </a:solidFill>
              </a:rPr>
              <a:t>b</a:t>
            </a:r>
            <a:r>
              <a:rPr lang="ru-RU" sz="2400" b="1" i="1" dirty="0" smtClean="0">
                <a:solidFill>
                  <a:schemeClr val="accent2"/>
                </a:solidFill>
              </a:rPr>
              <a:t>, </a:t>
            </a:r>
            <a:r>
              <a:rPr lang="en-US" sz="2400" b="1" i="1" dirty="0">
                <a:solidFill>
                  <a:schemeClr val="accent2"/>
                </a:solidFill>
              </a:rPr>
              <a:t>c</a:t>
            </a:r>
            <a:r>
              <a:rPr lang="ru-RU" sz="2400" b="1" i="1" dirty="0">
                <a:solidFill>
                  <a:schemeClr val="accent2"/>
                </a:solidFill>
              </a:rPr>
              <a:t> — </a:t>
            </a:r>
            <a:r>
              <a:rPr lang="ru-RU" sz="2400" b="1" i="1" dirty="0" err="1" smtClean="0">
                <a:solidFill>
                  <a:schemeClr val="accent2"/>
                </a:solidFill>
              </a:rPr>
              <a:t>средні</a:t>
            </a:r>
            <a:r>
              <a:rPr lang="ru-RU" sz="2400" b="1" i="1" dirty="0" smtClean="0">
                <a:solidFill>
                  <a:schemeClr val="accent2"/>
                </a:solidFill>
              </a:rPr>
              <a:t> члени </a:t>
            </a:r>
            <a:r>
              <a:rPr lang="ru-RU" sz="2400" b="1" i="1" dirty="0" err="1" smtClean="0">
                <a:solidFill>
                  <a:schemeClr val="accent2"/>
                </a:solidFill>
              </a:rPr>
              <a:t>пропорції</a:t>
            </a:r>
            <a:endParaRPr lang="ru-RU" sz="2400" b="1" dirty="0">
              <a:solidFill>
                <a:schemeClr val="accent2"/>
              </a:solidFill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743200" y="3962400"/>
            <a:ext cx="5638800" cy="2514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dirty="0" err="1" smtClean="0">
                <a:solidFill>
                  <a:srgbClr val="CC0000"/>
                </a:solidFill>
              </a:rPr>
              <a:t>Основна</a:t>
            </a:r>
            <a:r>
              <a:rPr lang="ru-RU" sz="2400" b="1" dirty="0" smtClean="0">
                <a:solidFill>
                  <a:srgbClr val="CC0000"/>
                </a:solidFill>
              </a:rPr>
              <a:t> </a:t>
            </a:r>
            <a:r>
              <a:rPr lang="ru-RU" sz="2400" b="1" dirty="0" err="1" smtClean="0">
                <a:solidFill>
                  <a:srgbClr val="CC0000"/>
                </a:solidFill>
              </a:rPr>
              <a:t>властивість</a:t>
            </a:r>
            <a:r>
              <a:rPr lang="ru-RU" sz="2400" b="1" dirty="0" smtClean="0">
                <a:solidFill>
                  <a:srgbClr val="CC0000"/>
                </a:solidFill>
              </a:rPr>
              <a:t> </a:t>
            </a:r>
            <a:r>
              <a:rPr lang="ru-RU" sz="2400" b="1" dirty="0" err="1" smtClean="0">
                <a:solidFill>
                  <a:srgbClr val="CC0000"/>
                </a:solidFill>
              </a:rPr>
              <a:t>пропорці</a:t>
            </a:r>
            <a:r>
              <a:rPr lang="ru-RU" sz="2400" b="1" dirty="0" smtClean="0">
                <a:solidFill>
                  <a:srgbClr val="CC0000"/>
                </a:solidFill>
              </a:rPr>
              <a:t>:</a:t>
            </a:r>
          </a:p>
          <a:p>
            <a:pPr algn="ctr"/>
            <a:r>
              <a:rPr lang="uk-UA" sz="2400" b="1" i="1" dirty="0" smtClean="0">
                <a:solidFill>
                  <a:srgbClr val="CC0000"/>
                </a:solidFill>
              </a:rPr>
              <a:t>В істинній пропорції добуток крайніх членів пропорції дорівнює добутку середніх членів пропорції</a:t>
            </a:r>
            <a:endParaRPr lang="ru-RU" sz="2400" b="1" i="1" dirty="0">
              <a:solidFill>
                <a:schemeClr val="accent2"/>
              </a:solidFill>
            </a:endParaRPr>
          </a:p>
          <a:p>
            <a:r>
              <a:rPr lang="ru-RU" sz="2800" dirty="0" smtClean="0">
                <a:solidFill>
                  <a:schemeClr val="accent2"/>
                </a:solidFill>
              </a:rPr>
              <a:t> </a:t>
            </a:r>
            <a:r>
              <a:rPr lang="en-US" sz="2800" dirty="0" smtClean="0">
                <a:solidFill>
                  <a:schemeClr val="accent2"/>
                </a:solidFill>
              </a:rPr>
              <a:t>                 </a:t>
            </a:r>
            <a:r>
              <a:rPr lang="en-US" sz="2800" b="1" dirty="0">
                <a:solidFill>
                  <a:schemeClr val="accent2"/>
                </a:solidFill>
              </a:rPr>
              <a:t>a </a:t>
            </a:r>
            <a:r>
              <a:rPr lang="ru-RU" sz="3200" b="1" dirty="0">
                <a:solidFill>
                  <a:schemeClr val="accent2"/>
                </a:solidFill>
                <a:sym typeface="Symbol" pitchFamily="18" charset="2"/>
              </a:rPr>
              <a:t></a:t>
            </a:r>
            <a:r>
              <a:rPr lang="ru-RU" sz="2800" b="1" dirty="0">
                <a:solidFill>
                  <a:schemeClr val="accent2"/>
                </a:solidFill>
              </a:rPr>
              <a:t> </a:t>
            </a:r>
            <a:r>
              <a:rPr lang="en-US" sz="2800" b="1" dirty="0">
                <a:solidFill>
                  <a:schemeClr val="accent2"/>
                </a:solidFill>
              </a:rPr>
              <a:t>d = b</a:t>
            </a:r>
            <a:r>
              <a:rPr lang="ru-RU" sz="2800" b="1" dirty="0">
                <a:solidFill>
                  <a:schemeClr val="accent2"/>
                </a:solidFill>
              </a:rPr>
              <a:t> </a:t>
            </a:r>
            <a:r>
              <a:rPr lang="ru-RU" sz="3200" b="1" dirty="0">
                <a:solidFill>
                  <a:schemeClr val="accent2"/>
                </a:solidFill>
                <a:sym typeface="Symbol" pitchFamily="18" charset="2"/>
              </a:rPr>
              <a:t></a:t>
            </a:r>
            <a:r>
              <a:rPr lang="ru-RU" sz="2800" b="1" dirty="0">
                <a:solidFill>
                  <a:schemeClr val="accent2"/>
                </a:solidFill>
              </a:rPr>
              <a:t> </a:t>
            </a:r>
            <a:r>
              <a:rPr lang="en-US" sz="2800" b="1" dirty="0" smtClean="0">
                <a:solidFill>
                  <a:schemeClr val="accent2"/>
                </a:solidFill>
              </a:rPr>
              <a:t>c</a:t>
            </a:r>
            <a:endParaRPr lang="ru-RU" sz="2800" b="1" dirty="0">
              <a:solidFill>
                <a:schemeClr val="accent2"/>
              </a:solidFill>
            </a:endParaRPr>
          </a:p>
        </p:txBody>
      </p:sp>
      <p:sp>
        <p:nvSpPr>
          <p:cNvPr id="8198" name="Rectangle 5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44038" name="Object 6"/>
          <p:cNvGraphicFramePr>
            <a:graphicFrameLocks noChangeAspect="1"/>
          </p:cNvGraphicFramePr>
          <p:nvPr/>
        </p:nvGraphicFramePr>
        <p:xfrm>
          <a:off x="4427538" y="2565400"/>
          <a:ext cx="2438400" cy="1439863"/>
        </p:xfrm>
        <a:graphic>
          <a:graphicData uri="http://schemas.openxmlformats.org/presentationml/2006/ole">
            <p:oleObj spid="_x0000_s8194" name="Формула" r:id="rId4" imgW="368140" imgH="266584" progId="Equation.3">
              <p:embed/>
            </p:oleObj>
          </a:graphicData>
        </a:graphic>
      </p:graphicFrame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2351088"/>
            <a:ext cx="1800225" cy="177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animBg="1"/>
      <p:bldP spid="440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0" y="32956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564" name="AutoShape 12"/>
          <p:cNvSpPr>
            <a:spLocks noChangeArrowheads="1"/>
          </p:cNvSpPr>
          <p:nvPr/>
        </p:nvSpPr>
        <p:spPr bwMode="auto">
          <a:xfrm rot="-2849801">
            <a:off x="7150100" y="2743201"/>
            <a:ext cx="363537" cy="1649412"/>
          </a:xfrm>
          <a:prstGeom prst="upDownArrow">
            <a:avLst>
              <a:gd name="adj1" fmla="val 50000"/>
              <a:gd name="adj2" fmla="val 9074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3565" name="AutoShape 13"/>
          <p:cNvSpPr>
            <a:spLocks noChangeArrowheads="1"/>
          </p:cNvSpPr>
          <p:nvPr/>
        </p:nvSpPr>
        <p:spPr bwMode="auto">
          <a:xfrm rot="2934213">
            <a:off x="7196138" y="2786062"/>
            <a:ext cx="363538" cy="1649413"/>
          </a:xfrm>
          <a:prstGeom prst="upDownArrow">
            <a:avLst>
              <a:gd name="adj1" fmla="val 50000"/>
              <a:gd name="adj2" fmla="val 90742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9223" name="Group 15"/>
          <p:cNvGrpSpPr>
            <a:grpSpLocks/>
          </p:cNvGrpSpPr>
          <p:nvPr/>
        </p:nvGrpSpPr>
        <p:grpSpPr bwMode="auto">
          <a:xfrm>
            <a:off x="971550" y="1676400"/>
            <a:ext cx="7999413" cy="3733800"/>
            <a:chOff x="612" y="1056"/>
            <a:chExt cx="5039" cy="2352"/>
          </a:xfrm>
        </p:grpSpPr>
        <p:sp>
          <p:nvSpPr>
            <p:cNvPr id="9224" name="Text Box 3"/>
            <p:cNvSpPr txBox="1">
              <a:spLocks noChangeArrowheads="1"/>
            </p:cNvSpPr>
            <p:nvPr/>
          </p:nvSpPr>
          <p:spPr bwMode="auto">
            <a:xfrm>
              <a:off x="1056" y="2016"/>
              <a:ext cx="206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4000"/>
                <a:t>20 : 5 = 8 : 2</a:t>
              </a:r>
            </a:p>
          </p:txBody>
        </p:sp>
        <p:graphicFrame>
          <p:nvGraphicFramePr>
            <p:cNvPr id="9218" name="Object 5"/>
            <p:cNvGraphicFramePr>
              <a:graphicFrameLocks noChangeAspect="1"/>
            </p:cNvGraphicFramePr>
            <p:nvPr/>
          </p:nvGraphicFramePr>
          <p:xfrm>
            <a:off x="3552" y="1569"/>
            <a:ext cx="2016" cy="1241"/>
          </p:xfrm>
          <a:graphic>
            <a:graphicData uri="http://schemas.openxmlformats.org/presentationml/2006/ole">
              <p:oleObj spid="_x0000_s9218" name="Формула" r:id="rId4" imgW="406048" imgH="266469" progId="Equation.3">
                <p:embed/>
              </p:oleObj>
            </a:graphicData>
          </a:graphic>
        </p:graphicFrame>
        <p:sp>
          <p:nvSpPr>
            <p:cNvPr id="9225" name="Rectangle 6"/>
            <p:cNvSpPr>
              <a:spLocks noChangeArrowheads="1"/>
            </p:cNvSpPr>
            <p:nvPr/>
          </p:nvSpPr>
          <p:spPr bwMode="auto">
            <a:xfrm>
              <a:off x="1248" y="1056"/>
              <a:ext cx="1584" cy="528"/>
            </a:xfrm>
            <a:prstGeom prst="rect">
              <a:avLst/>
            </a:prstGeom>
            <a:solidFill>
              <a:srgbClr val="99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 b="1" dirty="0" err="1" smtClean="0"/>
                <a:t>Крайні</a:t>
              </a:r>
              <a:r>
                <a:rPr lang="ru-RU" sz="2400" b="1" dirty="0" smtClean="0"/>
                <a:t> </a:t>
              </a:r>
              <a:r>
                <a:rPr lang="ru-RU" sz="2400" b="1" dirty="0" err="1" smtClean="0"/>
                <a:t>члении</a:t>
              </a:r>
              <a:endParaRPr lang="ru-RU" sz="2400" b="1" dirty="0"/>
            </a:p>
            <a:p>
              <a:pPr algn="ctr"/>
              <a:r>
                <a:rPr lang="ru-RU" sz="2400" b="1" dirty="0"/>
                <a:t> </a:t>
              </a:r>
              <a:r>
                <a:rPr lang="ru-RU" sz="2400" b="1" dirty="0" err="1" smtClean="0"/>
                <a:t>пропорції</a:t>
              </a:r>
              <a:endParaRPr lang="ru-RU" sz="2400" b="1" dirty="0"/>
            </a:p>
          </p:txBody>
        </p:sp>
        <p:sp>
          <p:nvSpPr>
            <p:cNvPr id="9226" name="Rectangle 7"/>
            <p:cNvSpPr>
              <a:spLocks noChangeArrowheads="1"/>
            </p:cNvSpPr>
            <p:nvPr/>
          </p:nvSpPr>
          <p:spPr bwMode="auto">
            <a:xfrm>
              <a:off x="1344" y="2880"/>
              <a:ext cx="1584" cy="528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sz="2400" b="1" dirty="0" err="1" smtClean="0"/>
                <a:t>Средні</a:t>
              </a:r>
              <a:r>
                <a:rPr lang="ru-RU" sz="2400" b="1" dirty="0" smtClean="0"/>
                <a:t>  члени </a:t>
              </a:r>
              <a:endParaRPr lang="ru-RU" sz="2400" b="1" dirty="0"/>
            </a:p>
            <a:p>
              <a:pPr algn="ctr"/>
              <a:r>
                <a:rPr lang="ru-RU" sz="2400" b="1" dirty="0"/>
                <a:t> </a:t>
              </a:r>
              <a:r>
                <a:rPr lang="ru-RU" sz="2400" b="1" dirty="0" err="1" smtClean="0"/>
                <a:t>пропорції</a:t>
              </a:r>
              <a:endParaRPr lang="ru-RU" sz="2400" b="1" dirty="0"/>
            </a:p>
          </p:txBody>
        </p:sp>
        <p:sp>
          <p:nvSpPr>
            <p:cNvPr id="9227" name="AutoShape 8"/>
            <p:cNvSpPr>
              <a:spLocks noChangeArrowheads="1"/>
            </p:cNvSpPr>
            <p:nvPr/>
          </p:nvSpPr>
          <p:spPr bwMode="auto">
            <a:xfrm>
              <a:off x="612" y="1389"/>
              <a:ext cx="432" cy="1008"/>
            </a:xfrm>
            <a:prstGeom prst="curvedRightArrow">
              <a:avLst>
                <a:gd name="adj1" fmla="val 46667"/>
                <a:gd name="adj2" fmla="val 93333"/>
                <a:gd name="adj3" fmla="val 33333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8" name="AutoShape 9"/>
            <p:cNvSpPr>
              <a:spLocks noChangeArrowheads="1"/>
            </p:cNvSpPr>
            <p:nvPr/>
          </p:nvSpPr>
          <p:spPr bwMode="auto">
            <a:xfrm>
              <a:off x="2976" y="1392"/>
              <a:ext cx="384" cy="960"/>
            </a:xfrm>
            <a:prstGeom prst="curvedLeftArrow">
              <a:avLst>
                <a:gd name="adj1" fmla="val 50000"/>
                <a:gd name="adj2" fmla="val 100000"/>
                <a:gd name="adj3" fmla="val 33333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29" name="AutoShape 10"/>
            <p:cNvSpPr>
              <a:spLocks noChangeArrowheads="1"/>
            </p:cNvSpPr>
            <p:nvPr/>
          </p:nvSpPr>
          <p:spPr bwMode="auto">
            <a:xfrm>
              <a:off x="1728" y="2400"/>
              <a:ext cx="192" cy="480"/>
            </a:xfrm>
            <a:prstGeom prst="upArrow">
              <a:avLst>
                <a:gd name="adj1" fmla="val 50000"/>
                <a:gd name="adj2" fmla="val 62500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230" name="AutoShape 11"/>
            <p:cNvSpPr>
              <a:spLocks noChangeArrowheads="1"/>
            </p:cNvSpPr>
            <p:nvPr/>
          </p:nvSpPr>
          <p:spPr bwMode="auto">
            <a:xfrm>
              <a:off x="2256" y="2400"/>
              <a:ext cx="192" cy="480"/>
            </a:xfrm>
            <a:prstGeom prst="upArrow">
              <a:avLst>
                <a:gd name="adj1" fmla="val 50000"/>
                <a:gd name="adj2" fmla="val 62500"/>
              </a:avLst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3566" name="Text Box 14"/>
            <p:cNvSpPr txBox="1">
              <a:spLocks noChangeArrowheads="1"/>
            </p:cNvSpPr>
            <p:nvPr/>
          </p:nvSpPr>
          <p:spPr bwMode="auto">
            <a:xfrm>
              <a:off x="3470" y="2976"/>
              <a:ext cx="218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r>
                <a:rPr lang="ru-RU" sz="3600" b="1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20 х 2 = 8 х 5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4" grpId="0" animBg="1"/>
      <p:bldP spid="235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1748" name="Picture 4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5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49275"/>
            <a:ext cx="23399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51" name="WordArt 7"/>
          <p:cNvSpPr>
            <a:spLocks noChangeArrowheads="1" noChangeShapeType="1" noTextEdit="1"/>
          </p:cNvSpPr>
          <p:nvPr/>
        </p:nvSpPr>
        <p:spPr bwMode="auto">
          <a:xfrm rot="-940136">
            <a:off x="1042988" y="333375"/>
            <a:ext cx="2090737" cy="922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b="1" i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Задача.</a:t>
            </a:r>
          </a:p>
        </p:txBody>
      </p:sp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403350" y="1484313"/>
            <a:ext cx="421140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2800" b="1" dirty="0" smtClean="0">
                <a:solidFill>
                  <a:schemeClr val="accent2"/>
                </a:solidFill>
                <a:latin typeface="Comic Sans MS" pitchFamily="66" charset="0"/>
              </a:rPr>
              <a:t>Чи істинна пропорція</a:t>
            </a:r>
            <a:r>
              <a:rPr lang="en-US" sz="2800" b="1" dirty="0" smtClean="0">
                <a:solidFill>
                  <a:schemeClr val="accent2"/>
                </a:solidFill>
                <a:latin typeface="Comic Sans MS" pitchFamily="66" charset="0"/>
              </a:rPr>
              <a:t>?</a:t>
            </a:r>
            <a:endParaRPr lang="ru-RU" sz="28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4067175" y="3141663"/>
            <a:ext cx="270939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b="1" dirty="0" smtClean="0">
                <a:solidFill>
                  <a:srgbClr val="800080"/>
                </a:solidFill>
              </a:rPr>
              <a:t>істинна</a:t>
            </a:r>
            <a:endParaRPr lang="ru-RU" b="1" dirty="0">
              <a:solidFill>
                <a:srgbClr val="800080"/>
              </a:solidFill>
            </a:endParaRPr>
          </a:p>
          <a:p>
            <a:r>
              <a:rPr lang="ru-RU" b="1" dirty="0">
                <a:solidFill>
                  <a:srgbClr val="800080"/>
                </a:solidFill>
              </a:rPr>
              <a:t>40 : 8 = 5  </a:t>
            </a:r>
            <a:r>
              <a:rPr lang="ru-RU" b="1" dirty="0" smtClean="0">
                <a:solidFill>
                  <a:srgbClr val="800080"/>
                </a:solidFill>
              </a:rPr>
              <a:t>та  </a:t>
            </a:r>
            <a:r>
              <a:rPr lang="ru-RU" b="1" dirty="0">
                <a:solidFill>
                  <a:srgbClr val="800080"/>
                </a:solidFill>
              </a:rPr>
              <a:t>65 : 13 =5</a:t>
            </a:r>
          </a:p>
          <a:p>
            <a:endParaRPr lang="ru-RU" b="1" dirty="0">
              <a:solidFill>
                <a:srgbClr val="800080"/>
              </a:solidFill>
            </a:endParaRP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3995738" y="5084763"/>
            <a:ext cx="29527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 err="1" smtClean="0">
                <a:solidFill>
                  <a:srgbClr val="800080"/>
                </a:solidFill>
              </a:rPr>
              <a:t>ні</a:t>
            </a:r>
            <a:r>
              <a:rPr lang="ru-RU" b="1" dirty="0" smtClean="0">
                <a:solidFill>
                  <a:srgbClr val="800080"/>
                </a:solidFill>
              </a:rPr>
              <a:t>, </a:t>
            </a:r>
            <a:r>
              <a:rPr lang="ru-RU" b="1" dirty="0">
                <a:solidFill>
                  <a:srgbClr val="800080"/>
                </a:solidFill>
              </a:rPr>
              <a:t>так </a:t>
            </a:r>
            <a:r>
              <a:rPr lang="ru-RU" b="1" dirty="0" smtClean="0">
                <a:solidFill>
                  <a:srgbClr val="800080"/>
                </a:solidFill>
              </a:rPr>
              <a:t>як</a:t>
            </a:r>
            <a:endParaRPr lang="ru-RU" b="1" dirty="0">
              <a:solidFill>
                <a:srgbClr val="800080"/>
              </a:solidFill>
            </a:endParaRPr>
          </a:p>
          <a:p>
            <a:r>
              <a:rPr lang="ru-RU" b="1" dirty="0">
                <a:solidFill>
                  <a:srgbClr val="800080"/>
                </a:solidFill>
              </a:rPr>
              <a:t>2,7 : 9 = 0,3,  а   2 : 5 = 0,4</a:t>
            </a:r>
          </a:p>
          <a:p>
            <a:endParaRPr lang="ru-RU" b="1" dirty="0">
              <a:solidFill>
                <a:srgbClr val="800080"/>
              </a:solidFill>
            </a:endParaRPr>
          </a:p>
        </p:txBody>
      </p:sp>
      <p:sp>
        <p:nvSpPr>
          <p:cNvPr id="31755" name="Text Box 11"/>
          <p:cNvSpPr txBox="1">
            <a:spLocks noChangeArrowheads="1"/>
          </p:cNvSpPr>
          <p:nvPr/>
        </p:nvSpPr>
        <p:spPr bwMode="auto">
          <a:xfrm>
            <a:off x="1403350" y="2492375"/>
            <a:ext cx="2946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/>
              <a:t>40 : 8 = 65 : 13</a:t>
            </a:r>
          </a:p>
          <a:p>
            <a:endParaRPr lang="ru-RU" sz="3200" b="1"/>
          </a:p>
        </p:txBody>
      </p:sp>
      <p:sp>
        <p:nvSpPr>
          <p:cNvPr id="31756" name="Text Box 12"/>
          <p:cNvSpPr txBox="1">
            <a:spLocks noChangeArrowheads="1"/>
          </p:cNvSpPr>
          <p:nvPr/>
        </p:nvSpPr>
        <p:spPr bwMode="auto">
          <a:xfrm>
            <a:off x="1547813" y="4365625"/>
            <a:ext cx="2751137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3200" b="1"/>
              <a:t>2,7 : 9 = 2 : 5</a:t>
            </a:r>
          </a:p>
          <a:p>
            <a:endParaRPr lang="ru-RU" sz="3200" b="1"/>
          </a:p>
        </p:txBody>
      </p:sp>
      <p:sp>
        <p:nvSpPr>
          <p:cNvPr id="31757" name="AutoShap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7772400" y="6477000"/>
            <a:ext cx="1143000" cy="3810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/>
              <a:t>Содержание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50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5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5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50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20" name="Picture 4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5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6"/>
          <p:cNvSpPr>
            <a:spLocks noChangeArrowheads="1"/>
          </p:cNvSpPr>
          <p:nvPr/>
        </p:nvSpPr>
        <p:spPr bwMode="auto">
          <a:xfrm>
            <a:off x="3492500" y="333375"/>
            <a:ext cx="4546600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ru-RU" sz="28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Виразіть</a:t>
            </a: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відношення</a:t>
            </a: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 </a:t>
            </a:r>
            <a: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/>
            </a:r>
            <a:br>
              <a:rPr lang="ru-RU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</a:b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у </a:t>
            </a:r>
            <a:r>
              <a:rPr lang="ru-RU" sz="2800" b="1" dirty="0" err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відсотках</a:t>
            </a:r>
            <a:r>
              <a:rPr lang="ru-RU" sz="28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itchFamily="66" charset="0"/>
              </a:rPr>
              <a:t>:</a:t>
            </a:r>
            <a:endParaRPr lang="ru-RU" sz="28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itchFamily="66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1258888" y="1484313"/>
            <a:ext cx="6284912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arenR"/>
            </a:pPr>
            <a:r>
              <a:rPr lang="ru-RU" sz="4800" b="1" dirty="0"/>
              <a:t>9 </a:t>
            </a:r>
            <a:r>
              <a:rPr lang="ru-RU" sz="4800" b="1" dirty="0" smtClean="0"/>
              <a:t>до </a:t>
            </a:r>
            <a:r>
              <a:rPr lang="ru-RU" sz="4800" b="1" dirty="0"/>
              <a:t>20;</a:t>
            </a:r>
          </a:p>
          <a:p>
            <a:pPr marL="609600" indent="-609600">
              <a:spcBef>
                <a:spcPct val="20000"/>
              </a:spcBef>
            </a:pPr>
            <a:endParaRPr lang="ru-RU" sz="4800" dirty="0"/>
          </a:p>
          <a:p>
            <a:pPr marL="609600" indent="-609600">
              <a:spcBef>
                <a:spcPct val="20000"/>
              </a:spcBef>
            </a:pPr>
            <a:r>
              <a:rPr lang="ru-RU" sz="4800" dirty="0"/>
              <a:t>2) </a:t>
            </a:r>
            <a:r>
              <a:rPr lang="ru-RU" sz="4800" b="1" dirty="0"/>
              <a:t>0,32 </a:t>
            </a:r>
            <a:r>
              <a:rPr lang="ru-RU" sz="4800" b="1" dirty="0" smtClean="0"/>
              <a:t>до </a:t>
            </a:r>
            <a:r>
              <a:rPr lang="ru-RU" sz="4800" b="1" dirty="0"/>
              <a:t>8;</a:t>
            </a:r>
          </a:p>
          <a:p>
            <a:pPr marL="609600" indent="-609600">
              <a:spcBef>
                <a:spcPct val="20000"/>
              </a:spcBef>
            </a:pPr>
            <a:endParaRPr lang="ru-RU" sz="4800" b="1" dirty="0"/>
          </a:p>
          <a:p>
            <a:pPr marL="609600" indent="-609600">
              <a:spcBef>
                <a:spcPct val="20000"/>
              </a:spcBef>
            </a:pPr>
            <a:r>
              <a:rPr lang="ru-RU" sz="4800" dirty="0"/>
              <a:t>3) </a:t>
            </a:r>
            <a:r>
              <a:rPr lang="ru-RU" sz="4800" b="1" dirty="0"/>
              <a:t>12 </a:t>
            </a:r>
            <a:r>
              <a:rPr lang="ru-RU" sz="4800" b="1" smtClean="0"/>
              <a:t>хв </a:t>
            </a:r>
            <a:r>
              <a:rPr lang="ru-RU" sz="4800" b="1" dirty="0" smtClean="0"/>
              <a:t>до 1 год.</a:t>
            </a:r>
            <a:endParaRPr lang="ru-RU" sz="4800" b="1" dirty="0"/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3779838" y="2060575"/>
            <a:ext cx="4465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hlink"/>
                </a:solidFill>
              </a:rPr>
              <a:t>(9:20)100%=45%</a:t>
            </a:r>
          </a:p>
        </p:txBody>
      </p: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924300" y="3860800"/>
            <a:ext cx="4321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hlink"/>
                </a:solidFill>
              </a:rPr>
              <a:t>(0,32:8)100%=4%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4067175" y="5734050"/>
            <a:ext cx="44640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000" b="1">
                <a:solidFill>
                  <a:schemeClr val="hlink"/>
                </a:solidFill>
              </a:rPr>
              <a:t>(12:60)100%=20%</a:t>
            </a:r>
          </a:p>
        </p:txBody>
      </p:sp>
      <p:sp>
        <p:nvSpPr>
          <p:cNvPr id="34827" name="WordArt 11"/>
          <p:cNvSpPr>
            <a:spLocks noChangeArrowheads="1" noChangeShapeType="1" noTextEdit="1"/>
          </p:cNvSpPr>
          <p:nvPr/>
        </p:nvSpPr>
        <p:spPr bwMode="auto">
          <a:xfrm rot="-940136">
            <a:off x="1042988" y="333375"/>
            <a:ext cx="2090737" cy="922338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b="1" i="1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9900"/>
                </a:soli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Задача.</a:t>
            </a:r>
          </a:p>
        </p:txBody>
      </p:sp>
      <p:sp>
        <p:nvSpPr>
          <p:cNvPr id="34828" name="AutoShape 12"/>
          <p:cNvSpPr>
            <a:spLocks noChangeArrowheads="1"/>
          </p:cNvSpPr>
          <p:nvPr/>
        </p:nvSpPr>
        <p:spPr bwMode="auto">
          <a:xfrm>
            <a:off x="7772400" y="6477000"/>
            <a:ext cx="1143000" cy="381000"/>
          </a:xfrm>
          <a:prstGeom prst="rightArrow">
            <a:avLst>
              <a:gd name="adj1" fmla="val 50000"/>
              <a:gd name="adj2" fmla="val 7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400">
                <a:hlinkClick r:id="rId3" action="ppaction://hlinksldjump"/>
              </a:rPr>
              <a:t>Содержание</a:t>
            </a:r>
            <a:endParaRPr lang="ru-RU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7417" grpId="0"/>
      <p:bldP spid="174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Практичне завдання.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b="1" dirty="0" smtClean="0"/>
              <a:t>Вважається,що в кімнаті достатньо природного освітлення, якщо площа вікон становить не </a:t>
            </a:r>
            <a:r>
              <a:rPr lang="uk-UA" b="1" dirty="0" err="1" smtClean="0"/>
              <a:t>меньше</a:t>
            </a:r>
            <a:r>
              <a:rPr lang="uk-UA" b="1" dirty="0" smtClean="0"/>
              <a:t>, </a:t>
            </a:r>
            <a:r>
              <a:rPr lang="uk-UA" b="1" dirty="0" smtClean="0"/>
              <a:t>ніж 20 %площі кімнати.</a:t>
            </a:r>
          </a:p>
          <a:p>
            <a:r>
              <a:rPr lang="uk-UA" b="1" dirty="0" smtClean="0"/>
              <a:t>Ширина вікна у нашому класі -1,4 м, висота -  2,5 м</a:t>
            </a:r>
          </a:p>
          <a:p>
            <a:r>
              <a:rPr lang="uk-UA" b="1" dirty="0" smtClean="0"/>
              <a:t>Площа класу 30 </a:t>
            </a:r>
            <a:r>
              <a:rPr lang="uk-UA" b="1" dirty="0" err="1" smtClean="0"/>
              <a:t>кв.м</a:t>
            </a:r>
            <a:r>
              <a:rPr lang="uk-UA" b="1" dirty="0" smtClean="0"/>
              <a:t>.</a:t>
            </a:r>
          </a:p>
          <a:p>
            <a:r>
              <a:rPr lang="uk-UA" b="1" dirty="0" smtClean="0"/>
              <a:t>Чи достатньо  природного освітлення в нашому класі?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13695</TotalTime>
  <Words>346</Words>
  <Application>Microsoft Office PowerPoint</Application>
  <PresentationFormat>Экран (4:3)</PresentationFormat>
  <Paragraphs>80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Практичне завдання.</vt:lpstr>
      <vt:lpstr>Задача.</vt:lpstr>
      <vt:lpstr>Задача.</vt:lpstr>
      <vt:lpstr>Задача.</vt:lpstr>
      <vt:lpstr>Домашнє завдання. 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ольга</cp:lastModifiedBy>
  <cp:revision>56</cp:revision>
  <cp:lastPrinted>1601-01-01T00:00:00Z</cp:lastPrinted>
  <dcterms:created xsi:type="dcterms:W3CDTF">1601-01-01T00:00:00Z</dcterms:created>
  <dcterms:modified xsi:type="dcterms:W3CDTF">2019-12-11T07:07:36Z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