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7" r:id="rId2"/>
    <p:sldId id="284" r:id="rId3"/>
    <p:sldId id="343" r:id="rId4"/>
    <p:sldId id="366" r:id="rId5"/>
    <p:sldId id="367" r:id="rId6"/>
    <p:sldId id="286" r:id="rId7"/>
    <p:sldId id="334" r:id="rId8"/>
    <p:sldId id="382" r:id="rId9"/>
    <p:sldId id="335" r:id="rId10"/>
    <p:sldId id="322" r:id="rId11"/>
    <p:sldId id="289" r:id="rId12"/>
    <p:sldId id="323" r:id="rId13"/>
    <p:sldId id="290" r:id="rId14"/>
    <p:sldId id="383" r:id="rId15"/>
    <p:sldId id="385" r:id="rId16"/>
    <p:sldId id="374" r:id="rId17"/>
    <p:sldId id="359" r:id="rId18"/>
    <p:sldId id="361" r:id="rId19"/>
    <p:sldId id="375" r:id="rId20"/>
    <p:sldId id="373" r:id="rId21"/>
    <p:sldId id="362" r:id="rId22"/>
    <p:sldId id="376" r:id="rId23"/>
    <p:sldId id="384" r:id="rId24"/>
    <p:sldId id="363" r:id="rId25"/>
    <p:sldId id="377" r:id="rId26"/>
    <p:sldId id="378" r:id="rId27"/>
    <p:sldId id="364" r:id="rId28"/>
    <p:sldId id="365" r:id="rId29"/>
    <p:sldId id="379" r:id="rId30"/>
    <p:sldId id="380" r:id="rId31"/>
    <p:sldId id="38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4214"/>
    <a:srgbClr val="B60AAA"/>
    <a:srgbClr val="D9EECA"/>
    <a:srgbClr val="AC047C"/>
    <a:srgbClr val="003300"/>
    <a:srgbClr val="3403BD"/>
    <a:srgbClr val="005828"/>
    <a:srgbClr val="FFFF99"/>
    <a:srgbClr val="10D5FC"/>
    <a:srgbClr val="008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37" autoAdjust="0"/>
    <p:restoredTop sz="94687" autoAdjust="0"/>
  </p:normalViewPr>
  <p:slideViewPr>
    <p:cSldViewPr>
      <p:cViewPr>
        <p:scale>
          <a:sx n="66" d="100"/>
          <a:sy n="66" d="100"/>
        </p:scale>
        <p:origin x="14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875D6-4015-40D2-89CB-AF442504E5FF}" type="datetimeFigureOut">
              <a:rPr lang="ru-RU" smtClean="0"/>
              <a:pPr/>
              <a:t>17.11.2019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заставка\75847205_75845313_75325241_8de9ecca033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729" y="116632"/>
            <a:ext cx="8496944" cy="4293096"/>
          </a:xfrm>
          <a:prstGeom prst="round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4653136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Відношення та  </a:t>
            </a:r>
          </a:p>
          <a:p>
            <a:pPr algn="ctr"/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пропорції</a:t>
            </a:r>
            <a:endParaRPr lang="ru-RU" sz="60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543626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00034" y="5572140"/>
            <a:ext cx="2857520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Капела </a:t>
            </a:r>
            <a:r>
              <a:rPr lang="uk-UA" sz="3600" b="1" dirty="0" err="1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Пацці</a:t>
            </a:r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, </a:t>
            </a:r>
          </a:p>
          <a:p>
            <a:pPr algn="ctr">
              <a:lnSpc>
                <a:spcPct val="80000"/>
              </a:lnSpc>
            </a:pPr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Флоренція</a:t>
            </a:r>
            <a:endParaRPr lang="ru-RU" sz="36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" name="Рисунок 8" descr="Капелла Пацци, Флоренция - www.Arhitekto.r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071678"/>
            <a:ext cx="314327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1" name="Рисунок 10" descr="Будинок з химерами :: Фотогалерея. Визначні місця Києва. :: Про компанію :: Інтерделюкс: тури по Україні, готельне обслуговуванн"/>
          <p:cNvPicPr/>
          <p:nvPr/>
        </p:nvPicPr>
        <p:blipFill>
          <a:blip r:embed="rId4" cstate="print"/>
          <a:srcRect r="9090"/>
          <a:stretch>
            <a:fillRect/>
          </a:stretch>
        </p:blipFill>
        <p:spPr bwMode="auto">
          <a:xfrm>
            <a:off x="6000760" y="357166"/>
            <a:ext cx="2857520" cy="3465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000760" y="3714752"/>
            <a:ext cx="285752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Будинок з химерами в Києві</a:t>
            </a:r>
          </a:p>
          <a:p>
            <a:pPr algn="ctr">
              <a:lnSpc>
                <a:spcPct val="80000"/>
              </a:lnSpc>
            </a:pPr>
            <a:endParaRPr lang="ru-RU" sz="36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4" name="Рисунок 13" descr="PR-портал"/>
          <p:cNvPicPr/>
          <p:nvPr/>
        </p:nvPicPr>
        <p:blipFill>
          <a:blip r:embed="rId5" cstate="print"/>
          <a:srcRect l="13231" r="27044"/>
          <a:stretch>
            <a:fillRect/>
          </a:stretch>
        </p:blipFill>
        <p:spPr bwMode="auto">
          <a:xfrm>
            <a:off x="3143240" y="714356"/>
            <a:ext cx="300039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00430" y="4786322"/>
            <a:ext cx="2857520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Храм </a:t>
            </a:r>
          </a:p>
          <a:p>
            <a:pPr algn="ctr">
              <a:lnSpc>
                <a:spcPct val="80000"/>
              </a:lnSpc>
            </a:pPr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Софії Київської</a:t>
            </a:r>
          </a:p>
          <a:p>
            <a:pPr algn="ctr">
              <a:lnSpc>
                <a:spcPct val="80000"/>
              </a:lnSpc>
            </a:pPr>
            <a:endParaRPr lang="ru-RU" sz="36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50803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214290"/>
            <a:ext cx="792958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8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Золота пропорція </a:t>
            </a:r>
          </a:p>
          <a:p>
            <a:pPr algn="ctr">
              <a:lnSpc>
                <a:spcPct val="80000"/>
              </a:lnSpc>
            </a:pPr>
            <a:r>
              <a:rPr lang="uk-UA" sz="48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мистецтві</a:t>
            </a:r>
            <a:endParaRPr lang="ru-RU" sz="48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http://teoriacomp.narod.ru/images/zolotyi_peretyn_clip_image016.gif"/>
          <p:cNvPicPr/>
          <p:nvPr/>
        </p:nvPicPr>
        <p:blipFill>
          <a:blip r:embed="rId3" cstate="print"/>
          <a:srcRect t="3082" r="61761" b="17637"/>
          <a:stretch>
            <a:fillRect/>
          </a:stretch>
        </p:blipFill>
        <p:spPr bwMode="auto">
          <a:xfrm>
            <a:off x="1214414" y="1285860"/>
            <a:ext cx="3286148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28596" y="5572140"/>
            <a:ext cx="8358246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Мона</a:t>
            </a: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Ліза  (Джоконда)</a:t>
            </a:r>
          </a:p>
          <a:p>
            <a:pPr algn="ctr">
              <a:lnSpc>
                <a:spcPct val="80000"/>
              </a:lnSpc>
            </a:pP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Леонардо </a:t>
            </a: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да</a:t>
            </a: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Вінчі</a:t>
            </a:r>
            <a:endParaRPr lang="ru-RU" sz="4400" b="1" dirty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5143504" y="1428736"/>
            <a:ext cx="278608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00101734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428604"/>
            <a:ext cx="792958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8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Золота пропорція </a:t>
            </a:r>
          </a:p>
          <a:p>
            <a:pPr algn="ctr">
              <a:lnSpc>
                <a:spcPct val="80000"/>
              </a:lnSpc>
            </a:pPr>
            <a:r>
              <a:rPr lang="uk-UA" sz="48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мистецтві</a:t>
            </a:r>
            <a:endParaRPr lang="ru-RU" sz="48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5214950"/>
            <a:ext cx="5214974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“Італійський</a:t>
            </a: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пейзаж”</a:t>
            </a:r>
            <a:endParaRPr lang="uk-UA" sz="4400" b="1" dirty="0" smtClean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lnSpc>
                <a:spcPct val="80000"/>
              </a:lnSpc>
            </a:pP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І.А.Айвазовський</a:t>
            </a:r>
            <a:endParaRPr lang="ru-RU" sz="4400" b="1" dirty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14554"/>
            <a:ext cx="3857652" cy="265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All Users\Документы\Капец\Айвазовский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214554"/>
            <a:ext cx="371477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28596" y="5143512"/>
            <a:ext cx="4143404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“Таємна</a:t>
            </a: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вечеря”</a:t>
            </a:r>
            <a:endParaRPr lang="uk-UA" sz="4400" b="1" dirty="0" smtClean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lnSpc>
                <a:spcPct val="80000"/>
              </a:lnSpc>
            </a:pP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Сальвадор Далі</a:t>
            </a:r>
            <a:endParaRPr lang="ru-RU" sz="4400" b="1" dirty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101734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ll Users\Документы\Капец\Венера Милосская.jpg"/>
          <p:cNvPicPr/>
          <p:nvPr/>
        </p:nvPicPr>
        <p:blipFill>
          <a:blip r:embed="rId3" cstate="print"/>
          <a:srcRect l="16667" r="18519"/>
          <a:stretch>
            <a:fillRect/>
          </a:stretch>
        </p:blipFill>
        <p:spPr bwMode="auto">
          <a:xfrm>
            <a:off x="1285852" y="1362059"/>
            <a:ext cx="26432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2776082"/>
            <a:ext cx="5179207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k-UA" sz="4400" b="1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Венера </a:t>
            </a:r>
          </a:p>
          <a:p>
            <a:pPr algn="ctr">
              <a:lnSpc>
                <a:spcPct val="70000"/>
              </a:lnSpc>
            </a:pPr>
            <a:r>
              <a:rPr lang="uk-UA" sz="4400" b="1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Мілоська</a:t>
            </a:r>
            <a:endParaRPr lang="ru-RU" sz="4400" b="1" dirty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214290"/>
            <a:ext cx="792958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8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Золота пропорція </a:t>
            </a:r>
          </a:p>
          <a:p>
            <a:pPr algn="ctr">
              <a:lnSpc>
                <a:spcPct val="80000"/>
              </a:lnSpc>
            </a:pPr>
            <a:r>
              <a:rPr lang="uk-UA" sz="48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скульптурі</a:t>
            </a:r>
            <a:endParaRPr lang="ru-RU" sz="48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2" name="Рисунок 11" descr="Dionysos versus Apollo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428737"/>
            <a:ext cx="2286016" cy="437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4" name="Рисунок 13" descr="Dionysos versus Apollo"/>
          <p:cNvPicPr/>
          <p:nvPr/>
        </p:nvPicPr>
        <p:blipFill>
          <a:blip r:embed="rId4" cstate="print"/>
          <a:srcRect l="58716" t="48196" r="28899" b="42038"/>
          <a:stretch>
            <a:fillRect/>
          </a:stretch>
        </p:blipFill>
        <p:spPr bwMode="auto">
          <a:xfrm>
            <a:off x="5857884" y="3429000"/>
            <a:ext cx="2571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929058" y="2883466"/>
            <a:ext cx="4214842" cy="109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k-UA" sz="4400" b="1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Аполлон Бельведерський</a:t>
            </a:r>
            <a:endParaRPr lang="ru-RU" sz="4400" b="1" dirty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5661248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/>
              <a:t>Скульптори стверджують, що талія ділить людське тіло у відношенні «золотого перерізу»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00101734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-FilesZ500-res-wizualizacje-Z121-Z121_view1_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7006"/>
            <a:ext cx="3312368" cy="282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27984" y="404664"/>
            <a:ext cx="42484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B60AAA"/>
                </a:solidFill>
              </a:rPr>
              <a:t>Однією з умов краси будинку є правильне відношення його висоти до довжини. Висота будинку має відноситись до довжини як </a:t>
            </a:r>
            <a:r>
              <a:rPr lang="uk-UA" sz="3200" b="1" u="sng" dirty="0" smtClean="0"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0,62 : 1</a:t>
            </a:r>
            <a:endParaRPr lang="ru-RU" sz="3200" b="1" u="sng" dirty="0"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4077072"/>
            <a:ext cx="7740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</a:p>
          <a:p>
            <a:r>
              <a:rPr lang="uk-UA" sz="3600" b="1" i="1" dirty="0" smtClean="0"/>
              <a:t>Якою повинна бути довжина будинку заввишки 6м, щоб споруда створювала відчуття гармонії?  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270322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84577" y="476672"/>
            <a:ext cx="4572000" cy="92333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У кулінарії допускається заміна 50 г риби на 45 г рибних консервів у томаті. Скільки потрібно консервів для заміни 5 кг риби?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442470"/>
            <a:ext cx="4572000" cy="1200329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r>
              <a:rPr lang="uk-UA" b="1" dirty="0" smtClean="0">
                <a:solidFill>
                  <a:srgbClr val="003300"/>
                </a:solidFill>
              </a:rPr>
              <a:t>При відгодівлі великої рогатої худоби 44 кг вівса дозволяється заміняти 2 кг карбаміду. Скільки потрібно карбаміду, щоб замінити 88 кг вівса?</a:t>
            </a: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4357" y="2642799"/>
            <a:ext cx="8028384" cy="1477328"/>
          </a:xfrm>
          <a:prstGeom prst="rect">
            <a:avLst/>
          </a:prstGeom>
          <a:solidFill>
            <a:srgbClr val="D9EECA"/>
          </a:solidFill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rgbClr val="AC047C"/>
                </a:solidFill>
              </a:rPr>
              <a:t>На будівельному майданчику, де я працюю, робітникам на зміну потрібно 140 м³ бетону. Якщо його виготовити більше, наступного дня він втратить свої властивості, якість погіршиться. Тож треба визначити, скільки потрібно взяти цементу, піску й щебеню для виготовлення 140 м³ бетону, якщо за об</a:t>
            </a:r>
            <a:r>
              <a:rPr lang="ru-RU" b="1" dirty="0">
                <a:solidFill>
                  <a:srgbClr val="AC047C"/>
                </a:solidFill>
              </a:rPr>
              <a:t>’</a:t>
            </a:r>
            <a:r>
              <a:rPr lang="uk-UA" b="1" dirty="0" err="1">
                <a:solidFill>
                  <a:srgbClr val="AC047C"/>
                </a:solidFill>
              </a:rPr>
              <a:t>ємом</a:t>
            </a:r>
            <a:r>
              <a:rPr lang="uk-UA" b="1" dirty="0">
                <a:solidFill>
                  <a:srgbClr val="AC047C"/>
                </a:solidFill>
              </a:rPr>
              <a:t>  вони знаходяться у відношенні 1 : 2 : 4?</a:t>
            </a:r>
            <a:endParaRPr lang="ru-RU" dirty="0">
              <a:solidFill>
                <a:srgbClr val="AC047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73624" y="4120126"/>
            <a:ext cx="4572000" cy="1200329"/>
          </a:xfrm>
          <a:prstGeom prst="rect">
            <a:avLst/>
          </a:prstGeom>
          <a:solidFill>
            <a:srgbClr val="B60AAA"/>
          </a:solidFill>
        </p:spPr>
        <p:txBody>
          <a:bodyPr>
            <a:spAutoFit/>
          </a:bodyPr>
          <a:lstStyle/>
          <a:p>
            <a:r>
              <a:rPr lang="uk-UA" b="1" i="1" dirty="0"/>
              <a:t>На виготовлення 3 т спирту витрачається 3000 м³ газу. За рік завод виготовляє 21 тонн спирту. Скільки газу йому потрібно для цього?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320456"/>
            <a:ext cx="7612969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rgbClr val="C00000"/>
                </a:solidFill>
              </a:rPr>
              <a:t>Довжина лінії на карті з масштабом 1 : 50 000 дорівнює 5 см, а та ж сама відстань на </a:t>
            </a:r>
            <a:r>
              <a:rPr lang="uk-UA" b="1" dirty="0" err="1">
                <a:solidFill>
                  <a:srgbClr val="C00000"/>
                </a:solidFill>
              </a:rPr>
              <a:t>аерофотознімку</a:t>
            </a:r>
            <a:r>
              <a:rPr lang="uk-UA" b="1" dirty="0">
                <a:solidFill>
                  <a:srgbClr val="C00000"/>
                </a:solidFill>
              </a:rPr>
              <a:t> має довжину 10 см. 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uk-UA" b="1" dirty="0">
                <a:solidFill>
                  <a:srgbClr val="C00000"/>
                </a:solidFill>
              </a:rPr>
              <a:t>Знайти масштаб </a:t>
            </a:r>
            <a:r>
              <a:rPr lang="uk-UA" b="1" dirty="0" err="1">
                <a:solidFill>
                  <a:srgbClr val="C00000"/>
                </a:solidFill>
              </a:rPr>
              <a:t>аерофотознімку</a:t>
            </a:r>
            <a:r>
              <a:rPr lang="uk-UA" b="1" dirty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1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00298" y="428604"/>
            <a:ext cx="62151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Пропорції  в  житті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 l="30465" t="13897" r="32817" b="12126"/>
          <a:stretch>
            <a:fillRect/>
          </a:stretch>
        </p:blipFill>
        <p:spPr bwMode="auto">
          <a:xfrm>
            <a:off x="642910" y="1928802"/>
            <a:ext cx="2857520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Выгнутая влево стрелка 13"/>
          <p:cNvSpPr/>
          <p:nvPr/>
        </p:nvSpPr>
        <p:spPr>
          <a:xfrm>
            <a:off x="3714744" y="2143116"/>
            <a:ext cx="1071570" cy="1285884"/>
          </a:xfrm>
          <a:prstGeom prst="curvedRightArrow">
            <a:avLst/>
          </a:prstGeom>
          <a:solidFill>
            <a:srgbClr val="B60A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>
            <a:off x="3857620" y="4786322"/>
            <a:ext cx="1071570" cy="1214446"/>
          </a:xfrm>
          <a:prstGeom prst="curvedLeftArrow">
            <a:avLst/>
          </a:prstGeom>
          <a:solidFill>
            <a:srgbClr val="B60A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Рисунок 15" descr="Истории бизнеса &quot; Инфозона бизнеса"/>
          <p:cNvPicPr/>
          <p:nvPr/>
        </p:nvPicPr>
        <p:blipFill>
          <a:blip r:embed="rId4" cstate="print"/>
          <a:srcRect l="13139" r="4866" b="3650"/>
          <a:stretch>
            <a:fillRect/>
          </a:stretch>
        </p:blipFill>
        <p:spPr bwMode="auto">
          <a:xfrm>
            <a:off x="5286380" y="1928802"/>
            <a:ext cx="307183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929058" y="3214686"/>
            <a:ext cx="4571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10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11000" b="1" dirty="0"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21360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28860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57422" y="214290"/>
            <a:ext cx="621510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Пропорції і</a:t>
            </a:r>
          </a:p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здоров’я людини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34" y="1285860"/>
            <a:ext cx="86439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uk-UA" sz="2800" b="1" u="sng" dirty="0" smtClean="0"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100 грамах чорної смородини міститься  приблизно 0,25 г вітаміну С. Скільки грамів чорної смородини потрібно з’їсти людині за день, якщо добова норма вітаміну С складає 0,05 грама?</a:t>
            </a:r>
            <a:endParaRPr lang="ru-RU" sz="2800" b="1" dirty="0"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Скоро поспеет смородина . Лечение &quot;болячек&quot; чудо ягодкой!"/>
          <p:cNvPicPr>
            <a:picLocks noChangeAspect="1" noChangeArrowheads="1"/>
          </p:cNvPicPr>
          <p:nvPr/>
        </p:nvPicPr>
        <p:blipFill>
          <a:blip r:embed="rId3" cstate="print"/>
          <a:srcRect l="6209" t="1656" r="6870" b="5628"/>
          <a:stretch>
            <a:fillRect/>
          </a:stretch>
        </p:blipFill>
        <p:spPr bwMode="auto">
          <a:xfrm>
            <a:off x="285720" y="3000372"/>
            <a:ext cx="4572032" cy="365762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30" name="Picture 6" descr="Домашние рецепты приготовления &quot; Страница 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429000"/>
            <a:ext cx="3961562" cy="2905147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855012564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0155" y="188640"/>
            <a:ext cx="68938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Відмова </a:t>
            </a:r>
            <a:r>
              <a:rPr lang="uk-UA" sz="54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5400" b="1" dirty="0" err="1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відшкідливих</a:t>
            </a:r>
            <a:r>
              <a:rPr lang="uk-UA" sz="54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звичок</a:t>
            </a:r>
            <a:endParaRPr lang="uk-UA" sz="5400" dirty="0">
              <a:solidFill>
                <a:srgbClr val="AC047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29206" y="2348880"/>
            <a:ext cx="46085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3403BD"/>
                </a:solidFill>
                <a:latin typeface="Times New Roman" pitchFamily="18" charset="0"/>
                <a:cs typeface="Times New Roman" pitchFamily="18" charset="0"/>
              </a:rPr>
              <a:t>Відомо, що відношення курців до не курців 4:5. </a:t>
            </a:r>
            <a:r>
              <a:rPr lang="uk-UA" sz="2400" b="1" dirty="0">
                <a:solidFill>
                  <a:srgbClr val="3403BD"/>
                </a:solidFill>
                <a:latin typeface="Times New Roman" pitchFamily="18" charset="0"/>
                <a:cs typeface="Times New Roman" pitchFamily="18" charset="0"/>
              </a:rPr>
              <a:t>Знайдіть кількість </a:t>
            </a:r>
            <a:r>
              <a:rPr lang="uk-UA" sz="2400" b="1" dirty="0" smtClean="0">
                <a:solidFill>
                  <a:srgbClr val="3403BD"/>
                </a:solidFill>
                <a:latin typeface="Times New Roman" pitchFamily="18" charset="0"/>
                <a:cs typeface="Times New Roman" pitchFamily="18" charset="0"/>
              </a:rPr>
              <a:t>не курців, </a:t>
            </a:r>
            <a:r>
              <a:rPr lang="uk-UA" sz="2400" b="1" dirty="0">
                <a:solidFill>
                  <a:srgbClr val="3403BD"/>
                </a:solidFill>
                <a:latin typeface="Times New Roman" pitchFamily="18" charset="0"/>
                <a:cs typeface="Times New Roman" pitchFamily="18" charset="0"/>
              </a:rPr>
              <a:t>якщо курять 500 чоловік,записавши її у вигляді пропорції</a:t>
            </a:r>
            <a:r>
              <a:rPr lang="uk-UA" sz="3600" b="1" dirty="0">
                <a:solidFill>
                  <a:srgbClr val="3403BD"/>
                </a:solidFill>
              </a:rPr>
              <a:t>.</a:t>
            </a:r>
          </a:p>
        </p:txBody>
      </p:sp>
      <p:pic>
        <p:nvPicPr>
          <p:cNvPr id="4" name="Picture 2" descr="Картинки по запросу шкідливі звички картинки курев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72816"/>
            <a:ext cx="4500313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27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28860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28860" y="428604"/>
            <a:ext cx="621510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Пропорції у побуті </a:t>
            </a:r>
          </a:p>
        </p:txBody>
      </p:sp>
      <p:pic>
        <p:nvPicPr>
          <p:cNvPr id="34818" name="Picture 2" descr="Вишня картинк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714752"/>
            <a:ext cx="4141333" cy="285752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Рисунок 8" descr="Цукати з вишень"/>
          <p:cNvPicPr/>
          <p:nvPr/>
        </p:nvPicPr>
        <p:blipFill>
          <a:blip r:embed="rId4" cstate="print"/>
          <a:srcRect l="9612" r="9920"/>
          <a:stretch>
            <a:fillRect/>
          </a:stretch>
        </p:blipFill>
        <p:spPr bwMode="auto">
          <a:xfrm>
            <a:off x="4786314" y="3714752"/>
            <a:ext cx="4357686" cy="2738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0" name="TextBox 9"/>
          <p:cNvSpPr txBox="1"/>
          <p:nvPr/>
        </p:nvSpPr>
        <p:spPr>
          <a:xfrm>
            <a:off x="500034" y="1357298"/>
            <a:ext cx="86439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800" b="1" u="sng" dirty="0" smtClean="0"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Із 140 кг свіжих вишень отримують 21 кг сушених. Скільки кілограмів сушених вишень отримають із 160 кг свіжих? Скільки кілограмів свіжих вишень потрібно, щоб отримати 31,5 кг сушених?</a:t>
            </a:r>
            <a:endParaRPr lang="ru-RU" sz="2800" b="1" dirty="0"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637923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332656"/>
            <a:ext cx="233975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714348" y="1714488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5200" b="1" i="1" u="none" strike="noStrike" kern="1200" cap="none" spc="0" normalizeH="0" baseline="0" noProof="0" dirty="0">
              <a:ln>
                <a:noFill/>
              </a:ln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Picture 2" descr="Древний мир Записи в рубрике Древний мир Дневник Анастасия_Павлинова : LiveInternet - Российский Сервис Онлайн-Дневнико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81703"/>
            <a:ext cx="4018347" cy="478853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5786454"/>
            <a:ext cx="3143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i="1" dirty="0" err="1" smtClean="0"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Арістотель</a:t>
            </a:r>
            <a:r>
              <a:rPr lang="uk-UA" sz="3600" b="1" i="1" dirty="0" smtClean="0"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14810" y="1739522"/>
            <a:ext cx="49291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600" b="1" i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Розум полягає</a:t>
            </a:r>
          </a:p>
          <a:p>
            <a:pPr>
              <a:lnSpc>
                <a:spcPct val="150000"/>
              </a:lnSpc>
            </a:pPr>
            <a:r>
              <a:rPr lang="uk-UA" sz="3600" b="1" i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тільки в знаннях, </a:t>
            </a:r>
          </a:p>
          <a:p>
            <a:pPr>
              <a:lnSpc>
                <a:spcPct val="150000"/>
              </a:lnSpc>
            </a:pPr>
            <a:r>
              <a:rPr lang="uk-UA" sz="3600" b="1" i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 й в умінні </a:t>
            </a:r>
          </a:p>
          <a:p>
            <a:pPr>
              <a:lnSpc>
                <a:spcPct val="150000"/>
              </a:lnSpc>
            </a:pPr>
            <a:r>
              <a:rPr lang="uk-UA" sz="3600" b="1" i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застосовувати </a:t>
            </a:r>
          </a:p>
          <a:p>
            <a:pPr>
              <a:lnSpc>
                <a:spcPct val="150000"/>
              </a:lnSpc>
            </a:pPr>
            <a:r>
              <a:rPr lang="uk-UA" sz="3600" b="1" i="1" dirty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3600" b="1" i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нання  на практиці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90" r="16861" b="1990"/>
          <a:stretch>
            <a:fillRect/>
          </a:stretch>
        </p:blipFill>
        <p:spPr bwMode="auto">
          <a:xfrm>
            <a:off x="7092280" y="142852"/>
            <a:ext cx="193800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28860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28860" y="285728"/>
            <a:ext cx="621510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Пропорції на </a:t>
            </a:r>
          </a:p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виробництві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34" y="1643050"/>
            <a:ext cx="8643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2800" b="1" u="sng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608 (1)</a:t>
            </a:r>
          </a:p>
          <a:p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пошиття 14 однакових костюмів витратили </a:t>
            </a:r>
          </a:p>
          <a:p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49 м тканини. Скільки таких костюмів можна пошити з 84 м цієї тканини?</a:t>
            </a:r>
            <a:endParaRPr lang="ru-RU" sz="2800" b="1" dirty="0"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Флане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414094"/>
            <a:ext cx="4000528" cy="299146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Рисунок 11" descr="Детки. - Отличная детская одежда по приятным ценам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214686"/>
            <a:ext cx="3029521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89158137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76672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Пропорція  і  екологія </a:t>
            </a:r>
            <a:endParaRPr lang="uk-UA" sz="6000" dirty="0">
              <a:solidFill>
                <a:srgbClr val="AC047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89133" y="1492335"/>
            <a:ext cx="529207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Один гектар лісу може поглинути за 1 рік стільки вуглекислого газу, скільки його видихає за цей час 200 чоловік. На території нашої сільської ради проживає 3200 жителів</a:t>
            </a:r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Скільки </a:t>
            </a:r>
            <a:r>
              <a:rPr lang="uk-UA" sz="2800" b="1" dirty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потрібно зелених насаджень на нашій території.</a:t>
            </a:r>
            <a:endParaRPr lang="ru-RU" sz="2800" b="1" dirty="0"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Картинки по запросу молодые и старые ру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30" y="2060848"/>
            <a:ext cx="2666282" cy="4226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21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2786058"/>
            <a:ext cx="792958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72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194" name="Picture 2" descr="C:\Users\Надежда\Desktop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6"/>
            <a:ext cx="4786065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67890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908720"/>
            <a:ext cx="6048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Пропорція – формула</a:t>
            </a:r>
          </a:p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краси та гармонії</a:t>
            </a:r>
          </a:p>
        </p:txBody>
      </p:sp>
      <p:pic>
        <p:nvPicPr>
          <p:cNvPr id="3" name="Picture 2" descr="C:\Users\Надежда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77084"/>
            <a:ext cx="2055232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заставка\75847205_75845313_75325241_8de9ecca0330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935333"/>
            <a:ext cx="3773444" cy="1844824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1193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entagram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68760"/>
            <a:ext cx="6696744" cy="5040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411760" y="460985"/>
            <a:ext cx="5638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На </a:t>
            </a:r>
            <a:r>
              <a:rPr lang="ru-RU" sz="3600" b="1" dirty="0" err="1">
                <a:solidFill>
                  <a:schemeClr val="accent2">
                    <a:lumMod val="75000"/>
                  </a:schemeClr>
                </a:solidFill>
              </a:rPr>
              <a:t>пентаграмі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побажання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36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14414" y="285728"/>
            <a:ext cx="7929586" cy="1768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Райдуга яскравих</a:t>
            </a:r>
          </a:p>
          <a:p>
            <a:pPr algn="ctr">
              <a:lnSpc>
                <a:spcPct val="80000"/>
              </a:lnSpc>
            </a:pPr>
            <a:r>
              <a:rPr lang="uk-UA" sz="6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моментів уроку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214554"/>
            <a:ext cx="79295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uk-UA" sz="6000" b="1" dirty="0" smtClean="0">
                <a:ln w="1143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Сьогодні я навчився . . 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429000"/>
            <a:ext cx="79295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uk-UA" sz="6000" b="1" dirty="0" smtClean="0">
                <a:ln w="11430"/>
                <a:solidFill>
                  <a:srgbClr val="0058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Мені було цікаво . . 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572008"/>
            <a:ext cx="850109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uk-UA" sz="60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Мені найбільше </a:t>
            </a:r>
          </a:p>
          <a:p>
            <a:pPr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запам’яталося . . .</a:t>
            </a:r>
          </a:p>
        </p:txBody>
      </p:sp>
    </p:spTree>
    <p:extLst>
      <p:ext uri="{BB962C8B-B14F-4D97-AF65-F5344CB8AC3E}">
        <p14:creationId xmlns:p14="http://schemas.microsoft.com/office/powerpoint/2010/main" val="1866414477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заставка\75847205_75845313_75325241_8de9ecca033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358246" cy="6204444"/>
          </a:xfrm>
          <a:prstGeom prst="round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5572140"/>
            <a:ext cx="7929586" cy="95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Бажаю успіхів!</a:t>
            </a:r>
          </a:p>
        </p:txBody>
      </p:sp>
    </p:spTree>
    <p:extLst>
      <p:ext uri="{BB962C8B-B14F-4D97-AF65-F5344CB8AC3E}">
        <p14:creationId xmlns:p14="http://schemas.microsoft.com/office/powerpoint/2010/main" val="3278865434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Диктант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smtClean="0"/>
              <a:t>Закінчить речення:”Рівність двох відношень називається …”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smtClean="0"/>
              <a:t>Запишіть пропорцію 4 : 8 = 15 : 30. Підкресліть середні члени пропорції.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smtClean="0"/>
              <a:t>Закінчить речення:”Добуток крайніх членів кожної пропорції дорівнює…”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smtClean="0"/>
              <a:t>Наведіть приклад рівняння, яке має вигляд пропорції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smtClean="0"/>
              <a:t>Складіть пропорцію з чисел 3, 4, 8, 6.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err="1" smtClean="0"/>
              <a:t>Розв</a:t>
            </a:r>
            <a:r>
              <a:rPr lang="en-US" altLang="ru-RU" sz="2000" b="1" dirty="0" smtClean="0"/>
              <a:t>’</a:t>
            </a:r>
            <a:r>
              <a:rPr lang="uk-UA" altLang="ru-RU" sz="2000" b="1" dirty="0" err="1" smtClean="0"/>
              <a:t>яжіть</a:t>
            </a:r>
            <a:r>
              <a:rPr lang="uk-UA" altLang="ru-RU" sz="2000" b="1" dirty="0" smtClean="0"/>
              <a:t> рівняння 3 : х = 5 :2.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smtClean="0"/>
              <a:t>Чи буде вірною пропорція, якщо поміняти місцями її середні члени?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smtClean="0"/>
              <a:t>Закінчить речення:”Добуток середніх членів кожної пропорції дорівнює…”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smtClean="0"/>
              <a:t>Запишіть пропорцію 6 : 9 = 15 : 45. Підкресліть крайні  члени пропорції.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uk-UA" altLang="ru-RU" sz="2000" b="1" dirty="0" smtClean="0"/>
              <a:t> Поділіть число 50 на частини, </a:t>
            </a:r>
            <a:r>
              <a:rPr lang="uk-UA" altLang="ru-RU" sz="2000" b="1" dirty="0" err="1" smtClean="0"/>
              <a:t>пропорційнї</a:t>
            </a:r>
            <a:r>
              <a:rPr lang="uk-UA" altLang="ru-RU" sz="2000" b="1" dirty="0" smtClean="0"/>
              <a:t> числам 2 і 3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endParaRPr lang="uk-UA" altLang="ru-RU" sz="2000" b="1" dirty="0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endParaRPr lang="uk-UA" altLang="ru-RU" sz="1800" dirty="0" smtClean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99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39552" y="980728"/>
            <a:ext cx="8064500" cy="5434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09800" lvl="4" indent="-381000">
              <a:buFontTx/>
              <a:buNone/>
            </a:pPr>
            <a:r>
              <a:rPr lang="uk-UA" altLang="ru-RU" sz="4800" b="1" dirty="0" smtClean="0">
                <a:solidFill>
                  <a:srgbClr val="CC3300"/>
                </a:solidFill>
              </a:rPr>
              <a:t>У</a:t>
            </a:r>
            <a:r>
              <a:rPr lang="uk-UA" altLang="ru-RU" sz="4400" dirty="0" smtClean="0"/>
              <a:t> –  успіх, усмішка.</a:t>
            </a:r>
          </a:p>
          <a:p>
            <a:pPr marL="2209800" lvl="4" indent="-381000">
              <a:buFontTx/>
              <a:buNone/>
            </a:pPr>
            <a:r>
              <a:rPr lang="uk-UA" altLang="ru-RU" sz="4800" b="1" dirty="0" smtClean="0">
                <a:solidFill>
                  <a:srgbClr val="CC3300"/>
                </a:solidFill>
              </a:rPr>
              <a:t>Р</a:t>
            </a:r>
            <a:r>
              <a:rPr lang="uk-UA" altLang="ru-RU" sz="4400" dirty="0" smtClean="0"/>
              <a:t> –  розум, радість.</a:t>
            </a:r>
          </a:p>
          <a:p>
            <a:pPr marL="2209800" lvl="4" indent="-381000">
              <a:buFontTx/>
              <a:buNone/>
            </a:pPr>
            <a:r>
              <a:rPr lang="uk-UA" altLang="ru-RU" sz="4800" b="1" dirty="0" smtClean="0">
                <a:solidFill>
                  <a:srgbClr val="CC3300"/>
                </a:solidFill>
              </a:rPr>
              <a:t>О</a:t>
            </a:r>
            <a:r>
              <a:rPr lang="uk-UA" altLang="ru-RU" sz="4400" dirty="0" smtClean="0"/>
              <a:t> – організованість</a:t>
            </a:r>
          </a:p>
          <a:p>
            <a:pPr marL="2209800" lvl="4" indent="-381000">
              <a:buFontTx/>
              <a:buNone/>
            </a:pPr>
            <a:r>
              <a:rPr lang="uk-UA" altLang="ru-RU" sz="4400" dirty="0" smtClean="0"/>
              <a:t>       обдарованість </a:t>
            </a:r>
          </a:p>
          <a:p>
            <a:pPr marL="2209800" lvl="4" indent="-381000">
              <a:buFontTx/>
              <a:buNone/>
            </a:pPr>
            <a:r>
              <a:rPr lang="uk-UA" altLang="ru-RU" sz="4800" b="1" dirty="0" smtClean="0">
                <a:solidFill>
                  <a:srgbClr val="CC3300"/>
                </a:solidFill>
              </a:rPr>
              <a:t>К</a:t>
            </a:r>
            <a:r>
              <a:rPr lang="uk-UA" altLang="ru-RU" sz="4400" dirty="0" smtClean="0"/>
              <a:t> – кмітливість, компетентність.</a:t>
            </a:r>
            <a:endParaRPr lang="ru-RU" altLang="ru-RU" sz="4400" dirty="0" smtClean="0"/>
          </a:p>
        </p:txBody>
      </p:sp>
    </p:spTree>
    <p:extLst>
      <p:ext uri="{BB962C8B-B14F-4D97-AF65-F5344CB8AC3E}">
        <p14:creationId xmlns:p14="http://schemas.microsoft.com/office/powerpoint/2010/main" val="9679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9" descr="Результат пошуку зображень за запитом &quot;пушкин пиковая дама картинки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8600"/>
            <a:ext cx="2597210" cy="269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Рисунок 20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92" y="3055017"/>
            <a:ext cx="2650348" cy="310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3448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131840" y="504675"/>
            <a:ext cx="5442571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«Золота пропорція» - один з характерних критеріїв краси в композиціях багатьох літературних творів. Так, у більшості творів  </a:t>
            </a: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О. С. Пушкіна </a:t>
            </a:r>
            <a:r>
              <a:rPr kumimoji="0" lang="uk-UA" alt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кульмінаційні моменти</a:t>
            </a: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співпадають із «золотою пропорцією». </a:t>
            </a: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Наведу приклад. Шостий розділ повісті Пушкіна </a:t>
            </a: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«Пікова дама» </a:t>
            </a: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має </a:t>
            </a:r>
            <a:r>
              <a:rPr kumimoji="0" lang="uk-UA" alt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212 рядків. </a:t>
            </a: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ній розповідається, що головний герой Герман, щоб дізнатися таємницю трьох карт, проник у будинок графині і чекає на її повернення. І ось він почув далекий стукіт карети. Неймовірне хвилювання охопило його. «Карета під’їхала і зупинилася…» Це кульмінаційний момент. З цієї фрази починається новий відлік часу і для Германа, і для графині. І читача несподівано охоплює неймовірна напруга: що ж буде далі? Фраза «Карета  під’їхала і зупинилася» припадає </a:t>
            </a:r>
            <a:r>
              <a:rPr kumimoji="0" lang="uk-UA" alt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131 рядок. </a:t>
            </a: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Давайте знайдемо відношення: </a:t>
            </a: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212 : 131 = 1,618. </a:t>
            </a:r>
            <a:r>
              <a:rPr kumimoji="0" lang="uk-UA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Неймовірно! «Золота пропорція»! Наскільки фантастично точно інтуїтивно володів Пушкін законами гармонічної композиції! Це свідчить про його надзвичайний талант!</a:t>
            </a:r>
            <a:endPara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21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ÑÐµÐ±ÑÑ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1683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ÑÐµÐ±ÑÑ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036" y="1959694"/>
            <a:ext cx="1905000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ÑÐµÐ±ÑÑ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036" y="4149080"/>
            <a:ext cx="1111700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ÑÐµÐ±ÑÑ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03466"/>
            <a:ext cx="2381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ÑÐµÐ±ÑÑ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386" y="2320280"/>
            <a:ext cx="2381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ÑÐµÐ±ÑÑÐ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59694"/>
            <a:ext cx="16287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81675" y="4228623"/>
            <a:ext cx="1007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/>
              <a:t>А=О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3446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280920" cy="6453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535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352928" cy="6408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571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ÐÐ°ÑÑÐ¸Ð½ÐºÐ¸ Ð¿Ð¾ Ð·Ð°Ð¿ÑÐ¾ÑÑ Ð³Ð°Ð»ÑÐ»ÐµÐ¾ Ð³Ð°Ð»ÑÐ»Ðµ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 descr="C:\Users\Надежда\Desktop\Galileo-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2413496" cy="322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8152" y="5456792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Галілео Галілей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205751"/>
            <a:ext cx="3816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uk-UA" sz="3600" b="1" i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Математика безмежно різноманітна і міститься у всьому.</a:t>
            </a:r>
          </a:p>
        </p:txBody>
      </p:sp>
    </p:spTree>
    <p:extLst>
      <p:ext uri="{BB962C8B-B14F-4D97-AF65-F5344CB8AC3E}">
        <p14:creationId xmlns:p14="http://schemas.microsoft.com/office/powerpoint/2010/main" val="15401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адежда\Desktop\Алексей_Карпович_Дживелего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22805"/>
            <a:ext cx="2304256" cy="331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5158564"/>
            <a:ext cx="3816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Олексій </a:t>
            </a:r>
            <a:r>
              <a:rPr lang="uk-UA" sz="3600" b="1" i="1" dirty="0" err="1" smtClean="0"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Дживегелов</a:t>
            </a:r>
            <a:r>
              <a:rPr lang="uk-UA" sz="3600" b="1" i="1" dirty="0" smtClean="0"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1205751"/>
            <a:ext cx="38164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uk-UA" sz="3600" b="1" i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Скульптура і архітектура прийшли до математики через учіння про пропорції.</a:t>
            </a:r>
          </a:p>
        </p:txBody>
      </p:sp>
    </p:spTree>
    <p:extLst>
      <p:ext uri="{BB962C8B-B14F-4D97-AF65-F5344CB8AC3E}">
        <p14:creationId xmlns:p14="http://schemas.microsoft.com/office/powerpoint/2010/main" val="123842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728" y="285728"/>
            <a:ext cx="792958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Золота   пропорція</a:t>
            </a:r>
          </a:p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або  золотий  переріз </a:t>
            </a:r>
          </a:p>
        </p:txBody>
      </p:sp>
      <p:pic>
        <p:nvPicPr>
          <p:cNvPr id="6" name="Рисунок 5" descr="gold2"/>
          <p:cNvPicPr/>
          <p:nvPr/>
        </p:nvPicPr>
        <p:blipFill>
          <a:blip r:embed="rId3" cstate="print"/>
          <a:srcRect t="22449" b="25510"/>
          <a:stretch>
            <a:fillRect/>
          </a:stretch>
        </p:blipFill>
        <p:spPr bwMode="auto">
          <a:xfrm>
            <a:off x="1714480" y="1928802"/>
            <a:ext cx="56991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86248" y="1428736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3071810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84" y="3000372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3571876"/>
            <a:ext cx="79295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Суть золотого перерізу </a:t>
            </a:r>
          </a:p>
          <a:p>
            <a:r>
              <a:rPr lang="uk-UA" sz="36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тому, що менша частина відноситься до більшої так, як більша – до цілого. </a:t>
            </a:r>
            <a:r>
              <a:rPr lang="en-US" sz="36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uk-UA" sz="3600" b="1" dirty="0" smtClean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r>
              <a:rPr lang="uk-UA" sz="36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 відношення наближено дорівнює </a:t>
            </a:r>
            <a:r>
              <a:rPr lang="uk-UA" sz="36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0,62.</a:t>
            </a:r>
            <a:endParaRPr lang="uk-UA" sz="3600" b="1" dirty="0" smtClean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r>
              <a:rPr lang="en-US" sz="3600" b="1" i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endParaRPr lang="uk-UA" sz="3600" b="1" i="1" dirty="0" smtClean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14480" y="5786454"/>
            <a:ext cx="6072230" cy="57150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: b = b : c    </a:t>
            </a:r>
            <a:r>
              <a:rPr lang="uk-UA" sz="3200" b="1" i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en-US" sz="3200" b="1" i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3200" b="1" i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200" b="1" i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 b = b : a </a:t>
            </a:r>
            <a:endParaRPr lang="ru-RU" sz="3200" dirty="0">
              <a:solidFill>
                <a:srgbClr val="B60AA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50803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99375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81441" y="0"/>
            <a:ext cx="7929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Золота пропорція </a:t>
            </a:r>
          </a:p>
          <a:p>
            <a:pPr algn="ctr"/>
            <a:r>
              <a:rPr lang="uk-UA" sz="48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архітектурі</a:t>
            </a:r>
            <a:endParaRPr lang="ru-RU" sz="48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Парфенон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340" y="3068960"/>
            <a:ext cx="4998750" cy="330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Рисунок 6" descr="http://lib2.podelise.ru/tw_files2/urls_160/2/d-1296/1296_html_m548efc6.jpg"/>
          <p:cNvPicPr/>
          <p:nvPr/>
        </p:nvPicPr>
        <p:blipFill>
          <a:blip r:embed="rId4" cstate="print"/>
          <a:srcRect b="13426"/>
          <a:stretch>
            <a:fillRect/>
          </a:stretch>
        </p:blipFill>
        <p:spPr bwMode="auto">
          <a:xfrm>
            <a:off x="4716016" y="2449508"/>
            <a:ext cx="4427984" cy="30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-82341" y="2449508"/>
            <a:ext cx="5163431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Парфенон - храм в Афінах  </a:t>
            </a:r>
          </a:p>
          <a:p>
            <a:pPr algn="ctr">
              <a:lnSpc>
                <a:spcPct val="80000"/>
              </a:lnSpc>
            </a:pPr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</a:t>
            </a:r>
            <a:r>
              <a:rPr lang="en-US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V </a:t>
            </a:r>
            <a:r>
              <a:rPr lang="uk-UA" sz="3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ст. до н.е.)</a:t>
            </a:r>
            <a:endParaRPr lang="ru-RU" sz="36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95802" y="1372290"/>
            <a:ext cx="70481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/>
              <a:t>Відношення довжини найкрасивіших будівель до їх висоти становить </a:t>
            </a:r>
            <a:r>
              <a:rPr lang="uk-UA" sz="3200" b="1" dirty="0" smtClean="0"/>
              <a:t>0,62 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610188" y="5546871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B60AAA"/>
                </a:solidFill>
              </a:rPr>
              <a:t>Архітектура</a:t>
            </a:r>
            <a:r>
              <a:rPr lang="ru-RU" sz="2800" b="1" dirty="0" smtClean="0">
                <a:solidFill>
                  <a:srgbClr val="B60AAA"/>
                </a:solidFill>
              </a:rPr>
              <a:t> – </a:t>
            </a:r>
            <a:r>
              <a:rPr lang="ru-RU" sz="2800" b="1" dirty="0" err="1" smtClean="0">
                <a:solidFill>
                  <a:srgbClr val="B60AAA"/>
                </a:solidFill>
              </a:rPr>
              <a:t>це</a:t>
            </a:r>
            <a:r>
              <a:rPr lang="ru-RU" sz="2800" b="1" dirty="0" smtClean="0">
                <a:solidFill>
                  <a:srgbClr val="B60AAA"/>
                </a:solidFill>
              </a:rPr>
              <a:t> </a:t>
            </a:r>
            <a:r>
              <a:rPr lang="ru-RU" sz="2800" b="1" dirty="0" err="1" smtClean="0">
                <a:solidFill>
                  <a:srgbClr val="B60AAA"/>
                </a:solidFill>
              </a:rPr>
              <a:t>геометрія</a:t>
            </a:r>
            <a:r>
              <a:rPr lang="ru-RU" sz="2800" b="1" dirty="0" smtClean="0">
                <a:solidFill>
                  <a:srgbClr val="B60AAA"/>
                </a:solidFill>
              </a:rPr>
              <a:t> в </a:t>
            </a:r>
            <a:r>
              <a:rPr lang="ru-RU" sz="2800" b="1" dirty="0" err="1" smtClean="0">
                <a:solidFill>
                  <a:srgbClr val="B60AAA"/>
                </a:solidFill>
              </a:rPr>
              <a:t>камені</a:t>
            </a:r>
            <a:r>
              <a:rPr lang="ru-RU" sz="2800" b="1" dirty="0" smtClean="0">
                <a:solidFill>
                  <a:srgbClr val="B60AAA"/>
                </a:solidFill>
              </a:rPr>
              <a:t>.</a:t>
            </a:r>
            <a:endParaRPr lang="ru-RU" sz="2800" b="1" dirty="0">
              <a:solidFill>
                <a:srgbClr val="B60AA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50803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142852"/>
            <a:ext cx="7929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Золота пропорція </a:t>
            </a:r>
          </a:p>
          <a:p>
            <a:pPr algn="ctr"/>
            <a:r>
              <a:rPr lang="uk-UA" sz="48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архітектурі</a:t>
            </a:r>
            <a:endParaRPr lang="ru-RU" sz="48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5572140"/>
            <a:ext cx="8358246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4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Собор  Паризької  Богоматері</a:t>
            </a:r>
          </a:p>
          <a:p>
            <a:pPr algn="ctr">
              <a:lnSpc>
                <a:spcPct val="80000"/>
              </a:lnSpc>
            </a:pPr>
            <a:r>
              <a:rPr lang="uk-UA" sz="44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</a:t>
            </a:r>
            <a:r>
              <a:rPr lang="uk-UA" sz="4400" b="1" dirty="0" err="1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Нотр-Дам</a:t>
            </a:r>
            <a:r>
              <a:rPr lang="uk-UA" sz="44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де Парі)</a:t>
            </a:r>
            <a:endParaRPr lang="ru-RU" sz="44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 l="21703" r="11204"/>
          <a:stretch>
            <a:fillRect/>
          </a:stretch>
        </p:blipFill>
        <p:spPr bwMode="auto">
          <a:xfrm>
            <a:off x="857224" y="1785926"/>
            <a:ext cx="3500462" cy="405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1" name="Рисунок 10" descr="gold29"/>
          <p:cNvPicPr/>
          <p:nvPr/>
        </p:nvPicPr>
        <p:blipFill>
          <a:blip r:embed="rId4" cstate="print"/>
          <a:srcRect t="4706" b="4706"/>
          <a:stretch>
            <a:fillRect/>
          </a:stretch>
        </p:blipFill>
        <p:spPr bwMode="auto">
          <a:xfrm>
            <a:off x="5000628" y="1928802"/>
            <a:ext cx="3071834" cy="374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770608193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142852"/>
            <a:ext cx="7929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Золота пропорція </a:t>
            </a:r>
          </a:p>
          <a:p>
            <a:pPr algn="ctr"/>
            <a:r>
              <a:rPr lang="uk-UA" sz="48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архітектурі</a:t>
            </a:r>
            <a:endParaRPr lang="ru-RU" sz="48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5572140"/>
            <a:ext cx="8358246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4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Собор  Паризької  Богоматері</a:t>
            </a:r>
          </a:p>
          <a:p>
            <a:pPr algn="ctr">
              <a:lnSpc>
                <a:spcPct val="80000"/>
              </a:lnSpc>
            </a:pPr>
            <a:r>
              <a:rPr lang="uk-UA" sz="44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</a:t>
            </a:r>
            <a:r>
              <a:rPr lang="uk-UA" sz="4400" b="1" dirty="0" err="1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Нотр-Дам</a:t>
            </a:r>
            <a:r>
              <a:rPr lang="uk-UA" sz="44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де Парі)</a:t>
            </a:r>
            <a:endParaRPr lang="ru-RU" sz="44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 l="21703" r="11204"/>
          <a:stretch>
            <a:fillRect/>
          </a:stretch>
        </p:blipFill>
        <p:spPr bwMode="auto">
          <a:xfrm>
            <a:off x="857224" y="1785926"/>
            <a:ext cx="3500462" cy="405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1" name="Рисунок 10" descr="gold29"/>
          <p:cNvPicPr/>
          <p:nvPr/>
        </p:nvPicPr>
        <p:blipFill>
          <a:blip r:embed="rId4" cstate="print"/>
          <a:srcRect t="4706" b="4706"/>
          <a:stretch>
            <a:fillRect/>
          </a:stretch>
        </p:blipFill>
        <p:spPr bwMode="auto">
          <a:xfrm>
            <a:off x="5000628" y="1928802"/>
            <a:ext cx="3071834" cy="374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69650803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6608005</TotalTime>
  <Words>914</Words>
  <Application>Microsoft Office PowerPoint</Application>
  <PresentationFormat>Экран (4:3)</PresentationFormat>
  <Paragraphs>114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Диктант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</dc:title>
  <dc:creator>Admin</dc:creator>
  <cp:lastModifiedBy>Надежда</cp:lastModifiedBy>
  <cp:revision>290</cp:revision>
  <dcterms:created xsi:type="dcterms:W3CDTF">2013-09-04T08:14:17Z</dcterms:created>
  <dcterms:modified xsi:type="dcterms:W3CDTF">2019-11-22T19:29:33Z</dcterms:modified>
</cp:coreProperties>
</file>