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70" r:id="rId11"/>
    <p:sldId id="266" r:id="rId12"/>
    <p:sldId id="267" r:id="rId13"/>
    <p:sldId id="268" r:id="rId14"/>
    <p:sldId id="269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Relationship Id="rId9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index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988840"/>
                <a:ext cx="8640960" cy="388843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9)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12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0,5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80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𝑧</m:t>
                        </m:r>
                      </m:den>
                    </m:f>
                    <m:r>
                      <a:rPr lang="en-US" b="0" i="0" smtClean="0">
                        <a:latin typeface="Cambria Math"/>
                      </a:rPr>
                      <m:t>;</m:t>
                    </m:r>
                  </m:oMath>
                </a14:m>
                <a:r>
                  <a:rPr lang="ru-RU" dirty="0" smtClean="0"/>
                  <a:t> </a:t>
                </a:r>
                <a:r>
                  <a:rPr lang="en-US" dirty="0" smtClean="0"/>
                  <a:t>       10)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1,8</m:t>
                        </m:r>
                      </m:den>
                    </m:f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0,3</m:t>
                        </m:r>
                      </m:den>
                    </m:f>
                    <m:r>
                      <a:rPr lang="en-US" b="0" i="1" smtClean="0">
                        <a:latin typeface="Cambria Math"/>
                      </a:rPr>
                      <m:t>;</m:t>
                    </m:r>
                  </m:oMath>
                </a14:m>
                <a:r>
                  <a:rPr lang="en-US" dirty="0" smtClean="0"/>
                  <a:t>        11)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0,7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𝑦</m:t>
                        </m:r>
                      </m:den>
                    </m:f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2,1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33</m:t>
                        </m:r>
                      </m:den>
                    </m:f>
                    <m:r>
                      <a:rPr lang="en-US" b="0" i="1" smtClean="0">
                        <a:latin typeface="Cambria Math"/>
                      </a:rPr>
                      <m:t>;</m:t>
                    </m:r>
                  </m:oMath>
                </a14:m>
                <a:r>
                  <a:rPr lang="en-US" dirty="0" smtClean="0"/>
                  <a:t>        12)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0,4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7</m:t>
                        </m:r>
                      </m:den>
                    </m:f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𝑧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4,2</m:t>
                        </m:r>
                      </m:den>
                    </m:f>
                    <m:r>
                      <a:rPr lang="en-US" b="0" i="0" smtClean="0">
                        <a:latin typeface="Cambria Math"/>
                      </a:rPr>
                      <m:t>;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12</m:t>
                    </m:r>
                    <m:r>
                      <a:rPr lang="en-US" sz="2000" b="0" i="1" smtClean="0">
                        <a:latin typeface="Cambria Math"/>
                      </a:rPr>
                      <m:t>𝑧</m:t>
                    </m:r>
                    <m:r>
                      <a:rPr lang="en-US" sz="2000" b="0" i="1" smtClean="0">
                        <a:latin typeface="Cambria Math"/>
                      </a:rPr>
                      <m:t>=80∙0,5;</m:t>
                    </m:r>
                  </m:oMath>
                </a14:m>
                <a:r>
                  <a:rPr lang="en-US" sz="2000" dirty="0" smtClean="0"/>
                  <a:t>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0,3</m:t>
                    </m:r>
                    <m:r>
                      <a:rPr lang="en-US" sz="2000" b="0" i="1" dirty="0" smtClean="0">
                        <a:latin typeface="Cambria Math"/>
                      </a:rPr>
                      <m:t>𝑥</m:t>
                    </m:r>
                    <m:r>
                      <a:rPr lang="en-US" sz="2000" b="0" i="1" dirty="0" smtClean="0">
                        <a:latin typeface="Cambria Math"/>
                      </a:rPr>
                      <m:t>=1,8∙1;</m:t>
                    </m:r>
                  </m:oMath>
                </a14:m>
                <a:r>
                  <a:rPr lang="en-US" sz="2000" dirty="0" smtClean="0"/>
                  <a:t>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2,1</m:t>
                    </m:r>
                    <m:r>
                      <a:rPr lang="en-US" sz="2000" b="0" i="1" dirty="0" smtClean="0">
                        <a:latin typeface="Cambria Math"/>
                      </a:rPr>
                      <m:t>𝑦</m:t>
                    </m:r>
                    <m:r>
                      <a:rPr lang="en-US" sz="2000" b="0" i="1" dirty="0" smtClean="0">
                        <a:latin typeface="Cambria Math"/>
                      </a:rPr>
                      <m:t>=0,7∙33;</m:t>
                    </m:r>
                  </m:oMath>
                </a14:m>
                <a:r>
                  <a:rPr lang="en-US" sz="2000" dirty="0" smtClean="0"/>
                  <a:t>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7</m:t>
                    </m:r>
                    <m:r>
                      <a:rPr lang="en-US" sz="2000" b="0" i="1" dirty="0" smtClean="0">
                        <a:latin typeface="Cambria Math"/>
                      </a:rPr>
                      <m:t>𝑧</m:t>
                    </m:r>
                    <m:r>
                      <a:rPr lang="en-US" sz="2000" b="0" i="1" dirty="0" smtClean="0">
                        <a:latin typeface="Cambria Math"/>
                      </a:rPr>
                      <m:t>=0,4∙4,2;</m:t>
                    </m:r>
                  </m:oMath>
                </a14:m>
                <a:endParaRPr lang="en-US" sz="200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12</m:t>
                    </m:r>
                    <m:r>
                      <a:rPr lang="en-US" sz="2000" b="0" i="1" smtClean="0">
                        <a:latin typeface="Cambria Math"/>
                      </a:rPr>
                      <m:t>𝑧</m:t>
                    </m:r>
                    <m:r>
                      <a:rPr lang="en-US" sz="2000" b="0" i="1" smtClean="0">
                        <a:latin typeface="Cambria Math"/>
                      </a:rPr>
                      <m:t>=40;</m:t>
                    </m:r>
                  </m:oMath>
                </a14:m>
                <a:r>
                  <a:rPr lang="en-US" sz="2000" dirty="0" smtClean="0"/>
                  <a:t>     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0,3</m:t>
                    </m:r>
                    <m:r>
                      <a:rPr lang="en-US" sz="2000" b="0" i="1" dirty="0" smtClean="0">
                        <a:latin typeface="Cambria Math"/>
                      </a:rPr>
                      <m:t>𝑥</m:t>
                    </m:r>
                    <m:r>
                      <a:rPr lang="en-US" sz="2000" b="0" i="1" dirty="0" smtClean="0">
                        <a:latin typeface="Cambria Math"/>
                      </a:rPr>
                      <m:t>=1,8;</m:t>
                    </m:r>
                  </m:oMath>
                </a14:m>
                <a:r>
                  <a:rPr lang="en-US" sz="2000" dirty="0" smtClean="0"/>
                  <a:t>  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2,1</m:t>
                    </m:r>
                    <m:r>
                      <a:rPr lang="en-US" sz="2000" b="0" i="1" dirty="0" smtClean="0">
                        <a:latin typeface="Cambria Math"/>
                      </a:rPr>
                      <m:t>𝑦</m:t>
                    </m:r>
                    <m:r>
                      <a:rPr lang="en-US" sz="2000" b="0" i="1" dirty="0" smtClean="0">
                        <a:latin typeface="Cambria Math"/>
                      </a:rPr>
                      <m:t>=23,1;</m:t>
                    </m:r>
                  </m:oMath>
                </a14:m>
                <a:r>
                  <a:rPr lang="en-US" sz="2000" dirty="0" smtClean="0"/>
                  <a:t>    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7</m:t>
                    </m:r>
                    <m:r>
                      <a:rPr lang="en-US" sz="2000" b="0" i="1" dirty="0" smtClean="0">
                        <a:latin typeface="Cambria Math"/>
                      </a:rPr>
                      <m:t>𝑧</m:t>
                    </m:r>
                    <m:r>
                      <a:rPr lang="en-US" sz="2000" b="0" i="1" dirty="0" smtClean="0">
                        <a:latin typeface="Cambria Math"/>
                      </a:rPr>
                      <m:t>=1,68;</m:t>
                    </m:r>
                  </m:oMath>
                </a14:m>
                <a:endParaRPr lang="en-US" sz="200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𝑧</m:t>
                    </m:r>
                    <m:r>
                      <a:rPr lang="en-US" sz="2000" b="0" i="1" smtClean="0">
                        <a:latin typeface="Cambria Math"/>
                      </a:rPr>
                      <m:t>=40:12;</m:t>
                    </m:r>
                  </m:oMath>
                </a14:m>
                <a:r>
                  <a:rPr lang="en-US" sz="2000" dirty="0" smtClean="0"/>
                  <a:t>   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𝑥</m:t>
                    </m:r>
                    <m:r>
                      <a:rPr lang="en-US" sz="2000" b="0" i="1" dirty="0" smtClean="0">
                        <a:latin typeface="Cambria Math"/>
                      </a:rPr>
                      <m:t>=1,8:0,3;</m:t>
                    </m:r>
                  </m:oMath>
                </a14:m>
                <a:r>
                  <a:rPr lang="en-US" sz="2000" dirty="0" smtClean="0"/>
                  <a:t>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𝑦</m:t>
                    </m:r>
                    <m:r>
                      <a:rPr lang="en-US" sz="2000" b="0" i="1" dirty="0" smtClean="0">
                        <a:latin typeface="Cambria Math"/>
                      </a:rPr>
                      <m:t>=23,1:2,1;</m:t>
                    </m:r>
                  </m:oMath>
                </a14:m>
                <a:r>
                  <a:rPr lang="en-US" sz="2000" dirty="0" smtClean="0"/>
                  <a:t>    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𝑧</m:t>
                    </m:r>
                    <m:r>
                      <a:rPr lang="en-US" sz="2000" b="0" i="1" dirty="0" smtClean="0">
                        <a:latin typeface="Cambria Math"/>
                      </a:rPr>
                      <m:t>=1,68:7;</m:t>
                    </m:r>
                  </m:oMath>
                </a14:m>
                <a:endParaRPr lang="en-US" sz="2000" b="0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𝑧</m:t>
                    </m:r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/>
                          </a:rPr>
                          <m:t>40</m:t>
                        </m:r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12</m:t>
                        </m:r>
                      </m:den>
                    </m:f>
                    <m:r>
                      <a:rPr lang="en-US" sz="2000" b="0" i="1" smtClean="0">
                        <a:latin typeface="Cambria Math"/>
                      </a:rPr>
                      <m:t>;</m:t>
                    </m:r>
                  </m:oMath>
                </a14:m>
                <a:r>
                  <a:rPr lang="en-US" sz="2000" dirty="0" smtClean="0"/>
                  <a:t>              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𝑥</m:t>
                    </m:r>
                    <m:r>
                      <a:rPr lang="en-US" sz="2000" b="0" i="1" dirty="0" smtClean="0">
                        <a:latin typeface="Cambria Math"/>
                      </a:rPr>
                      <m:t>=6.</m:t>
                    </m:r>
                  </m:oMath>
                </a14:m>
                <a:r>
                  <a:rPr lang="en-US" sz="2000" dirty="0" smtClean="0"/>
                  <a:t>             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𝑦</m:t>
                    </m:r>
                    <m:r>
                      <a:rPr lang="en-US" sz="2000" b="0" i="1" dirty="0" smtClean="0">
                        <a:latin typeface="Cambria Math"/>
                      </a:rPr>
                      <m:t>=11.</m:t>
                    </m:r>
                  </m:oMath>
                </a14:m>
                <a:r>
                  <a:rPr lang="en-US" sz="2000" dirty="0" smtClean="0"/>
                  <a:t>              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𝑧</m:t>
                    </m:r>
                    <m:r>
                      <a:rPr lang="en-US" sz="2000" b="0" i="1" dirty="0" smtClean="0">
                        <a:latin typeface="Cambria Math"/>
                      </a:rPr>
                      <m:t>=0,24.</m:t>
                    </m:r>
                  </m:oMath>
                </a14:m>
                <a:endParaRPr lang="en-US" sz="2000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𝑧</m:t>
                      </m:r>
                      <m:r>
                        <a:rPr lang="en-US" sz="2000" b="0" i="1" smtClean="0">
                          <a:latin typeface="Cambria Math"/>
                        </a:rPr>
                        <m:t>=3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.</m:t>
                      </m:r>
                    </m:oMath>
                  </m:oMathPara>
                </a14:m>
                <a:endParaRPr lang="en-US" sz="2000" dirty="0" smtClean="0"/>
              </a:p>
              <a:p>
                <a:pPr marL="0" indent="0">
                  <a:buNone/>
                </a:pPr>
                <a:endParaRPr lang="ru-RU" sz="2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988840"/>
                <a:ext cx="8640960" cy="3888432"/>
              </a:xfrm>
              <a:blipFill rotWithShape="1">
                <a:blip r:embed="rId2"/>
                <a:stretch>
                  <a:fillRect l="-10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8328"/>
            <a:ext cx="8147248" cy="10744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Проверка домашнего задания</a:t>
            </a:r>
            <a:br>
              <a:rPr lang="ru-RU" dirty="0" smtClean="0"/>
            </a:br>
            <a:r>
              <a:rPr lang="ru-RU" dirty="0" smtClean="0"/>
              <a:t>№ 572 (9-12)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51278"/>
            <a:ext cx="1224136" cy="13744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861048"/>
            <a:ext cx="1224136" cy="13744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61048"/>
            <a:ext cx="1224136" cy="13744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861048"/>
            <a:ext cx="1224136" cy="137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yes4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1916113"/>
            <a:ext cx="2879725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51050" y="188913"/>
            <a:ext cx="50117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i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Гимнастика для глаз</a:t>
            </a:r>
          </a:p>
        </p:txBody>
      </p:sp>
      <p:pic>
        <p:nvPicPr>
          <p:cNvPr id="24592" name="Picture 16" descr="1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3" name="Picture 17" descr="colec2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58100" y="188913"/>
            <a:ext cx="13128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4" name="Picture 18" descr="собака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2950" y="5232400"/>
            <a:ext cx="1878013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9" name="Picture 23" descr="colec2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364163"/>
            <a:ext cx="2987675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4" name="Picture 28" descr="птенчик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80288" y="404813"/>
            <a:ext cx="1458912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5" name="Picture 29" descr="14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3850" y="260350"/>
            <a:ext cx="15906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6" name="Picture 30" descr="пчела 1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42988" y="2492375"/>
            <a:ext cx="1081087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558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2000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0"/>
                            </p:stCondLst>
                            <p:childTnLst>
                              <p:par>
                                <p:cTn id="6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500"/>
                            </p:stCondLst>
                            <p:childTnLst>
                              <p:par>
                                <p:cTn id="74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955 -0.29886 C 0.54913 -0.29886 0.74427 -0.12746 0.74427 0.0842 C 0.74427 0.29517 0.54913 0.46727 0.30955 0.46727 C 0.06997 0.46727 -0.125 0.29517 -0.125 0.0842 C -0.125 -0.12746 0.06997 -0.29886 0.30955 -0.29886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500"/>
                            </p:stCondLst>
                            <p:childTnLst>
                              <p:par>
                                <p:cTn id="7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729 -0.23571 C 0.54392 -0.23571 0.73646 -0.07148 0.73646 0.13116 C 0.73646 0.3338 0.54392 0.49873 0.30729 0.49873 C 0.07049 0.49873 -0.12187 0.3338 -0.12187 0.13116 C -0.12187 -0.07148 0.07049 -0.23571 0.30729 -0.23571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6500"/>
                            </p:stCondLst>
                            <p:childTnLst>
                              <p:par>
                                <p:cTn id="8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8500"/>
                            </p:stCondLst>
                            <p:childTnLst>
                              <p:par>
                                <p:cTn id="85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500"/>
                            </p:stCondLst>
                            <p:childTnLst>
                              <p:par>
                                <p:cTn id="9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2500"/>
                            </p:stCondLst>
                            <p:childTnLst>
                              <p:par>
                                <p:cTn id="9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4500"/>
                            </p:stCondLst>
                            <p:childTnLst>
                              <p:par>
                                <p:cTn id="100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2000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6500"/>
                            </p:stCondLst>
                            <p:childTnLst>
                              <p:par>
                                <p:cTn id="105" presetID="4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67 -2.0495E-6 C -0.12674 -0.12329 -0.11163 -0.24034 -0.0816 -0.24034 C -0.0474 -0.24034 -0.03576 -0.12329 -0.02448 -2.0495E-6 C -0.00937 0.13694 0.00174 0.27389 0.0401 0.27389 C 0.07413 0.27389 0.08507 0.13694 0.10017 -2.0495E-6 C 0.10747 -0.12329 0.12257 -0.24034 0.1566 -0.24034 C 0.18698 -0.24034 0.20191 -0.12329 0.21372 -2.0495E-6 C 0.22483 0.13694 0.2401 0.27389 0.27413 0.27389 C 0.30816 0.27389 0.33472 -2.0495E-6 0.33472 0.00116 C 0.34566 -0.12329 0.35764 -0.24034 0.3908 -0.24034 C 0.42517 -0.24034 0.43681 -0.12329 0.44809 -2.0495E-6 C 0.46302 0.13694 0.47413 0.27389 0.5125 0.27389 C 0.54653 0.27389 0.55747 0.13694 0.56875 -2.0495E-6 C 0.58403 -0.12329 0.59497 -0.24034 0.62899 -0.24034 C 0.65938 -0.24034 0.67448 -0.12329 0.68629 -2.0495E-6 C 0.6974 0.13694 0.7125 0.27389 0.7467 0.27389 C 0.78073 0.27389 0.79184 0.13694 0.80729 -2.0495E-6 " pathEditMode="relative" rAng="0" ptsTypes="fffffffffffffffff">
                                      <p:cBhvr>
                                        <p:cTn id="106" dur="20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412776"/>
                <a:ext cx="8568952" cy="4680520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Задача № 1</a:t>
                </a:r>
              </a:p>
              <a:p>
                <a:pPr marL="0" indent="0">
                  <a:buNone/>
                </a:pPr>
                <a:r>
                  <a:rPr lang="ru-RU" dirty="0"/>
                  <a:t>Найдите расстояние от г. </a:t>
                </a:r>
                <a:r>
                  <a:rPr lang="ru-RU" dirty="0" smtClean="0"/>
                  <a:t>Старобельска </a:t>
                </a:r>
                <a:r>
                  <a:rPr lang="ru-RU" dirty="0"/>
                  <a:t>до г. </a:t>
                </a:r>
                <a:r>
                  <a:rPr lang="ru-RU" dirty="0" smtClean="0"/>
                  <a:t>Киева, используя </a:t>
                </a:r>
                <a:r>
                  <a:rPr lang="ru-RU" dirty="0"/>
                  <a:t>карту Украины, которая висит на </a:t>
                </a:r>
                <a:r>
                  <a:rPr lang="ru-RU" dirty="0" smtClean="0"/>
                  <a:t>доске.</a:t>
                </a:r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r>
                  <a:rPr lang="ru-RU" dirty="0" smtClean="0"/>
                  <a:t>Решение</a:t>
                </a:r>
              </a:p>
              <a:p>
                <a:pPr marL="0" indent="0" algn="ctr">
                  <a:buNone/>
                </a:pPr>
                <a:r>
                  <a:rPr lang="ru-RU" dirty="0" smtClean="0"/>
                  <a:t>                                      1 см – 2 350 000 см=23,5 км</a:t>
                </a:r>
              </a:p>
              <a:p>
                <a:pPr marL="0" indent="0" algn="ctr">
                  <a:buNone/>
                </a:pPr>
                <a:r>
                  <a:rPr lang="ru-RU" dirty="0" smtClean="0"/>
                  <a:t>26 см – х</a:t>
                </a:r>
              </a:p>
              <a:p>
                <a:pPr marL="0" indent="0">
                  <a:buNone/>
                </a:pPr>
                <a:r>
                  <a:rPr lang="ru-RU" dirty="0" smtClean="0"/>
                  <a:t>Составим пропорцию: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b="0" i="1" smtClean="0">
                              <a:latin typeface="Cambria Math"/>
                            </a:rPr>
                            <m:t>26</m:t>
                          </m:r>
                        </m:den>
                      </m:f>
                      <m:r>
                        <a:rPr lang="ru-RU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latin typeface="Cambria Math"/>
                            </a:rPr>
                            <m:t>23,5</m:t>
                          </m:r>
                        </m:num>
                        <m:den>
                          <m:r>
                            <a:rPr lang="ru-RU" b="0" i="1" smtClean="0">
                              <a:latin typeface="Cambria Math"/>
                            </a:rPr>
                            <m:t>х</m:t>
                          </m:r>
                        </m:den>
                      </m:f>
                    </m:oMath>
                  </m:oMathPara>
                </a14:m>
                <a:endParaRPr lang="ru-RU" dirty="0" smtClean="0"/>
              </a:p>
              <a:p>
                <a:pPr marL="0" indent="0" algn="ctr">
                  <a:buNone/>
                </a:pPr>
                <a:r>
                  <a:rPr lang="ru-RU" dirty="0" smtClean="0"/>
                  <a:t>х=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23,5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∙26</m:t>
                    </m:r>
                  </m:oMath>
                </a14:m>
                <a:endParaRPr lang="ru-RU" dirty="0" smtClean="0"/>
              </a:p>
              <a:p>
                <a:pPr marL="0" indent="0" algn="ctr">
                  <a:buNone/>
                </a:pPr>
                <a:r>
                  <a:rPr lang="ru-RU" dirty="0" smtClean="0"/>
                  <a:t>х=611</a:t>
                </a:r>
              </a:p>
              <a:p>
                <a:pPr marL="0" indent="0">
                  <a:buNone/>
                </a:pPr>
                <a:r>
                  <a:rPr lang="ru-RU" dirty="0" smtClean="0"/>
                  <a:t>Ответ: 611 км</a:t>
                </a:r>
                <a:endParaRPr lang="ru-RU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412776"/>
                <a:ext cx="8568952" cy="4680520"/>
              </a:xfrm>
              <a:blipFill rotWithShape="1">
                <a:blip r:embed="rId2"/>
                <a:stretch>
                  <a:fillRect l="-853" t="-1563" r="-1067" b="-19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52728"/>
          </a:xfrm>
        </p:spPr>
        <p:txBody>
          <a:bodyPr/>
          <a:lstStyle/>
          <a:p>
            <a:r>
              <a:rPr lang="ru-RU" dirty="0" smtClean="0"/>
              <a:t>Решение задач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653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Самостоятельное решение задач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556792"/>
            <a:ext cx="4104456" cy="4608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/>
              <a:t>Карточка</a:t>
            </a:r>
          </a:p>
          <a:p>
            <a:pPr marL="0" indent="0">
              <a:buNone/>
            </a:pPr>
            <a:r>
              <a:rPr lang="ru-RU" b="1" dirty="0"/>
              <a:t>На карте       </a:t>
            </a:r>
            <a:r>
              <a:rPr lang="ru-RU" b="1" dirty="0" smtClean="0"/>
              <a:t>На </a:t>
            </a:r>
            <a:r>
              <a:rPr lang="ru-RU" b="1" dirty="0"/>
              <a:t>местности</a:t>
            </a:r>
          </a:p>
          <a:p>
            <a:pPr marL="0" indent="0">
              <a:buNone/>
            </a:pPr>
            <a:r>
              <a:rPr lang="ru-RU" b="1" dirty="0"/>
              <a:t>1 см     </a:t>
            </a:r>
            <a:r>
              <a:rPr lang="ru-RU" b="1" dirty="0" smtClean="0"/>
              <a:t>             500 000=5 км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х см                   </a:t>
            </a:r>
            <a:r>
              <a:rPr lang="ru-RU" b="1" dirty="0" smtClean="0"/>
              <a:t>30 </a:t>
            </a:r>
            <a:r>
              <a:rPr lang="ru-RU" b="1" dirty="0"/>
              <a:t>км</a:t>
            </a:r>
          </a:p>
          <a:p>
            <a:pPr marL="0" indent="0">
              <a:buNone/>
            </a:pPr>
            <a:r>
              <a:rPr lang="ru-RU" b="1" dirty="0"/>
              <a:t>Составим пропорцию:</a:t>
            </a:r>
          </a:p>
          <a:p>
            <a:pPr marL="0" indent="0">
              <a:buNone/>
            </a:pPr>
            <a:r>
              <a:rPr lang="ru-RU" b="1" dirty="0" smtClean="0"/>
              <a:t>1:х=5:30</a:t>
            </a: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5х=30</a:t>
            </a: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х=30:5</a:t>
            </a:r>
          </a:p>
          <a:p>
            <a:pPr marL="0" indent="0">
              <a:buNone/>
            </a:pPr>
            <a:r>
              <a:rPr lang="ru-RU" b="1" dirty="0" smtClean="0"/>
              <a:t>х=6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Ответ: </a:t>
            </a:r>
            <a:r>
              <a:rPr lang="ru-RU" b="1" dirty="0" smtClean="0"/>
              <a:t>6 </a:t>
            </a:r>
            <a:r>
              <a:rPr lang="ru-RU" b="1" dirty="0"/>
              <a:t>см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1556792"/>
            <a:ext cx="4320480" cy="46805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/>
              <a:t>№ 653 (2)</a:t>
            </a:r>
          </a:p>
          <a:p>
            <a:pPr marL="0" indent="0">
              <a:buNone/>
            </a:pPr>
            <a:r>
              <a:rPr lang="ru-RU" b="1" dirty="0"/>
              <a:t>На карте         На местности</a:t>
            </a:r>
          </a:p>
          <a:p>
            <a:pPr marL="0" indent="0">
              <a:buNone/>
            </a:pPr>
            <a:r>
              <a:rPr lang="ru-RU" b="1" dirty="0"/>
              <a:t>1 см          </a:t>
            </a:r>
            <a:r>
              <a:rPr lang="ru-RU" b="1" dirty="0" smtClean="0"/>
              <a:t>40</a:t>
            </a:r>
            <a:r>
              <a:rPr lang="ru-RU" b="1" dirty="0"/>
              <a:t> 000 000 см=400 км</a:t>
            </a:r>
          </a:p>
          <a:p>
            <a:pPr marL="0" indent="0">
              <a:buNone/>
            </a:pPr>
            <a:r>
              <a:rPr lang="ru-RU" b="1" dirty="0" smtClean="0"/>
              <a:t>х </a:t>
            </a:r>
            <a:r>
              <a:rPr lang="ru-RU" b="1" dirty="0"/>
              <a:t>см                   260 км</a:t>
            </a:r>
          </a:p>
          <a:p>
            <a:pPr marL="0" indent="0">
              <a:buNone/>
            </a:pPr>
            <a:r>
              <a:rPr lang="ru-RU" b="1" dirty="0"/>
              <a:t>Составим пропорцию:</a:t>
            </a:r>
          </a:p>
          <a:p>
            <a:pPr marL="0" indent="0">
              <a:buNone/>
            </a:pPr>
            <a:r>
              <a:rPr lang="ru-RU" b="1" dirty="0" smtClean="0"/>
              <a:t>1:х=400:260</a:t>
            </a:r>
          </a:p>
          <a:p>
            <a:pPr marL="0" indent="0">
              <a:buNone/>
            </a:pPr>
            <a:r>
              <a:rPr lang="ru-RU" b="1" dirty="0" smtClean="0"/>
              <a:t>400х=260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х= 260:400</a:t>
            </a:r>
          </a:p>
          <a:p>
            <a:pPr marL="0" indent="0">
              <a:buNone/>
            </a:pPr>
            <a:r>
              <a:rPr lang="ru-RU" b="1" dirty="0"/>
              <a:t>х=0,65</a:t>
            </a:r>
          </a:p>
          <a:p>
            <a:pPr marL="0" indent="0">
              <a:buNone/>
            </a:pPr>
            <a:r>
              <a:rPr lang="ru-RU" b="1" dirty="0"/>
              <a:t>Ответ: </a:t>
            </a:r>
            <a:r>
              <a:rPr lang="ru-RU" b="1" dirty="0" smtClean="0"/>
              <a:t>0,65 </a:t>
            </a:r>
            <a:r>
              <a:rPr lang="ru-RU" b="1" dirty="0"/>
              <a:t>см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452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24936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Найдите масштаб данной карты, если расстояние от нашей школы до районной библиотеки 510 м.</a:t>
            </a:r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4" name="Рисунок 3" descr="Скриншот 05-12-2018 195657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900236" y="2492896"/>
            <a:ext cx="5343525" cy="3971925"/>
          </a:xfrm>
          <a:prstGeom prst="rect">
            <a:avLst/>
          </a:prstGeom>
        </p:spPr>
      </p:pic>
      <p:pic>
        <p:nvPicPr>
          <p:cNvPr id="5" name="Рисунок 4" descr="0f6d234ca5593022b4d956039b6a5a25.gif"/>
          <p:cNvPicPr/>
          <p:nvPr/>
        </p:nvPicPr>
        <p:blipFill>
          <a:blip r:embed="rId3"/>
          <a:stretch>
            <a:fillRect/>
          </a:stretch>
        </p:blipFill>
        <p:spPr>
          <a:xfrm>
            <a:off x="3390898" y="4797152"/>
            <a:ext cx="1181100" cy="857250"/>
          </a:xfrm>
          <a:prstGeom prst="rect">
            <a:avLst/>
          </a:prstGeom>
        </p:spPr>
      </p:pic>
      <p:pic>
        <p:nvPicPr>
          <p:cNvPr id="6" name="Рисунок 5" descr="6432708-educational-building-library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12160" y="2492896"/>
            <a:ext cx="6762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1556792"/>
                <a:ext cx="8064895" cy="4968552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endParaRPr lang="ru-RU" dirty="0"/>
              </a:p>
              <a:p>
                <a:pPr marL="457200" indent="-457200">
                  <a:buAutoNum type="arabicParenR"/>
                </a:pPr>
                <a:r>
                  <a:rPr lang="ru-RU" sz="2800" dirty="0"/>
                  <a:t>4,5+9,2+3,3=17 (см) – расстояние на карте</a:t>
                </a:r>
              </a:p>
              <a:p>
                <a:pPr marL="457200" indent="-457200">
                  <a:buAutoNum type="arabicParenR"/>
                </a:pPr>
                <a:r>
                  <a:rPr lang="ru-RU" sz="2800" dirty="0"/>
                  <a:t>Составим краткую запись</a:t>
                </a:r>
              </a:p>
              <a:p>
                <a:pPr marL="0" indent="0">
                  <a:buNone/>
                </a:pPr>
                <a:r>
                  <a:rPr lang="ru-RU" sz="2800" dirty="0"/>
                  <a:t>                                                    1 см – х см</a:t>
                </a:r>
              </a:p>
              <a:p>
                <a:pPr marL="0" indent="0" algn="ctr">
                  <a:buNone/>
                </a:pPr>
                <a:r>
                  <a:rPr lang="ru-RU" sz="2800" dirty="0" smtClean="0"/>
                  <a:t>                                     17 </a:t>
                </a:r>
                <a:r>
                  <a:rPr lang="ru-RU" sz="2800" dirty="0"/>
                  <a:t>см – 510 м=51 000 см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800" i="1">
                              <a:latin typeface="Cambria Math"/>
                            </a:rPr>
                            <m:t>17</m:t>
                          </m:r>
                        </m:den>
                      </m:f>
                      <m:r>
                        <a:rPr lang="ru-RU" sz="28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i="1">
                              <a:latin typeface="Cambria Math"/>
                            </a:rPr>
                            <m:t>х</m:t>
                          </m:r>
                        </m:num>
                        <m:den>
                          <m:r>
                            <a:rPr lang="ru-RU" sz="2800" i="1">
                              <a:latin typeface="Cambria Math"/>
                            </a:rPr>
                            <m:t>51000</m:t>
                          </m:r>
                        </m:den>
                      </m:f>
                    </m:oMath>
                  </m:oMathPara>
                </a14:m>
                <a:endParaRPr lang="ru-RU" sz="2800" dirty="0"/>
              </a:p>
              <a:p>
                <a:pPr marL="0" indent="0">
                  <a:buNone/>
                </a:pPr>
                <a:r>
                  <a:rPr lang="ru-RU" sz="2800" dirty="0"/>
                  <a:t>17х=51000</a:t>
                </a:r>
              </a:p>
              <a:p>
                <a:pPr marL="0" indent="0">
                  <a:buNone/>
                </a:pPr>
                <a:r>
                  <a:rPr lang="ru-RU" sz="2800" dirty="0"/>
                  <a:t>х=51000:17</a:t>
                </a:r>
              </a:p>
              <a:p>
                <a:pPr marL="0" indent="0">
                  <a:buNone/>
                </a:pPr>
                <a:r>
                  <a:rPr lang="ru-RU" sz="2800" dirty="0"/>
                  <a:t>х=3000</a:t>
                </a:r>
              </a:p>
              <a:p>
                <a:pPr marL="0" indent="0">
                  <a:buNone/>
                </a:pPr>
                <a:r>
                  <a:rPr lang="ru-RU" sz="2800" dirty="0"/>
                  <a:t>Ответ: 1:3000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1556792"/>
                <a:ext cx="8064895" cy="4968552"/>
              </a:xfrm>
              <a:blipFill rotWithShape="1">
                <a:blip r:embed="rId2"/>
                <a:stretch>
                  <a:fillRect l="-13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24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484784"/>
            <a:ext cx="8352928" cy="50405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масштабов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1:25;     б) 1:300;     в) 1:50000.</a:t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Преобразуйте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численный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в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именованный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9 000 000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1см - 90км, 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б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в 1см - 900км; 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в 1см - 9 000 км.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сколько раз расстояние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местности больше, чем на плане, если местность изображена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35 000?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в 35 000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раз; </a:t>
            </a: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у 35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раз;</a:t>
            </a: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в 3,5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раза.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На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 расстояние между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пунктами 3 см,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соответствует 900 м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местности. Определите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плана?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в 1 см - 200 м;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б) в 1 см - 300 м; 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в 1 см - 900 м;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Определите,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ленный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плана, если местность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 уменьшена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300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1: 3000</a:t>
            </a: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   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1: 30</a:t>
            </a: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     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1: 300.</a:t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Какому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расстоянию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соответствовать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местности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uk-UA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 1 см - 50 м.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20 см, </a:t>
            </a: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10см; </a:t>
            </a:r>
            <a:r>
              <a:rPr lang="uk-UA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</a:t>
            </a:r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1 см.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/>
          <a:lstStyle/>
          <a:p>
            <a:r>
              <a:rPr lang="ru-RU" dirty="0" smtClean="0"/>
              <a:t>Тестовые задания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54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2060848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/>
              <a:t>Нарисуйте план своей комнаты в масштабе 1:50. На плане показать расположение мебели.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19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0214" y="908720"/>
            <a:ext cx="7772400" cy="1780108"/>
          </a:xfrm>
        </p:spPr>
        <p:txBody>
          <a:bodyPr>
            <a:normAutofit/>
          </a:bodyPr>
          <a:lstStyle/>
          <a:p>
            <a:r>
              <a:rPr lang="ru-RU" sz="6600" dirty="0" smtClean="0"/>
              <a:t>СПАСИБО ЗА УРОК!</a:t>
            </a:r>
            <a:endParaRPr lang="ru-RU" sz="6600" dirty="0"/>
          </a:p>
        </p:txBody>
      </p:sp>
      <p:pic>
        <p:nvPicPr>
          <p:cNvPr id="4" name="Рисунок 3" descr="Дзвонок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3048000"/>
            <a:ext cx="3394028" cy="287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8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52728"/>
          </a:xfrm>
        </p:spPr>
        <p:txBody>
          <a:bodyPr/>
          <a:lstStyle/>
          <a:p>
            <a:r>
              <a:rPr lang="ru-RU" dirty="0" smtClean="0"/>
              <a:t>№ 642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611560" y="1844824"/>
                <a:ext cx="7812252" cy="339406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ru-RU" sz="2800" dirty="0" smtClean="0"/>
                  <a:t>Пусть на одну часть приходится х см, тогда АВ=3х см, а ВС=5х см. Составим и решим уравнения:</a:t>
                </a:r>
              </a:p>
              <a:p>
                <a:pPr marL="0" indent="0">
                  <a:buNone/>
                </a:pPr>
                <a:r>
                  <a:rPr lang="ru-RU" sz="2800" dirty="0" smtClean="0"/>
                  <a:t>   1) 2х=24;                                    2)  5х=24;</a:t>
                </a:r>
              </a:p>
              <a:p>
                <a:pPr marL="0" indent="0">
                  <a:buNone/>
                </a:pPr>
                <a:r>
                  <a:rPr lang="ru-RU" sz="2800" dirty="0"/>
                  <a:t> </a:t>
                </a:r>
                <a:r>
                  <a:rPr lang="ru-RU" sz="2800" dirty="0" smtClean="0"/>
                  <a:t>    х=24:2;                                           х=24:5;</a:t>
                </a:r>
              </a:p>
              <a:p>
                <a:pPr marL="0" indent="0">
                  <a:buNone/>
                </a:pPr>
                <a:r>
                  <a:rPr lang="ru-RU" sz="2800" dirty="0" smtClean="0"/>
                  <a:t>     х=12 (см)-АВ                                х=</a:t>
                </a:r>
                <a14:m>
                  <m:oMath xmlns:m="http://schemas.openxmlformats.org/officeDocument/2006/math">
                    <m:r>
                      <a:rPr lang="ru-RU" sz="2800" b="0" i="1" smtClean="0">
                        <a:latin typeface="Cambria Math"/>
                      </a:rPr>
                      <m:t>4</m:t>
                    </m:r>
                    <m:f>
                      <m:fPr>
                        <m:ctrlPr>
                          <a:rPr lang="ru-RU" sz="2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ru-RU" sz="2800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2800" dirty="0" smtClean="0"/>
                  <a:t> (см)-ВС</a:t>
                </a:r>
              </a:p>
              <a:p>
                <a:pPr marL="0" indent="0">
                  <a:buNone/>
                </a:pPr>
                <a:r>
                  <a:rPr lang="ru-RU" sz="2800" dirty="0" smtClean="0"/>
                  <a:t>Ответ: АВ=12 см,    ВС=</a:t>
                </a:r>
                <a14:m>
                  <m:oMath xmlns:m="http://schemas.openxmlformats.org/officeDocument/2006/math">
                    <m:r>
                      <a:rPr lang="ru-RU" sz="2800" b="0" i="1" smtClean="0">
                        <a:latin typeface="Cambria Math"/>
                      </a:rPr>
                      <m:t>4</m:t>
                    </m:r>
                    <m:f>
                      <m:fPr>
                        <m:ctrlPr>
                          <a:rPr lang="ru-RU" sz="2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ru-RU" sz="2800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2800" dirty="0" smtClean="0"/>
                  <a:t> см.</a:t>
                </a:r>
                <a:endParaRPr lang="ru-RU" sz="28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611560" y="1844824"/>
                <a:ext cx="7812252" cy="3394062"/>
              </a:xfrm>
              <a:blipFill rotWithShape="1">
                <a:blip r:embed="rId2"/>
                <a:stretch>
                  <a:fillRect l="-1560" t="-1619" b="-160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sz="quarter" idx="14"/>
              </p:nvPr>
            </p:nvSpPr>
            <p:spPr>
              <a:xfrm>
                <a:off x="251520" y="1628800"/>
                <a:ext cx="8712968" cy="460851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Пусть на одну часть приходится х см, тогда АВ=3х см, а ВС=5х см. Составим и решим уравнение:</a:t>
                </a:r>
              </a:p>
              <a:p>
                <a:pPr marL="0" indent="0">
                  <a:buNone/>
                </a:pPr>
                <a:r>
                  <a:rPr lang="ru-RU" dirty="0" smtClean="0"/>
                  <a:t>3х+5х=24;</a:t>
                </a:r>
              </a:p>
              <a:p>
                <a:pPr marL="0" indent="0">
                  <a:buNone/>
                </a:pPr>
                <a:r>
                  <a:rPr lang="ru-RU" dirty="0" smtClean="0"/>
                  <a:t>8х=24;</a:t>
                </a:r>
              </a:p>
              <a:p>
                <a:pPr marL="0" indent="0">
                  <a:buNone/>
                </a:pPr>
                <a:r>
                  <a:rPr lang="ru-RU" dirty="0"/>
                  <a:t>х</a:t>
                </a:r>
                <a:r>
                  <a:rPr lang="ru-RU" dirty="0" smtClean="0"/>
                  <a:t>=24:8;</a:t>
                </a:r>
              </a:p>
              <a:p>
                <a:pPr marL="0" indent="0">
                  <a:buNone/>
                </a:pPr>
                <a:r>
                  <a:rPr lang="ru-RU" dirty="0" smtClean="0"/>
                  <a:t>х= 3.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1)3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∙3=9</m:t>
                    </m:r>
                  </m:oMath>
                </a14:m>
                <a:r>
                  <a:rPr lang="ru-RU" dirty="0" smtClean="0"/>
                  <a:t> (см)-АВ</a:t>
                </a:r>
              </a:p>
              <a:p>
                <a:pPr marL="0" indent="0">
                  <a:buNone/>
                </a:pPr>
                <a:r>
                  <a:rPr lang="ru-RU" dirty="0" smtClean="0"/>
                  <a:t>2)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5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∙3</m:t>
                    </m:r>
                  </m:oMath>
                </a14:m>
                <a:r>
                  <a:rPr lang="ru-RU" dirty="0" smtClean="0"/>
                  <a:t>=15 (см) – ВС</a:t>
                </a:r>
              </a:p>
              <a:p>
                <a:pPr marL="0" indent="0">
                  <a:buNone/>
                </a:pPr>
                <a:r>
                  <a:rPr lang="ru-RU" dirty="0" smtClean="0">
                    <a:hlinkClick r:id="rId3" action="ppaction://hlinkfile"/>
                  </a:rPr>
                  <a:t>Ответ: АВ=9 см, ВС=15 см</a:t>
                </a:r>
                <a:endParaRPr lang="ru-RU" dirty="0" smtClean="0"/>
              </a:p>
              <a:p>
                <a:pPr marL="457200" indent="-457200">
                  <a:buAutoNum type="arabicParenR"/>
                </a:pPr>
                <a:endParaRPr lang="ru-RU" dirty="0" smtClean="0"/>
              </a:p>
              <a:p>
                <a:pPr marL="457200" indent="-457200">
                  <a:buAutoNum type="arabicParenR"/>
                </a:pPr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xfrm>
                <a:off x="251520" y="1628800"/>
                <a:ext cx="8712968" cy="4608512"/>
              </a:xfrm>
              <a:blipFill rotWithShape="1">
                <a:blip r:embed="rId4"/>
                <a:stretch>
                  <a:fillRect l="-1049" t="-10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642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3" grpId="1" uiExpand="1" build="p"/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556792"/>
                <a:ext cx="8064896" cy="482453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uk-UA" dirty="0"/>
                  <a:t>1. </a:t>
                </a:r>
                <a:r>
                  <a:rPr lang="uk-UA" dirty="0" err="1"/>
                  <a:t>Выполните</a:t>
                </a:r>
                <a:r>
                  <a:rPr lang="uk-UA" dirty="0"/>
                  <a:t> </a:t>
                </a:r>
                <a:r>
                  <a:rPr lang="uk-UA" dirty="0" err="1"/>
                  <a:t>умножение</a:t>
                </a:r>
                <a:r>
                  <a:rPr lang="uk-UA" dirty="0"/>
                  <a:t>:</a:t>
                </a:r>
                <a:endParaRPr lang="ru-RU" dirty="0"/>
              </a:p>
              <a:p>
                <a:pPr marL="0" indent="0" algn="ctr">
                  <a:buNone/>
                </a:pPr>
                <a:r>
                  <a:rPr lang="uk-UA" dirty="0"/>
                  <a:t>1,5</a:t>
                </a:r>
                <a14:m>
                  <m:oMath xmlns:m="http://schemas.openxmlformats.org/officeDocument/2006/math">
                    <m:r>
                      <a:rPr lang="uk-UA" i="1">
                        <a:latin typeface="Cambria Math"/>
                      </a:rPr>
                      <m:t> ∙1 000;    3,8∙10 000</m:t>
                    </m:r>
                  </m:oMath>
                </a14:m>
                <a:r>
                  <a:rPr lang="uk-UA" dirty="0"/>
                  <a:t>;    5,5</a:t>
                </a:r>
                <a14:m>
                  <m:oMath xmlns:m="http://schemas.openxmlformats.org/officeDocument/2006/math">
                    <m:r>
                      <a:rPr lang="uk-UA" i="1">
                        <a:latin typeface="Cambria Math"/>
                      </a:rPr>
                      <m:t>∙20 000</m:t>
                    </m:r>
                  </m:oMath>
                </a14:m>
                <a:r>
                  <a:rPr lang="uk-UA" dirty="0"/>
                  <a:t>;  </a:t>
                </a:r>
                <a14:m>
                  <m:oMath xmlns:m="http://schemas.openxmlformats.org/officeDocument/2006/math">
                    <m:r>
                      <a:rPr lang="uk-UA" i="1">
                        <a:latin typeface="Cambria Math"/>
                      </a:rPr>
                      <m:t>  </m:t>
                    </m:r>
                  </m:oMath>
                </a14:m>
                <a:endParaRPr lang="ru-RU" dirty="0"/>
              </a:p>
              <a:p>
                <a:pPr marL="0" indent="0">
                  <a:buNone/>
                </a:pPr>
                <a:r>
                  <a:rPr lang="uk-UA" dirty="0"/>
                  <a:t>2. </a:t>
                </a:r>
                <a:r>
                  <a:rPr lang="uk-UA" dirty="0" err="1"/>
                  <a:t>Выполните</a:t>
                </a:r>
                <a:r>
                  <a:rPr lang="uk-UA" dirty="0"/>
                  <a:t> </a:t>
                </a:r>
                <a:r>
                  <a:rPr lang="uk-UA" dirty="0" err="1"/>
                  <a:t>деление</a:t>
                </a:r>
                <a:r>
                  <a:rPr lang="uk-UA" dirty="0"/>
                  <a:t>:</a:t>
                </a:r>
                <a:endParaRPr lang="ru-RU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>
                          <a:latin typeface="Cambria Math"/>
                        </a:rPr>
                        <m:t>350 :1 000;    960 :30 000; </m:t>
                      </m:r>
                    </m:oMath>
                  </m:oMathPara>
                </a14:m>
                <a:endParaRPr lang="ru-RU" dirty="0"/>
              </a:p>
              <a:p>
                <a:pPr marL="0" indent="0">
                  <a:buNone/>
                </a:pPr>
                <a:r>
                  <a:rPr lang="uk-UA" dirty="0"/>
                  <a:t>3. </a:t>
                </a:r>
                <a:r>
                  <a:rPr lang="uk-UA" dirty="0" err="1"/>
                  <a:t>Сколько</a:t>
                </a:r>
                <a:r>
                  <a:rPr lang="uk-UA" dirty="0"/>
                  <a:t> </a:t>
                </a:r>
                <a:r>
                  <a:rPr lang="uk-UA" dirty="0" err="1"/>
                  <a:t>сантиметров</a:t>
                </a:r>
                <a:r>
                  <a:rPr lang="uk-UA" dirty="0"/>
                  <a:t> в 1 км?</a:t>
                </a:r>
                <a:endParaRPr lang="ru-RU" dirty="0"/>
              </a:p>
              <a:p>
                <a:pPr marL="0" indent="0">
                  <a:buNone/>
                </a:pPr>
                <a:r>
                  <a:rPr lang="uk-UA" dirty="0"/>
                  <a:t>4. Виразите в </a:t>
                </a:r>
                <a:r>
                  <a:rPr lang="uk-UA" dirty="0" err="1"/>
                  <a:t>километрах</a:t>
                </a:r>
                <a:r>
                  <a:rPr lang="uk-UA" dirty="0"/>
                  <a:t>:</a:t>
                </a:r>
                <a:endParaRPr lang="ru-RU" dirty="0"/>
              </a:p>
              <a:p>
                <a:pPr marL="0" indent="0" algn="ctr">
                  <a:buNone/>
                </a:pPr>
                <a:r>
                  <a:rPr lang="uk-UA" dirty="0"/>
                  <a:t>730 000 см;    5 400 000 </a:t>
                </a:r>
                <a:r>
                  <a:rPr lang="uk-UA" dirty="0" err="1"/>
                  <a:t>см</a:t>
                </a:r>
                <a:r>
                  <a:rPr lang="uk-UA" dirty="0"/>
                  <a:t>;  </a:t>
                </a:r>
                <a:endParaRPr lang="ru-RU" dirty="0"/>
              </a:p>
              <a:p>
                <a:pPr marL="0" indent="0">
                  <a:buNone/>
                </a:pPr>
                <a:r>
                  <a:rPr lang="uk-UA" dirty="0"/>
                  <a:t>5. Виразите в сантиметрах:</a:t>
                </a:r>
                <a:endParaRPr lang="ru-RU" dirty="0"/>
              </a:p>
              <a:p>
                <a:pPr marL="0" indent="0" algn="ctr">
                  <a:buNone/>
                </a:pPr>
                <a:r>
                  <a:rPr lang="uk-UA" dirty="0"/>
                  <a:t>3 км;   4,5 </a:t>
                </a:r>
                <a:r>
                  <a:rPr lang="uk-UA" dirty="0" err="1" smtClean="0"/>
                  <a:t>км</a:t>
                </a:r>
                <a:r>
                  <a:rPr lang="uk-UA" dirty="0" smtClean="0"/>
                  <a:t>.</a:t>
                </a:r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556792"/>
                <a:ext cx="8064896" cy="4824536"/>
              </a:xfrm>
              <a:blipFill rotWithShape="1">
                <a:blip r:embed="rId2"/>
                <a:stretch>
                  <a:fillRect l="-1209" t="-10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53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Экскурсия в историю</a:t>
            </a:r>
            <a:endParaRPr lang="ru-RU" dirty="0"/>
          </a:p>
        </p:txBody>
      </p:sp>
      <p:pic>
        <p:nvPicPr>
          <p:cNvPr id="4" name="Picture 4" descr="http://colovrat.at.ua/_dr/1/1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552728" cy="5163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lah.ru/fotoarh/oskolki/karta/01chinan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61061"/>
            <a:ext cx="7000748" cy="492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74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988840"/>
            <a:ext cx="7776864" cy="3960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Отношение длины отрезка на карте к длине соответствующего отрезка на местности называется масштабом карты.</a:t>
            </a:r>
            <a:endParaRPr lang="ru-RU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Масштаб</a:t>
            </a:r>
            <a:endParaRPr lang="ru-RU" sz="6600" b="1" dirty="0"/>
          </a:p>
        </p:txBody>
      </p:sp>
      <p:pic>
        <p:nvPicPr>
          <p:cNvPr id="4" name="Picture 2" descr="http://www.raster-maps.com/images/maps/rastr/ukraine/atlas/ukraine_physical_map_fu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08988"/>
            <a:ext cx="4752528" cy="356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12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73" name="Text Box 17"/>
          <p:cNvSpPr txBox="1">
            <a:spLocks noChangeArrowheads="1"/>
          </p:cNvSpPr>
          <p:nvPr/>
        </p:nvSpPr>
        <p:spPr bwMode="auto">
          <a:xfrm>
            <a:off x="413544" y="1219200"/>
            <a:ext cx="8496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uk-UA" alt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Численный</a:t>
            </a:r>
            <a:r>
              <a:rPr lang="uk-UA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– 1 : 10 000</a:t>
            </a:r>
          </a:p>
        </p:txBody>
      </p:sp>
      <p:sp>
        <p:nvSpPr>
          <p:cNvPr id="275475" name="Text Box 19"/>
          <p:cNvSpPr txBox="1">
            <a:spLocks noChangeArrowheads="1"/>
          </p:cNvSpPr>
          <p:nvPr/>
        </p:nvSpPr>
        <p:spPr bwMode="auto">
          <a:xfrm>
            <a:off x="197644" y="3306762"/>
            <a:ext cx="872331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Масштаб, выраженный дробью называется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численным.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Число 1 (числитель дроби) - это расстояние на плане, число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10 000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(знаменатель) - это расстояние на местности (1 см на плане =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10 000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см на местности).</a:t>
            </a:r>
            <a:endParaRPr lang="ru-RU" altLang="ru-RU" sz="1600" dirty="0">
              <a:solidFill>
                <a:srgbClr val="FF99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477" name="Text Box 21"/>
          <p:cNvSpPr txBox="1">
            <a:spLocks noChangeArrowheads="1"/>
          </p:cNvSpPr>
          <p:nvPr/>
        </p:nvSpPr>
        <p:spPr bwMode="auto">
          <a:xfrm>
            <a:off x="342106" y="1651000"/>
            <a:ext cx="8496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uk-UA" alt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Именованный</a:t>
            </a:r>
            <a:r>
              <a:rPr lang="uk-UA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– в 1 см 100 м</a:t>
            </a:r>
          </a:p>
        </p:txBody>
      </p:sp>
      <p:sp>
        <p:nvSpPr>
          <p:cNvPr id="275478" name="Text Box 22"/>
          <p:cNvSpPr txBox="1">
            <a:spLocks noChangeArrowheads="1"/>
          </p:cNvSpPr>
          <p:nvPr/>
        </p:nvSpPr>
        <p:spPr bwMode="auto">
          <a:xfrm>
            <a:off x="342106" y="2082800"/>
            <a:ext cx="28871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uk-UA" alt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Линейный</a:t>
            </a:r>
            <a:r>
              <a:rPr lang="uk-UA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</a:t>
            </a:r>
            <a:r>
              <a:rPr lang="uk-UA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5479" name="Text Box 23"/>
          <p:cNvSpPr txBox="1">
            <a:spLocks noChangeArrowheads="1"/>
          </p:cNvSpPr>
          <p:nvPr/>
        </p:nvSpPr>
        <p:spPr bwMode="auto">
          <a:xfrm>
            <a:off x="206528" y="4419600"/>
            <a:ext cx="896461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Масштаб, записанный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словами,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называется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именованным.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Расстояние на местности, соответствующее 1 см на плане, называют величиной масштаба. С помощью величины масштаба удобно определять расстояния.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5480" name="Text Box 24"/>
          <p:cNvSpPr txBox="1">
            <a:spLocks noChangeArrowheads="1"/>
          </p:cNvSpPr>
          <p:nvPr/>
        </p:nvSpPr>
        <p:spPr bwMode="auto">
          <a:xfrm>
            <a:off x="197644" y="5562600"/>
            <a:ext cx="87852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Линейный масштаб изображают в виде прямой линии, которая разделена на равные части, обычно на сантиметры. У каждого деления-линии надписывают соответствующую масштаба расстояние на местности (100, 200, 300 м)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5482" name="Picture 26" descr="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" y="2443162"/>
            <a:ext cx="560070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56044" y="228600"/>
            <a:ext cx="8686800" cy="838200"/>
          </a:xfrm>
        </p:spPr>
        <p:txBody>
          <a:bodyPr>
            <a:normAutofit/>
          </a:bodyPr>
          <a:lstStyle/>
          <a:p>
            <a:pPr lvl="0"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МАСШТАБОВ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5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75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7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7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73" grpId="0"/>
      <p:bldP spid="275475" grpId="0"/>
      <p:bldP spid="275477" grpId="0"/>
      <p:bldP spid="275478" grpId="0"/>
      <p:bldP spid="275479" grpId="0"/>
      <p:bldP spid="275480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1412776"/>
                <a:ext cx="8136904" cy="5112568"/>
              </a:xfrm>
            </p:spPr>
            <p:txBody>
              <a:bodyPr>
                <a:normAutofit fontScale="77500" lnSpcReduction="20000"/>
              </a:bodyPr>
              <a:lstStyle/>
              <a:p>
                <a:pPr>
                  <a:buNone/>
                </a:pPr>
                <a:r>
                  <a:rPr lang="uk-UA" sz="2600" b="1" i="1" dirty="0" smtClean="0">
                    <a:latin typeface="Times New Roman" pitchFamily="18" charset="0"/>
                    <a:cs typeface="Times New Roman" pitchFamily="18" charset="0"/>
                  </a:rPr>
                  <a:t>Задача 1.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uk-UA" sz="2600" b="1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нахождение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расстояния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на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если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известно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на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ru-RU" sz="2600" i="1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    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между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городами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Киев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и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Харьков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с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масштабом 1:10  000 000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равно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4,5 см.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Какое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между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городами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Киев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и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Харьков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b="1" i="1" dirty="0" err="1" smtClean="0">
                    <a:latin typeface="Times New Roman" pitchFamily="18" charset="0"/>
                    <a:cs typeface="Times New Roman" pitchFamily="18" charset="0"/>
                  </a:rPr>
                  <a:t>Решение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Поскольку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масштаб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карты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– 1: 10 000 000, то 1 см 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соответствует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10 000 000 см = 100 км 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Пусть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равно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х.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Запишем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условие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задачи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схематически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     1 см      –   100 км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4,5 см    –    х км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	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прямо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пропорционально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расстоянию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значит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имеем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пропорцию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                             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6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600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ru-RU" sz="2600" b="0" i="1" smtClean="0">
                            <a:latin typeface="Cambria Math"/>
                            <a:cs typeface="Times New Roman" pitchFamily="18" charset="0"/>
                          </a:rPr>
                          <m:t>4,5</m:t>
                        </m:r>
                      </m:den>
                    </m:f>
                  </m:oMath>
                </a14:m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6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600" b="0" i="1" smtClean="0">
                            <a:latin typeface="Cambria Math"/>
                            <a:cs typeface="Times New Roman" pitchFamily="18" charset="0"/>
                          </a:rPr>
                          <m:t>100</m:t>
                        </m:r>
                      </m:num>
                      <m:den>
                        <m:r>
                          <a:rPr lang="ru-RU" sz="2600" b="0" i="1" smtClean="0">
                            <a:latin typeface="Cambria Math"/>
                            <a:cs typeface="Times New Roman" pitchFamily="18" charset="0"/>
                          </a:rPr>
                          <m:t>х</m:t>
                        </m:r>
                      </m:den>
                    </m:f>
                  </m:oMath>
                </a14:m>
                <a:endParaRPr lang="uk-UA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             х = 4,5 · 100</a:t>
                </a:r>
              </a:p>
              <a:p>
                <a:pPr algn="ctr"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    х = 450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Ответ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450 км.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1412776"/>
                <a:ext cx="8136904" cy="5112568"/>
              </a:xfrm>
              <a:blipFill rotWithShape="1">
                <a:blip r:embed="rId2"/>
                <a:stretch>
                  <a:fillRect l="-825" t="-17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/>
          <a:lstStyle/>
          <a:p>
            <a:r>
              <a:rPr lang="ru-RU" dirty="0" smtClean="0"/>
              <a:t>Примеры решения задач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42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476672"/>
                <a:ext cx="8352928" cy="6120680"/>
              </a:xfrm>
            </p:spPr>
            <p:txBody>
              <a:bodyPr>
                <a:normAutofit fontScale="85000" lnSpcReduction="20000"/>
              </a:bodyPr>
              <a:lstStyle/>
              <a:p>
                <a:pPr>
                  <a:buNone/>
                </a:pPr>
                <a:r>
                  <a:rPr lang="uk-UA" sz="2600" b="1" i="1" dirty="0" smtClean="0">
                    <a:latin typeface="Times New Roman" pitchFamily="18" charset="0"/>
                    <a:cs typeface="Times New Roman" pitchFamily="18" charset="0"/>
                  </a:rPr>
                  <a:t>Задача 2.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нахождение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расстояния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если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известно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i="1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i="1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sz="2600" i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    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между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двумя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городами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равно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650 км.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Чему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равно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между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городами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масштаб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которой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1: 20 000 000?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b="1" i="1" dirty="0" err="1" smtClean="0">
                    <a:latin typeface="Times New Roman" pitchFamily="18" charset="0"/>
                    <a:cs typeface="Times New Roman" pitchFamily="18" charset="0"/>
                  </a:rPr>
                  <a:t>Решение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Поскольку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масштаб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карты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– 1: 20 000 000, то 1 см 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соответствует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20 000 000 см = 200 км 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uk-UA" sz="2600" dirty="0" err="1">
                    <a:latin typeface="Times New Roman" pitchFamily="18" charset="0"/>
                    <a:cs typeface="Times New Roman" pitchFamily="18" charset="0"/>
                  </a:rPr>
                  <a:t>П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усть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равно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х.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Запишем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условие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задачи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схематически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1 см      –   200 км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х см    –   650 км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прямо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пропорционально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расстоянию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значит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имеем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пропорцию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uk-UA" sz="26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600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ru-RU" sz="2600" b="0" i="1" smtClean="0">
                            <a:latin typeface="Cambria Math"/>
                            <a:cs typeface="Times New Roman" pitchFamily="18" charset="0"/>
                          </a:rPr>
                          <m:t>х</m:t>
                        </m:r>
                      </m:den>
                    </m:f>
                  </m:oMath>
                </a14:m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6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2600" b="0" i="1" smtClean="0">
                            <a:latin typeface="Cambria Math"/>
                            <a:cs typeface="Times New Roman" pitchFamily="18" charset="0"/>
                          </a:rPr>
                          <m:t>200</m:t>
                        </m:r>
                      </m:num>
                      <m:den>
                        <m:r>
                          <a:rPr lang="ru-RU" sz="2600" b="0" i="1" smtClean="0">
                            <a:latin typeface="Cambria Math"/>
                            <a:cs typeface="Times New Roman" pitchFamily="18" charset="0"/>
                          </a:rPr>
                          <m:t>650</m:t>
                        </m:r>
                      </m:den>
                    </m:f>
                  </m:oMath>
                </a14:m>
                <a:endParaRPr lang="uk-UA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200·х=650</a:t>
                </a:r>
              </a:p>
              <a:p>
                <a:pPr algn="ctr">
                  <a:buNone/>
                </a:pP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х= 3,25 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sz="2600" dirty="0" err="1" smtClean="0">
                    <a:latin typeface="Times New Roman" pitchFamily="18" charset="0"/>
                    <a:cs typeface="Times New Roman" pitchFamily="18" charset="0"/>
                  </a:rPr>
                  <a:t>Ответ</a:t>
                </a:r>
                <a:r>
                  <a:rPr lang="uk-UA" sz="2600" dirty="0" smtClean="0"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uk-UA" sz="2600" dirty="0">
                    <a:latin typeface="Times New Roman" pitchFamily="18" charset="0"/>
                    <a:cs typeface="Times New Roman" pitchFamily="18" charset="0"/>
                  </a:rPr>
                  <a:t>3,25 см.</a:t>
                </a: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476672"/>
                <a:ext cx="8352928" cy="6120680"/>
              </a:xfrm>
              <a:blipFill rotWithShape="1">
                <a:blip r:embed="rId2"/>
                <a:stretch>
                  <a:fillRect l="-949" t="-16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28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60648"/>
                <a:ext cx="8479278" cy="6262982"/>
              </a:xfrm>
            </p:spPr>
            <p:txBody>
              <a:bodyPr>
                <a:normAutofit fontScale="92500" lnSpcReduction="10000"/>
              </a:bodyPr>
              <a:lstStyle/>
              <a:p>
                <a:pPr>
                  <a:buNone/>
                </a:pPr>
                <a:r>
                  <a:rPr lang="uk-UA" b="1" i="1" dirty="0" smtClean="0">
                    <a:latin typeface="Times New Roman" pitchFamily="18" charset="0"/>
                    <a:cs typeface="Times New Roman" pitchFamily="18" charset="0"/>
                  </a:rPr>
                  <a:t>Задача 3</a:t>
                </a:r>
                <a:r>
                  <a:rPr lang="uk-UA" i="1" dirty="0">
                    <a:latin typeface="Times New Roman" pitchFamily="18" charset="0"/>
                    <a:cs typeface="Times New Roman" pitchFamily="18" charset="0"/>
                  </a:rPr>
                  <a:t>.( </a:t>
                </a:r>
                <a:r>
                  <a:rPr lang="uk-UA" i="1" dirty="0" err="1" smtClean="0">
                    <a:latin typeface="Times New Roman" pitchFamily="18" charset="0"/>
                    <a:cs typeface="Times New Roman" pitchFamily="18" charset="0"/>
                  </a:rPr>
                  <a:t>нахождение</a:t>
                </a:r>
                <a:r>
                  <a:rPr lang="uk-UA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i="1" dirty="0" err="1" smtClean="0">
                    <a:latin typeface="Times New Roman" pitchFamily="18" charset="0"/>
                    <a:cs typeface="Times New Roman" pitchFamily="18" charset="0"/>
                  </a:rPr>
                  <a:t>масштаба</a:t>
                </a:r>
                <a:r>
                  <a:rPr lang="uk-UA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i="1" dirty="0" err="1" smtClean="0">
                    <a:latin typeface="Times New Roman" pitchFamily="18" charset="0"/>
                    <a:cs typeface="Times New Roman" pitchFamily="18" charset="0"/>
                  </a:rPr>
                  <a:t>карты</a:t>
                </a:r>
                <a:r>
                  <a:rPr lang="uk-UA" i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     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между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двумя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городами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равно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  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270 км.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Найдите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масштаб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карты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если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между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этими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городами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равно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4,5 см.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b="1" i="1" dirty="0" err="1" smtClean="0">
                    <a:latin typeface="Times New Roman" pitchFamily="18" charset="0"/>
                    <a:cs typeface="Times New Roman" pitchFamily="18" charset="0"/>
                  </a:rPr>
                  <a:t>Решение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      Нам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нужно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найти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сколько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см на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соответствуют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1 см на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Пусть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расстояние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равно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х.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Запишем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условие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задачи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схематически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4,5 см    –    270 км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1 см   –     х км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uk-UA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4,5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b="0" i="1" dirty="0" smtClean="0">
                            <a:latin typeface="Cambria Math"/>
                            <a:cs typeface="Times New Roman" pitchFamily="18" charset="0"/>
                          </a:rPr>
                          <m:t>270</m:t>
                        </m:r>
                      </m:num>
                      <m:den>
                        <m:r>
                          <a:rPr lang="ru-RU" b="0" i="1" dirty="0" smtClean="0">
                            <a:latin typeface="Cambria Math"/>
                            <a:cs typeface="Times New Roman" pitchFamily="18" charset="0"/>
                          </a:rPr>
                          <m:t>х</m:t>
                        </m:r>
                      </m:den>
                    </m:f>
                  </m:oMath>
                </a14:m>
                <a:endParaRPr lang="uk-UA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buNone/>
                </a:pP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4,5·х=270</a:t>
                </a:r>
              </a:p>
              <a:p>
                <a:pPr algn="ctr">
                  <a:buNone/>
                </a:pP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х=270:4,5</a:t>
                </a:r>
              </a:p>
              <a:p>
                <a:pPr algn="ctr">
                  <a:buNone/>
                </a:pP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х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=60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Превратим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60 км в см: 60 км = 6 000 000 см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Значит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1 см на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карте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соответствует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6 000 000 см на </a:t>
                </a: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местности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None/>
                </a:pPr>
                <a:r>
                  <a:rPr lang="uk-UA" dirty="0" err="1" smtClean="0">
                    <a:latin typeface="Times New Roman" pitchFamily="18" charset="0"/>
                    <a:cs typeface="Times New Roman" pitchFamily="18" charset="0"/>
                  </a:rPr>
                  <a:t>Ответ</a:t>
                </a:r>
                <a:r>
                  <a:rPr lang="uk-UA" dirty="0" smtClean="0"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uk-UA" dirty="0">
                    <a:latin typeface="Times New Roman" pitchFamily="18" charset="0"/>
                    <a:cs typeface="Times New Roman" pitchFamily="18" charset="0"/>
                  </a:rPr>
                  <a:t>1: 6 000 000.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60648"/>
                <a:ext cx="8479278" cy="6262982"/>
              </a:xfrm>
              <a:blipFill rotWithShape="1">
                <a:blip r:embed="rId2"/>
                <a:stretch>
                  <a:fillRect l="-863" t="-1071" b="-7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963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313</TotalTime>
  <Words>832</Words>
  <Application>Microsoft Office PowerPoint</Application>
  <PresentationFormat>Экран (4:3)</PresentationFormat>
  <Paragraphs>133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Проверка домашнего задания № 572 (9-12)</vt:lpstr>
      <vt:lpstr>№ 642</vt:lpstr>
      <vt:lpstr>Устный счет</vt:lpstr>
      <vt:lpstr>Экскурсия в историю</vt:lpstr>
      <vt:lpstr>Масштаб</vt:lpstr>
      <vt:lpstr>ВИДЫ МАСШТАБОВ</vt:lpstr>
      <vt:lpstr>Примеры решения задач</vt:lpstr>
      <vt:lpstr>Презентация PowerPoint</vt:lpstr>
      <vt:lpstr>Презентация PowerPoint</vt:lpstr>
      <vt:lpstr>Презентация PowerPoint</vt:lpstr>
      <vt:lpstr>Решение задач</vt:lpstr>
      <vt:lpstr>Самостоятельное решение задач</vt:lpstr>
      <vt:lpstr>Работа в группах</vt:lpstr>
      <vt:lpstr>Решение</vt:lpstr>
      <vt:lpstr>Тестовые задания</vt:lpstr>
      <vt:lpstr>Домашнее задание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Проверка домашнего задания</dc:title>
  <cp:lastModifiedBy>Admin</cp:lastModifiedBy>
  <cp:revision>30</cp:revision>
  <dcterms:modified xsi:type="dcterms:W3CDTF">2018-12-11T20:19:18Z</dcterms:modified>
</cp:coreProperties>
</file>