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sldIdLst>
    <p:sldId id="258" r:id="rId2"/>
    <p:sldId id="293" r:id="rId3"/>
    <p:sldId id="259" r:id="rId4"/>
    <p:sldId id="261" r:id="rId5"/>
    <p:sldId id="260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94" r:id="rId15"/>
    <p:sldId id="271" r:id="rId16"/>
    <p:sldId id="272" r:id="rId17"/>
    <p:sldId id="295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92" r:id="rId27"/>
    <p:sldId id="281" r:id="rId28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D6EC04-55D8-40CE-991A-668BDC4E5072}" type="datetimeFigureOut">
              <a:rPr lang="uk-UA" smtClean="0"/>
              <a:t>08.02.2020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8C2242-E685-4679-9287-20526330017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9998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8C2242-E685-4679-9287-20526330017D}" type="slidenum">
              <a:rPr lang="uk-UA" smtClean="0"/>
              <a:t>16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028471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8C2242-E685-4679-9287-20526330017D}" type="slidenum">
              <a:rPr lang="uk-UA" smtClean="0"/>
              <a:t>17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6425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22" name="Пі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uk-UA" smtClean="0"/>
              <a:t>Зразок підзаголовка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84105-6844-4A64-81C5-355254C88A04}" type="datetimeFigureOut">
              <a:rPr lang="uk-UA" smtClean="0"/>
              <a:t>08.02.2020</a:t>
            </a:fld>
            <a:endParaRPr lang="uk-UA"/>
          </a:p>
        </p:txBody>
      </p:sp>
      <p:sp>
        <p:nvSpPr>
          <p:cNvPr id="20" name="Місце для нижнього колонтитула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10" name="Місце для номера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A5C553-F0F5-4B7D-9269-5A67F9E54C83}" type="slidenum">
              <a:rPr lang="uk-UA" smtClean="0"/>
              <a:t>‹№›</a:t>
            </a:fld>
            <a:endParaRPr lang="uk-UA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84105-6844-4A64-81C5-355254C88A04}" type="datetimeFigureOut">
              <a:rPr lang="uk-UA" smtClean="0"/>
              <a:t>08.02.2020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A5C553-F0F5-4B7D-9269-5A67F9E54C8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84105-6844-4A64-81C5-355254C88A04}" type="datetimeFigureOut">
              <a:rPr lang="uk-UA" smtClean="0"/>
              <a:t>08.02.2020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A5C553-F0F5-4B7D-9269-5A67F9E54C83}" type="slidenum">
              <a:rPr lang="uk-UA" smtClean="0"/>
              <a:t>‹№›</a:t>
            </a:fld>
            <a:endParaRPr lang="uk-UA"/>
          </a:p>
        </p:txBody>
      </p:sp>
      <p:sp>
        <p:nvSpPr>
          <p:cNvPr id="10" name="Прямокут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84105-6844-4A64-81C5-355254C88A04}" type="datetimeFigureOut">
              <a:rPr lang="uk-UA" smtClean="0"/>
              <a:t>08.02.2020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A5C553-F0F5-4B7D-9269-5A67F9E54C8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5" name="Місце для вмісту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84105-6844-4A64-81C5-355254C88A04}" type="datetimeFigureOut">
              <a:rPr lang="uk-UA" smtClean="0"/>
              <a:t>08.02.2020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A5C553-F0F5-4B7D-9269-5A67F9E54C8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84105-6844-4A64-81C5-355254C88A04}" type="datetimeFigureOut">
              <a:rPr lang="uk-UA" smtClean="0"/>
              <a:t>08.02.2020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A5C553-F0F5-4B7D-9269-5A67F9E54C8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84105-6844-4A64-81C5-355254C88A04}" type="datetimeFigureOut">
              <a:rPr lang="uk-UA" smtClean="0"/>
              <a:t>08.02.2020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A5C553-F0F5-4B7D-9269-5A67F9E54C83}" type="slidenum">
              <a:rPr lang="uk-UA" smtClean="0"/>
              <a:t>‹№›</a:t>
            </a:fld>
            <a:endParaRPr lang="uk-UA"/>
          </a:p>
        </p:txBody>
      </p:sp>
      <p:sp>
        <p:nvSpPr>
          <p:cNvPr id="6" name="Прямокут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84105-6844-4A64-81C5-355254C88A04}" type="datetimeFigureOut">
              <a:rPr lang="uk-UA" smtClean="0"/>
              <a:t>08.02.2020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A5C553-F0F5-4B7D-9269-5A67F9E54C8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84105-6844-4A64-81C5-355254C88A04}" type="datetimeFigureOut">
              <a:rPr lang="uk-UA" smtClean="0"/>
              <a:t>08.02.2020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A5C553-F0F5-4B7D-9269-5A67F9E54C83}" type="slidenum">
              <a:rPr lang="uk-UA" smtClean="0"/>
              <a:t>‹№›</a:t>
            </a:fld>
            <a:endParaRPr lang="uk-UA"/>
          </a:p>
        </p:txBody>
      </p:sp>
      <p:sp>
        <p:nvSpPr>
          <p:cNvPr id="8" name="Прямокут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uk-UA" smtClean="0"/>
              <a:t>Клацніть піктограму, щоб додати зображення</a:t>
            </a:r>
            <a:endParaRPr kumimoji="0" lang="en-US" dirty="0"/>
          </a:p>
        </p:txBody>
      </p:sp>
      <p:sp>
        <p:nvSpPr>
          <p:cNvPr id="9" name="Блок-схема: проце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84105-6844-4A64-81C5-355254C88A04}" type="datetimeFigureOut">
              <a:rPr lang="uk-UA" smtClean="0"/>
              <a:t>08.02.2020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A5C553-F0F5-4B7D-9269-5A67F9E54C8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C84105-6844-4A64-81C5-355254C88A04}" type="datetimeFigureOut">
              <a:rPr lang="uk-UA" smtClean="0"/>
              <a:t>08.02.2020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A5C553-F0F5-4B7D-9269-5A67F9E54C83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екторна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ільце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кут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Місце для заголовка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9" name="Місце для тексту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  <a:p>
            <a:pPr lvl="1" eaLnBrk="1" latinLnBrk="0" hangingPunct="1"/>
            <a:r>
              <a:rPr kumimoji="0" lang="uk-UA" smtClean="0"/>
              <a:t>Другий рівень</a:t>
            </a:r>
          </a:p>
          <a:p>
            <a:pPr lvl="2" eaLnBrk="1" latinLnBrk="0" hangingPunct="1"/>
            <a:r>
              <a:rPr kumimoji="0" lang="uk-UA" smtClean="0"/>
              <a:t>Третій рівень</a:t>
            </a:r>
          </a:p>
          <a:p>
            <a:pPr lvl="3" eaLnBrk="1" latinLnBrk="0" hangingPunct="1"/>
            <a:r>
              <a:rPr kumimoji="0" lang="uk-UA" smtClean="0"/>
              <a:t>Четвертий рівень</a:t>
            </a:r>
          </a:p>
          <a:p>
            <a:pPr lvl="4" eaLnBrk="1" latinLnBrk="0" hangingPunct="1"/>
            <a:r>
              <a:rPr kumimoji="0" lang="uk-UA" smtClean="0"/>
              <a:t>П'ятий рівень</a:t>
            </a:r>
            <a:endParaRPr kumimoji="0" lang="en-US"/>
          </a:p>
        </p:txBody>
      </p:sp>
      <p:sp>
        <p:nvSpPr>
          <p:cNvPr id="24" name="Місце для дати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BC84105-6844-4A64-81C5-355254C88A04}" type="datetimeFigureOut">
              <a:rPr lang="uk-UA" smtClean="0"/>
              <a:t>08.02.2020</a:t>
            </a:fld>
            <a:endParaRPr lang="uk-UA"/>
          </a:p>
        </p:txBody>
      </p:sp>
      <p:sp>
        <p:nvSpPr>
          <p:cNvPr id="10" name="Місце для нижнього колонтитула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uk-UA"/>
          </a:p>
        </p:txBody>
      </p:sp>
      <p:sp>
        <p:nvSpPr>
          <p:cNvPr id="22" name="Місце для номера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5A5C553-F0F5-4B7D-9269-5A67F9E54C83}" type="slidenum">
              <a:rPr lang="uk-UA" smtClean="0"/>
              <a:t>‹№›</a:t>
            </a:fld>
            <a:endParaRPr lang="uk-UA"/>
          </a:p>
        </p:txBody>
      </p:sp>
      <p:sp>
        <p:nvSpPr>
          <p:cNvPr id="15" name="Прямокут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2.bp.blogspot.com/-14pwOD-4ql0/WiQCave4UyI/AAAAAAAAAKI/6zcUyVPZ9y4mQrztSg1RipTN-jwj_B67gCLcBGAs/s1600/1.pn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1232" y="116632"/>
            <a:ext cx="6702456" cy="2592197"/>
          </a:xfrm>
        </p:spPr>
        <p:txBody>
          <a:bodyPr>
            <a:noAutofit/>
          </a:bodyPr>
          <a:lstStyle/>
          <a:p>
            <a:pPr algn="ctr"/>
            <a:r>
              <a:rPr lang="uk-UA" sz="4000" dirty="0" smtClean="0">
                <a:solidFill>
                  <a:schemeClr val="accent4">
                    <a:lumMod val="50000"/>
                  </a:schemeClr>
                </a:solidFill>
              </a:rPr>
              <a:t>«Розвиток підприємливості та фінансової грамотності учнів на уроках математики»</a:t>
            </a:r>
            <a:endParaRPr lang="uk-UA" sz="40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35608" y="2708829"/>
            <a:ext cx="7498080" cy="2808403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uk-UA" sz="2600" dirty="0" smtClean="0"/>
              <a:t>З досвіду роботи</a:t>
            </a:r>
          </a:p>
          <a:p>
            <a:pPr algn="r"/>
            <a:r>
              <a:rPr lang="uk-UA" sz="2600" dirty="0" smtClean="0"/>
              <a:t> вчителя математики</a:t>
            </a:r>
          </a:p>
          <a:p>
            <a:pPr algn="r"/>
            <a:r>
              <a:rPr lang="uk-UA" sz="2600" dirty="0" smtClean="0"/>
              <a:t> </a:t>
            </a:r>
            <a:r>
              <a:rPr lang="uk-UA" sz="2600" dirty="0" err="1" smtClean="0"/>
              <a:t>Сокальської</a:t>
            </a:r>
            <a:r>
              <a:rPr lang="uk-UA" sz="2600" dirty="0" smtClean="0"/>
              <a:t> </a:t>
            </a:r>
          </a:p>
          <a:p>
            <a:pPr algn="r"/>
            <a:r>
              <a:rPr lang="uk-UA" sz="2600" dirty="0" smtClean="0"/>
              <a:t>загальноосвітньої </a:t>
            </a:r>
          </a:p>
          <a:p>
            <a:pPr algn="r"/>
            <a:r>
              <a:rPr lang="uk-UA" sz="2600" dirty="0" smtClean="0"/>
              <a:t>школи І-ІІІ ступенів №4</a:t>
            </a:r>
          </a:p>
          <a:p>
            <a:pPr algn="r"/>
            <a:r>
              <a:rPr lang="uk-UA" dirty="0" smtClean="0"/>
              <a:t> </a:t>
            </a:r>
            <a:r>
              <a:rPr lang="uk-UA" sz="4000" dirty="0" smtClean="0">
                <a:solidFill>
                  <a:schemeClr val="accent4">
                    <a:lumMod val="50000"/>
                  </a:schemeClr>
                </a:solidFill>
              </a:rPr>
              <a:t>Федюк О.Р.</a:t>
            </a:r>
            <a:endParaRPr lang="uk-UA" sz="40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852936"/>
            <a:ext cx="5058316" cy="3910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20688"/>
            <a:ext cx="2297052" cy="2088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ÐÐ°ÑÑÐ¸Ð½ÐºÐ¸ Ð¿Ð¾ Ð·Ð°Ð¿ÑÐ¾ÑÑ Ð¤ÑÐ½Ð°Ð½ÑÐ¾Ð²Ð° Ð³ÑÐ°Ð¼Ð¾ÑÐ½ÑÑÑÑ ÐºÐ°ÑÑÐ¸Ð½ÐºÐ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257800"/>
            <a:ext cx="2857500" cy="1505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559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188640"/>
            <a:ext cx="7498080" cy="396044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 smtClean="0"/>
              <a:t>«Час, що наближається, - це епоха інтелектуального працівника, який, крім формальної освіти, володіє ще й практичним застосуванням знань та навичками неперервного навчання».</a:t>
            </a:r>
            <a:br>
              <a:rPr lang="uk-UA" sz="3600" dirty="0" smtClean="0"/>
            </a:br>
            <a:r>
              <a:rPr lang="uk-UA" sz="3600" dirty="0" smtClean="0"/>
              <a:t>                                                            </a:t>
            </a:r>
            <a:r>
              <a:rPr lang="uk-UA" sz="2200" i="1" dirty="0" smtClean="0"/>
              <a:t>Петер </a:t>
            </a:r>
            <a:r>
              <a:rPr lang="uk-UA" sz="2200" i="1" dirty="0" err="1" smtClean="0"/>
              <a:t>Дракер</a:t>
            </a:r>
            <a:r>
              <a:rPr lang="uk-UA" sz="2200" i="1" dirty="0" smtClean="0"/>
              <a:t/>
            </a:r>
            <a:br>
              <a:rPr lang="uk-UA" sz="2200" i="1" dirty="0" smtClean="0"/>
            </a:br>
            <a:r>
              <a:rPr lang="uk-UA" sz="2200" i="1" dirty="0" smtClean="0"/>
              <a:t>             (американський консультант в галузі менеджменту)</a:t>
            </a:r>
            <a:endParaRPr lang="uk-UA" sz="2200" i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436096" y="6093296"/>
            <a:ext cx="3497592" cy="155104"/>
          </a:xfrm>
        </p:spPr>
        <p:txBody>
          <a:bodyPr>
            <a:normAutofit fontScale="25000" lnSpcReduction="20000"/>
          </a:bodyPr>
          <a:lstStyle/>
          <a:p>
            <a:endParaRPr lang="uk-UA" dirty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61048"/>
            <a:ext cx="8510838" cy="2745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5983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2800" dirty="0">
                <a:solidFill>
                  <a:schemeClr val="accent4">
                    <a:lumMod val="50000"/>
                  </a:schemeClr>
                </a:solidFill>
              </a:rPr>
              <a:t>НАСКРІЗНА ЛІНІЯ «ПІДПРИЄМЛИВІСТЬ І ФІНАНСОВА ГРАМОТНІСТЬ» </a:t>
            </a:r>
            <a:r>
              <a:rPr lang="uk-UA" sz="2800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uk-UA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uk-UA" sz="3100" b="1" i="1" dirty="0" smtClean="0"/>
              <a:t>націлена</a:t>
            </a:r>
            <a:endParaRPr lang="uk-UA" sz="3100" b="1" i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349352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/>
              <a:t>на </a:t>
            </a:r>
            <a:r>
              <a:rPr lang="uk-UA" dirty="0"/>
              <a:t>розвиток лідерських ініціатив, </a:t>
            </a:r>
            <a:endParaRPr lang="uk-UA" dirty="0" smtClean="0"/>
          </a:p>
          <a:p>
            <a:r>
              <a:rPr lang="uk-UA" dirty="0" smtClean="0"/>
              <a:t>здатність </a:t>
            </a:r>
            <a:r>
              <a:rPr lang="uk-UA" dirty="0"/>
              <a:t>успішно діяти в технологічному швидкозмінному середовищі, </a:t>
            </a:r>
            <a:endParaRPr lang="uk-UA" dirty="0" smtClean="0"/>
          </a:p>
          <a:p>
            <a:r>
              <a:rPr lang="uk-UA" dirty="0" smtClean="0"/>
              <a:t>забезпечення </a:t>
            </a:r>
            <a:r>
              <a:rPr lang="uk-UA" dirty="0"/>
              <a:t>кращого розуміння учнями практичних аспектів фінансових питань (здійснення заощаджень, інвестування, запозичення, страхування, кредитування тощо). </a:t>
            </a:r>
            <a:endParaRPr lang="uk-UA" dirty="0" smtClean="0"/>
          </a:p>
          <a:p>
            <a:pPr marL="82296" indent="0">
              <a:buNone/>
            </a:pPr>
            <a:endParaRPr lang="uk-UA" dirty="0"/>
          </a:p>
        </p:txBody>
      </p:sp>
      <p:sp>
        <p:nvSpPr>
          <p:cNvPr id="4" name="AutoShape 4" descr="ÐÐ°ÑÑÐ¸Ð½ÐºÐ¸ Ð¿Ð¾ Ð·Ð°Ð¿ÑÐ¾ÑÑ Ð¤ÑÐ½Ð°Ð½ÑÐ¾Ð²Ð° Ð³ÑÐ°Ð¼Ð¾ÑÐ½ÑÑÑÑ ÐºÐ°ÑÑÐ¸Ð½Ðº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653136"/>
            <a:ext cx="5256584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351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27512" y="116632"/>
            <a:ext cx="5706176" cy="2664296"/>
          </a:xfrm>
        </p:spPr>
        <p:txBody>
          <a:bodyPr>
            <a:noAutofit/>
          </a:bodyPr>
          <a:lstStyle/>
          <a:p>
            <a:pPr algn="ctr"/>
            <a:r>
              <a:rPr lang="uk-UA" sz="2800" dirty="0">
                <a:solidFill>
                  <a:schemeClr val="accent4">
                    <a:lumMod val="50000"/>
                  </a:schemeClr>
                </a:solidFill>
              </a:rPr>
              <a:t>НАСКРІЗНА ЛІНІЯ «ПІДПРИЄМЛИВІСТЬ І ФІНАНСОВА </a:t>
            </a:r>
            <a:r>
              <a:rPr lang="uk-UA" sz="2800" dirty="0" smtClean="0">
                <a:solidFill>
                  <a:schemeClr val="accent4">
                    <a:lumMod val="50000"/>
                  </a:schemeClr>
                </a:solidFill>
              </a:rPr>
              <a:t>ГРАМОТНІСТЬ»</a:t>
            </a:r>
            <a:br>
              <a:rPr lang="uk-UA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uk-UA" sz="2800" dirty="0" smtClean="0"/>
              <a:t> </a:t>
            </a:r>
            <a:r>
              <a:rPr lang="uk-UA" sz="2800" b="1" i="1" dirty="0">
                <a:effectLst/>
              </a:rPr>
              <a:t>пов'язана з розв'язуванням практичних задач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35608" y="2305760"/>
            <a:ext cx="7498080" cy="3942639"/>
          </a:xfrm>
        </p:spPr>
        <p:txBody>
          <a:bodyPr>
            <a:normAutofit fontScale="85000" lnSpcReduction="10000"/>
          </a:bodyPr>
          <a:lstStyle/>
          <a:p>
            <a:endParaRPr lang="uk-UA" dirty="0" smtClean="0"/>
          </a:p>
          <a:p>
            <a:r>
              <a:rPr lang="uk-UA" dirty="0" smtClean="0"/>
              <a:t>щодо </a:t>
            </a:r>
            <a:r>
              <a:rPr lang="uk-UA" dirty="0"/>
              <a:t>планування господарської діяльності </a:t>
            </a:r>
            <a:r>
              <a:rPr lang="uk-UA" dirty="0" smtClean="0"/>
              <a:t>,</a:t>
            </a:r>
          </a:p>
          <a:p>
            <a:r>
              <a:rPr lang="uk-UA" dirty="0" smtClean="0"/>
              <a:t> </a:t>
            </a:r>
            <a:r>
              <a:rPr lang="uk-UA" dirty="0"/>
              <a:t>реальної оцінки власних можливостей, </a:t>
            </a:r>
            <a:endParaRPr lang="uk-UA" dirty="0" smtClean="0"/>
          </a:p>
          <a:p>
            <a:r>
              <a:rPr lang="uk-UA" dirty="0" smtClean="0"/>
              <a:t>складання </a:t>
            </a:r>
            <a:r>
              <a:rPr lang="uk-UA" dirty="0"/>
              <a:t>сімейного бюджету, </a:t>
            </a:r>
            <a:endParaRPr lang="uk-UA" dirty="0" smtClean="0"/>
          </a:p>
          <a:p>
            <a:r>
              <a:rPr lang="uk-UA" dirty="0" smtClean="0"/>
              <a:t>формування </a:t>
            </a:r>
            <a:r>
              <a:rPr lang="uk-UA" dirty="0"/>
              <a:t>економного ставлення до природних ресурсів</a:t>
            </a:r>
            <a:r>
              <a:rPr lang="uk-UA" dirty="0" smtClean="0"/>
              <a:t>.</a:t>
            </a:r>
          </a:p>
          <a:p>
            <a:pPr marL="82296" indent="0">
              <a:buNone/>
            </a:pPr>
            <a:r>
              <a:rPr lang="uk-UA" dirty="0" smtClean="0"/>
              <a:t> </a:t>
            </a:r>
            <a:r>
              <a:rPr lang="uk-UA" dirty="0"/>
              <a:t>Вона реалізується під час вивчення відсоткових обчислень, рівнянь та функцій.</a:t>
            </a:r>
          </a:p>
          <a:p>
            <a:pPr marL="82296" indent="0">
              <a:buNone/>
            </a:pPr>
            <a:r>
              <a:rPr lang="uk-UA" dirty="0"/>
              <a:t>            </a:t>
            </a:r>
          </a:p>
          <a:p>
            <a:endParaRPr lang="uk-UA" dirty="0"/>
          </a:p>
        </p:txBody>
      </p:sp>
      <p:pic>
        <p:nvPicPr>
          <p:cNvPr id="4" name="Рисунок 3" descr="https://2.bp.blogspot.com/-14pwOD-4ql0/WiQCave4UyI/AAAAAAAAAKI/6zcUyVPZ9y4mQrztSg1RipTN-jwj_B67gCLcBGAs/s320/1.pn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3048000" cy="228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726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274638"/>
            <a:ext cx="5873856" cy="778098"/>
          </a:xfrm>
        </p:spPr>
        <p:txBody>
          <a:bodyPr>
            <a:normAutofit/>
          </a:bodyPr>
          <a:lstStyle/>
          <a:p>
            <a:pPr algn="ctr"/>
            <a:r>
              <a:rPr lang="uk-UA" sz="3200" dirty="0" smtClean="0">
                <a:effectLst/>
              </a:rPr>
              <a:t>5 </a:t>
            </a:r>
            <a:r>
              <a:rPr lang="uk-UA" sz="4000" dirty="0" smtClean="0">
                <a:effectLst/>
              </a:rPr>
              <a:t>клас. </a:t>
            </a:r>
            <a:endParaRPr lang="uk-UA" sz="40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331640" y="908720"/>
            <a:ext cx="7602048" cy="4896544"/>
          </a:xfrm>
        </p:spPr>
        <p:txBody>
          <a:bodyPr>
            <a:normAutofit fontScale="92500" lnSpcReduction="10000"/>
          </a:bodyPr>
          <a:lstStyle/>
          <a:p>
            <a:r>
              <a:rPr lang="uk-UA" sz="3000" b="1" i="1" dirty="0" smtClean="0">
                <a:solidFill>
                  <a:schemeClr val="accent5"/>
                </a:solidFill>
              </a:rPr>
              <a:t>Тема </a:t>
            </a:r>
            <a:r>
              <a:rPr lang="uk-UA" sz="3000" b="1" i="1" dirty="0">
                <a:solidFill>
                  <a:schemeClr val="accent5"/>
                </a:solidFill>
              </a:rPr>
              <a:t>1. </a:t>
            </a:r>
            <a:r>
              <a:rPr lang="uk-UA" sz="3000" b="1" i="1" dirty="0" smtClean="0">
                <a:solidFill>
                  <a:schemeClr val="accent5"/>
                </a:solidFill>
              </a:rPr>
              <a:t>Натуральні </a:t>
            </a:r>
            <a:r>
              <a:rPr lang="uk-UA" sz="3000" b="1" i="1" dirty="0">
                <a:solidFill>
                  <a:schemeClr val="accent5"/>
                </a:solidFill>
              </a:rPr>
              <a:t>числа і дії з ними. Геометричні фігури і величини</a:t>
            </a:r>
            <a:r>
              <a:rPr lang="uk-UA" sz="3000" b="1" i="1" dirty="0" smtClean="0">
                <a:solidFill>
                  <a:schemeClr val="accent5"/>
                </a:solidFill>
              </a:rPr>
              <a:t>.</a:t>
            </a:r>
          </a:p>
          <a:p>
            <a:pPr marL="82296" indent="0">
              <a:buNone/>
            </a:pPr>
            <a:r>
              <a:rPr lang="uk-UA" sz="2400" dirty="0" smtClean="0"/>
              <a:t>розв'язує </a:t>
            </a:r>
            <a:r>
              <a:rPr lang="uk-UA" sz="2400" dirty="0"/>
              <a:t>сюжетні задачі з реальними даними щодо: використання природних ресурсів рідного краю; знаходження периметрів та площ земельних ділянок, підлоги класної кімнати, об'єму об'єктів, що мають форму прямокутного паралелепіпеда; розрахунку сімейного бюджету, можливості здійснення масштабних покупок тощо</a:t>
            </a:r>
            <a:r>
              <a:rPr lang="uk-UA" sz="2400" dirty="0" smtClean="0"/>
              <a:t>.</a:t>
            </a:r>
            <a:endParaRPr lang="uk-UA" sz="2400" dirty="0"/>
          </a:p>
          <a:p>
            <a:r>
              <a:rPr lang="uk-UA" b="1" i="1" dirty="0">
                <a:solidFill>
                  <a:schemeClr val="accent5"/>
                </a:solidFill>
              </a:rPr>
              <a:t>Тема 2. ДРОБОВІ ЧИСЛА І ДІЇ З </a:t>
            </a:r>
            <a:r>
              <a:rPr lang="uk-UA" b="1" i="1" dirty="0" smtClean="0">
                <a:solidFill>
                  <a:schemeClr val="accent5"/>
                </a:solidFill>
              </a:rPr>
              <a:t>НИМИ</a:t>
            </a:r>
          </a:p>
          <a:p>
            <a:pPr marL="82296" indent="0">
              <a:buNone/>
            </a:pPr>
            <a:r>
              <a:rPr lang="uk-UA" sz="2800" dirty="0"/>
              <a:t>розв’язує вправи, що передбачають: знаходження відсотка від числа та числа за його відсотком; знаходження середнього значення величини</a:t>
            </a:r>
          </a:p>
          <a:p>
            <a:endParaRPr lang="uk-UA" b="1" i="1" dirty="0" smtClean="0">
              <a:solidFill>
                <a:schemeClr val="accent5"/>
              </a:solidFill>
            </a:endParaRPr>
          </a:p>
          <a:p>
            <a:endParaRPr lang="uk-UA" i="1" dirty="0">
              <a:solidFill>
                <a:schemeClr val="accent5"/>
              </a:solidFill>
            </a:endParaRPr>
          </a:p>
        </p:txBody>
      </p:sp>
      <p:pic>
        <p:nvPicPr>
          <p:cNvPr id="3074" name="Picture 2" descr="ÐÐ°ÑÑÐ¸Ð½ÐºÐ¸ Ð¿Ð¾ Ð·Ð°Ð¿ÑÐ¾ÑÑ Ð¤ÑÐ½Ð°Ð½ÑÐ¾Ð²Ð° Ð³ÑÐ°Ð¼Ð¾ÑÐ½ÑÑÑÑ ÐºÐ°ÑÑÐ¸Ð½Ðº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517232"/>
            <a:ext cx="1663289" cy="124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2"/>
            <a:ext cx="1728192" cy="1294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8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2074"/>
          </a:xfrm>
        </p:spPr>
        <p:txBody>
          <a:bodyPr>
            <a:noAutofit/>
          </a:bodyPr>
          <a:lstStyle/>
          <a:p>
            <a:pPr algn="ctr"/>
            <a:r>
              <a:rPr lang="uk-UA" sz="3200" b="1" dirty="0">
                <a:effectLst/>
              </a:rPr>
              <a:t>6 кл. </a:t>
            </a:r>
            <a:endParaRPr lang="uk-UA" sz="32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35608" y="764704"/>
            <a:ext cx="7498080" cy="5976664"/>
          </a:xfrm>
        </p:spPr>
        <p:txBody>
          <a:bodyPr>
            <a:normAutofit fontScale="92500"/>
          </a:bodyPr>
          <a:lstStyle/>
          <a:p>
            <a:r>
              <a:rPr lang="uk-UA" sz="2400" b="1" i="1" dirty="0">
                <a:solidFill>
                  <a:schemeClr val="accent5"/>
                </a:solidFill>
              </a:rPr>
              <a:t>Тема </a:t>
            </a:r>
            <a:r>
              <a:rPr lang="uk-UA" sz="2400" b="1" i="1" dirty="0" smtClean="0">
                <a:solidFill>
                  <a:schemeClr val="accent5"/>
                </a:solidFill>
              </a:rPr>
              <a:t>1.ПОДІЛЬНІСТЬ </a:t>
            </a:r>
            <a:r>
              <a:rPr lang="uk-UA" sz="2400" b="1" i="1" dirty="0">
                <a:solidFill>
                  <a:schemeClr val="accent5"/>
                </a:solidFill>
              </a:rPr>
              <a:t>НАТУРАЛЬНИХ ЧИСЕЛ </a:t>
            </a:r>
            <a:r>
              <a:rPr lang="uk-UA" sz="2400" dirty="0" smtClean="0"/>
              <a:t>розв’язує </a:t>
            </a:r>
            <a:r>
              <a:rPr lang="uk-UA" sz="2400" dirty="0"/>
              <a:t>вправи, що передбачають: прикладних задач на знаходження спільних дільників двох чисел; найбільшого спільного дільника (НСД) двох чисел</a:t>
            </a:r>
          </a:p>
          <a:p>
            <a:r>
              <a:rPr lang="uk-UA" sz="2400" b="1" i="1" dirty="0" smtClean="0">
                <a:solidFill>
                  <a:schemeClr val="accent5"/>
                </a:solidFill>
              </a:rPr>
              <a:t>Тема </a:t>
            </a:r>
            <a:r>
              <a:rPr lang="uk-UA" sz="2400" b="1" i="1" dirty="0">
                <a:solidFill>
                  <a:schemeClr val="accent5"/>
                </a:solidFill>
              </a:rPr>
              <a:t>3. ВІДНОШЕННЯ І </a:t>
            </a:r>
            <a:r>
              <a:rPr lang="uk-UA" sz="2400" b="1" i="1" dirty="0" smtClean="0">
                <a:solidFill>
                  <a:schemeClr val="accent5"/>
                </a:solidFill>
              </a:rPr>
              <a:t>ПРОПОРЦІЇ</a:t>
            </a:r>
          </a:p>
          <a:p>
            <a:r>
              <a:rPr lang="uk-UA" sz="1800" dirty="0"/>
              <a:t>розв’язує: основні задачі на відсотки; задачі на пропорційні величини і пропорційний поділ</a:t>
            </a:r>
          </a:p>
          <a:p>
            <a:r>
              <a:rPr lang="uk-UA" sz="1800" dirty="0"/>
              <a:t>розв’язує сюжетні задачі на: розрахунок відсоткового відношення різних величин (наприклад працездатного населення регіону, калорій тощо); прийняття рішень у сфері фінансових операцій тощо</a:t>
            </a:r>
          </a:p>
          <a:p>
            <a:r>
              <a:rPr lang="uk-UA" sz="2400" b="1" i="1" dirty="0">
                <a:solidFill>
                  <a:schemeClr val="accent5"/>
                </a:solidFill>
              </a:rPr>
              <a:t>Тема 4. РАЦІОНАЛЬНІ ЧИСЛА ТА ДІЇ З НИМИ</a:t>
            </a:r>
            <a:endParaRPr lang="uk-UA" sz="2400" i="1" dirty="0">
              <a:solidFill>
                <a:schemeClr val="accent5"/>
              </a:solidFill>
            </a:endParaRPr>
          </a:p>
          <a:p>
            <a:r>
              <a:rPr lang="uk-UA" sz="2400" dirty="0"/>
              <a:t>розв’язує сюжетні задачі на: розрахунок власних та родинних фінансів, комунальних платежів; формування вміння розпоряджатись грошима, кредитами, депозитами, в простих ситуаціях оцінювати необхідність та ризики кредитів; оцінку очікуваних та реальних витрат тощо</a:t>
            </a:r>
          </a:p>
          <a:p>
            <a:endParaRPr lang="uk-UA" sz="2400" dirty="0">
              <a:solidFill>
                <a:schemeClr val="accent5"/>
              </a:solidFill>
            </a:endParaRPr>
          </a:p>
        </p:txBody>
      </p:sp>
      <p:pic>
        <p:nvPicPr>
          <p:cNvPr id="4098" name="Picture 2" descr="ÐÐ°ÑÑÐ¸Ð½ÐºÐ¸ Ð¿Ð¾ Ð·Ð°Ð¿ÑÐ¾ÑÑ Ð¤ÑÐ½Ð°Ð½ÑÐ¾Ð²Ð° Ð³ÑÐ°Ð¼Ð¾ÑÐ½ÑÑÑÑ ÐºÐ°ÑÑÐ¸Ð½Ðº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1705432" cy="171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66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404664"/>
            <a:ext cx="5616624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effectLst/>
              </a:rPr>
              <a:t>7-й клас. АЛГЕБРА</a:t>
            </a:r>
            <a:br>
              <a:rPr lang="uk-UA" dirty="0">
                <a:effectLst/>
              </a:rPr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35608" y="1412776"/>
            <a:ext cx="7498080" cy="5256584"/>
          </a:xfrm>
        </p:spPr>
        <p:txBody>
          <a:bodyPr>
            <a:normAutofit fontScale="70000" lnSpcReduction="20000"/>
          </a:bodyPr>
          <a:lstStyle/>
          <a:p>
            <a:r>
              <a:rPr lang="uk-UA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Тема 2. ФУНКЦІЇ </a:t>
            </a:r>
            <a:endParaRPr lang="en-US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uk-UA" dirty="0" smtClean="0"/>
              <a:t>розв'язує </a:t>
            </a:r>
            <a:r>
              <a:rPr lang="uk-UA" dirty="0"/>
              <a:t>сюжетні задачі: на рух з точки зору його безпеки; </a:t>
            </a:r>
            <a:endParaRPr lang="en-US" dirty="0" smtClean="0"/>
          </a:p>
          <a:p>
            <a:r>
              <a:rPr lang="uk-UA" dirty="0" smtClean="0"/>
              <a:t>на</a:t>
            </a:r>
            <a:r>
              <a:rPr lang="en-US" dirty="0" smtClean="0"/>
              <a:t> </a:t>
            </a:r>
            <a:r>
              <a:rPr lang="uk-UA" dirty="0" smtClean="0"/>
              <a:t>розпорядження </a:t>
            </a:r>
            <a:r>
              <a:rPr lang="uk-UA" dirty="0"/>
              <a:t>власними та родинними фінансами; фінансового змісту; крізь призму історичних подій тощо. складає та розв'язує задачі на: пряму та обернену пропорційність на основі життєвого досвіду; побудову графіків при моделюванні реальних процесів з використанням лінійної функції тощо.</a:t>
            </a:r>
          </a:p>
          <a:p>
            <a:r>
              <a:rPr lang="uk-UA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Тема </a:t>
            </a:r>
            <a:r>
              <a:rPr lang="uk-UA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3. ЛІНІЙНІ РІВНЯННЯ ТА ЇХ СИСТЕМИ</a:t>
            </a:r>
            <a:endParaRPr lang="uk-UA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uk-UA" dirty="0"/>
              <a:t>складає: рівняння та системи рівнянь за умовою текстової задачі; розв’язує: лінійні рівняння з однією змінною і рівняння, що зводяться до них; текстові задачі за допомогою лінійних рівнянь з однією змінною; системи двох лінійних рівнянь з двома змінними, вказаними у змісті способами; текстові задачі за допомогою систем двох лінійних рівнянь з двома змінними</a:t>
            </a:r>
          </a:p>
          <a:p>
            <a:endParaRPr lang="uk-UA" dirty="0"/>
          </a:p>
        </p:txBody>
      </p:sp>
      <p:pic>
        <p:nvPicPr>
          <p:cNvPr id="5122" name="Picture 2" descr="ÐÐ°ÑÑÐ¸Ð½ÐºÐ¸ Ð¿Ð¾ Ð·Ð°Ð¿ÑÐ¾ÑÑ Ð¤ÑÐ½Ð°Ð½ÑÐ¾Ð²Ð° Ð³ÑÐ°Ð¼Ð¾ÑÐ½ÑÑÑÑ ÐºÐ°ÑÑÐ¸Ð½Ðº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1475656" cy="147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2108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404664"/>
            <a:ext cx="749808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effectLst/>
              </a:rPr>
              <a:t>8-й клас. АЛГЕБРА</a:t>
            </a:r>
            <a:br>
              <a:rPr lang="uk-UA" dirty="0">
                <a:effectLst/>
              </a:rPr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35608" y="1124744"/>
            <a:ext cx="7498080" cy="5123656"/>
          </a:xfrm>
        </p:spPr>
        <p:txBody>
          <a:bodyPr>
            <a:normAutofit fontScale="92500" lnSpcReduction="20000"/>
          </a:bodyPr>
          <a:lstStyle/>
          <a:p>
            <a:r>
              <a:rPr lang="uk-UA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Тема 1</a:t>
            </a:r>
            <a:r>
              <a:rPr lang="uk-UA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uk-UA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uk-UA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РАЦІОНАЛЬНІ ВИРАЗИ</a:t>
            </a:r>
            <a:endParaRPr lang="uk-UA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uk-UA" dirty="0"/>
              <a:t>розв'язує сюжетні задачі на: використання взаємозв'язків </a:t>
            </a:r>
            <a:r>
              <a:rPr lang="uk-UA" dirty="0" smtClean="0"/>
              <a:t>економічних </a:t>
            </a:r>
            <a:r>
              <a:rPr lang="uk-UA" dirty="0"/>
              <a:t>явищ; види та розрахунки податків; платежів; рух; </a:t>
            </a:r>
            <a:r>
              <a:rPr lang="uk-UA" dirty="0" smtClean="0"/>
              <a:t>продуктивність </a:t>
            </a:r>
            <a:r>
              <a:rPr lang="uk-UA" dirty="0"/>
              <a:t>праці; вартість товару; сумісну роботу; суміші та сплави тощо</a:t>
            </a:r>
          </a:p>
          <a:p>
            <a:r>
              <a:rPr lang="uk-UA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Тема </a:t>
            </a:r>
            <a:r>
              <a:rPr lang="uk-UA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3. КВАДРАТНІ РІВНЯННЯ</a:t>
            </a:r>
            <a:endParaRPr lang="uk-UA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uk-UA" dirty="0"/>
              <a:t>розв’язує вправи, що передбачають: складання і розв’язування квадратних рівнянь та рівнянь, що зводяться до них, як математичних моделей прикладних задач</a:t>
            </a:r>
          </a:p>
        </p:txBody>
      </p:sp>
      <p:pic>
        <p:nvPicPr>
          <p:cNvPr id="6146" name="Picture 2" descr="ÐÐ°ÑÑÐ¸Ð½ÐºÐ¸ Ð¿Ð¾ Ð·Ð°Ð¿ÑÐ¾ÑÑ Ð¤ÑÐ½Ð°Ð½ÑÐ¾Ð²Ð° Ð³ÑÐ°Ð¼Ð¾ÑÐ½ÑÑÑÑ ÐºÐ°ÑÑÐ¸Ð½Ðº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691680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60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effectLst/>
              </a:rPr>
              <a:t>9-й клас. АЛГЕБРА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35608" y="1124744"/>
            <a:ext cx="7498080" cy="5123656"/>
          </a:xfrm>
        </p:spPr>
        <p:txBody>
          <a:bodyPr>
            <a:normAutofit fontScale="55000" lnSpcReduction="20000"/>
          </a:bodyPr>
          <a:lstStyle/>
          <a:p>
            <a:r>
              <a:rPr lang="uk-UA" b="1" dirty="0"/>
              <a:t>Тема 1. НЕРІВНОСТІ </a:t>
            </a:r>
            <a:endParaRPr lang="uk-UA" b="1" dirty="0" smtClean="0"/>
          </a:p>
          <a:p>
            <a:r>
              <a:rPr lang="uk-UA" dirty="0" smtClean="0"/>
              <a:t>розв'язує </a:t>
            </a:r>
            <a:r>
              <a:rPr lang="uk-UA" dirty="0"/>
              <a:t>сюжетні задачі на розрахунок та аналіз фінансової</a:t>
            </a:r>
          </a:p>
          <a:p>
            <a:r>
              <a:rPr lang="uk-UA" dirty="0"/>
              <a:t>спроможності людини, організації, підприємства; прийняття рішень стосовно особистих та колективних фінансових питань тощо</a:t>
            </a:r>
          </a:p>
          <a:p>
            <a:r>
              <a:rPr lang="uk-UA" b="1" dirty="0" smtClean="0"/>
              <a:t>Тема </a:t>
            </a:r>
            <a:r>
              <a:rPr lang="uk-UA" b="1" dirty="0"/>
              <a:t>2. </a:t>
            </a:r>
            <a:r>
              <a:rPr lang="uk-UA" b="1" dirty="0" smtClean="0"/>
              <a:t>КВАДРАТИЧНА ФУНКЦІЯ</a:t>
            </a:r>
          </a:p>
          <a:p>
            <a:r>
              <a:rPr lang="uk-UA" dirty="0" smtClean="0"/>
              <a:t>складає </a:t>
            </a:r>
            <a:r>
              <a:rPr lang="uk-UA" dirty="0"/>
              <a:t>і розв’язує системи рівнянь з двома </a:t>
            </a:r>
            <a:r>
              <a:rPr lang="uk-UA" dirty="0" smtClean="0"/>
              <a:t>змінними</a:t>
            </a:r>
            <a:endParaRPr lang="uk-UA" dirty="0"/>
          </a:p>
          <a:p>
            <a:r>
              <a:rPr lang="uk-UA" dirty="0"/>
              <a:t>математичних </a:t>
            </a:r>
            <a:r>
              <a:rPr lang="uk-UA" dirty="0" smtClean="0"/>
              <a:t>моделей </a:t>
            </a:r>
            <a:r>
              <a:rPr lang="uk-UA" dirty="0"/>
              <a:t>прикладних задач </a:t>
            </a:r>
            <a:endParaRPr lang="uk-UA" dirty="0" smtClean="0"/>
          </a:p>
          <a:p>
            <a:r>
              <a:rPr lang="uk-UA" dirty="0" smtClean="0"/>
              <a:t>Тема </a:t>
            </a:r>
            <a:r>
              <a:rPr lang="uk-UA" dirty="0"/>
              <a:t>3. ЧИСЛОВІ ПОСЛІДОВНОСТІ</a:t>
            </a:r>
          </a:p>
          <a:p>
            <a:r>
              <a:rPr lang="uk-UA" dirty="0"/>
              <a:t>використовує формули загальних членів і сум прогресій для знаходження невідомих елементів прогресій</a:t>
            </a:r>
          </a:p>
          <a:p>
            <a:r>
              <a:rPr lang="uk-UA" b="1" dirty="0" smtClean="0"/>
              <a:t>Тема </a:t>
            </a:r>
            <a:r>
              <a:rPr lang="uk-UA" b="1" dirty="0"/>
              <a:t>4. Основи комбінаторики, теорії ймовірностей та статистики</a:t>
            </a:r>
            <a:endParaRPr lang="uk-UA" dirty="0"/>
          </a:p>
          <a:p>
            <a:r>
              <a:rPr lang="uk-UA" dirty="0"/>
              <a:t>знаходить, відбирає і впорядковує інформацію з доступних джерел розв'язує задачі, що передбачають: використання комбінаторних правил суми та добутку; знаходження ймовірності випадкової події; обчислення частоти випадкової події</a:t>
            </a:r>
            <a:r>
              <a:rPr lang="uk-UA" dirty="0" smtClean="0"/>
              <a:t>;</a:t>
            </a:r>
            <a:endParaRPr lang="uk-UA" dirty="0"/>
          </a:p>
        </p:txBody>
      </p:sp>
      <p:pic>
        <p:nvPicPr>
          <p:cNvPr id="7170" name="Picture 2" descr="ÐÐ°ÑÑÐ¸Ð½ÐºÐ¸ Ð¿Ð¾ Ð·Ð°Ð¿ÑÐ¾ÑÑ Ð¤ÑÐ½Ð°Ð½ÑÐ¾Ð²Ð° Ð³ÑÐ°Ð¼Ð¾ÑÐ½ÑÑÑÑ ÐºÐ°ÑÑÐ¸Ð½Ðº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656183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65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548680"/>
            <a:ext cx="749808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effectLst/>
              </a:rPr>
              <a:t>7-й клас. </a:t>
            </a:r>
            <a:r>
              <a:rPr lang="uk-UA" dirty="0" smtClean="0">
                <a:effectLst/>
              </a:rPr>
              <a:t>ГЕОМЕТРІЯ</a:t>
            </a:r>
            <a:r>
              <a:rPr lang="uk-UA" dirty="0">
                <a:effectLst/>
              </a:rPr>
              <a:t/>
            </a:r>
            <a:br>
              <a:rPr lang="uk-UA" dirty="0">
                <a:effectLst/>
              </a:rPr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b="1" dirty="0"/>
              <a:t>Тема 3. ТРИКУТНИКИ. ОЗНАКИ РІВНОСТІ ТРИКУТНИКІВ </a:t>
            </a:r>
            <a:r>
              <a:rPr lang="uk-UA" dirty="0" smtClean="0"/>
              <a:t>розв'язує </a:t>
            </a:r>
            <a:r>
              <a:rPr lang="uk-UA" dirty="0"/>
              <a:t>задачі практичного змісту на</a:t>
            </a:r>
            <a:r>
              <a:rPr lang="uk-UA" dirty="0" smtClean="0"/>
              <a:t>:</a:t>
            </a:r>
          </a:p>
          <a:p>
            <a:r>
              <a:rPr lang="uk-UA" dirty="0" smtClean="0"/>
              <a:t> </a:t>
            </a:r>
            <a:r>
              <a:rPr lang="uk-UA" dirty="0"/>
              <a:t>знаходження відстані до недоступної точки; </a:t>
            </a:r>
            <a:endParaRPr lang="uk-UA" dirty="0" smtClean="0"/>
          </a:p>
          <a:p>
            <a:r>
              <a:rPr lang="uk-UA" dirty="0" smtClean="0"/>
              <a:t>встановлення </a:t>
            </a:r>
            <a:r>
              <a:rPr lang="uk-UA" dirty="0"/>
              <a:t>рівновіддаленості об’єктів на поверхні Землі; </a:t>
            </a:r>
            <a:endParaRPr lang="uk-UA" dirty="0" smtClean="0"/>
          </a:p>
          <a:p>
            <a:r>
              <a:rPr lang="uk-UA" dirty="0" smtClean="0"/>
              <a:t>використання </a:t>
            </a:r>
            <a:r>
              <a:rPr lang="uk-UA" dirty="0"/>
              <a:t>жорсткості трикутника в будівництві </a:t>
            </a:r>
            <a:r>
              <a:rPr lang="uk-UA" dirty="0" smtClean="0"/>
              <a:t>тощо</a:t>
            </a:r>
            <a:endParaRPr lang="uk-UA" dirty="0"/>
          </a:p>
        </p:txBody>
      </p:sp>
      <p:pic>
        <p:nvPicPr>
          <p:cNvPr id="8194" name="Picture 2" descr="ÐÐ°ÑÑÐ¸Ð½ÐºÐ¸ Ð¿Ð¾ Ð·Ð°Ð¿ÑÐ¾ÑÑ Ð¤ÑÐ½Ð°Ð½ÑÐ¾Ð²Ð° Ð³ÑÐ°Ð¼Ð¾ÑÐ½ÑÑÑÑ ÐºÐ°ÑÑÐ¸Ð½Ðº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4624"/>
            <a:ext cx="2272382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40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274638"/>
            <a:ext cx="6233896" cy="106613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effectLst/>
              </a:rPr>
              <a:t>8-й клас. </a:t>
            </a:r>
            <a:r>
              <a:rPr lang="uk-UA" dirty="0" smtClean="0">
                <a:effectLst/>
              </a:rPr>
              <a:t>ГЕОМЕТРІЯ</a:t>
            </a:r>
            <a:r>
              <a:rPr lang="uk-UA" dirty="0">
                <a:effectLst/>
              </a:rPr>
              <a:t/>
            </a:r>
            <a:br>
              <a:rPr lang="uk-UA" dirty="0">
                <a:effectLst/>
              </a:rPr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35608" y="1628800"/>
            <a:ext cx="7498080" cy="4619600"/>
          </a:xfrm>
        </p:spPr>
        <p:txBody>
          <a:bodyPr>
            <a:normAutofit fontScale="70000" lnSpcReduction="20000"/>
          </a:bodyPr>
          <a:lstStyle/>
          <a:p>
            <a:r>
              <a:rPr lang="uk-UA" b="1" dirty="0" smtClean="0"/>
              <a:t>ТЕМА </a:t>
            </a:r>
            <a:r>
              <a:rPr lang="uk-UA" b="1" dirty="0"/>
              <a:t>1</a:t>
            </a:r>
            <a:r>
              <a:rPr lang="uk-UA" b="1" dirty="0" smtClean="0"/>
              <a:t>. МЕТОД КООРДИНАТ НА ПЛОЩИНІ</a:t>
            </a:r>
            <a:endParaRPr lang="uk-UA" dirty="0"/>
          </a:p>
          <a:p>
            <a:r>
              <a:rPr lang="uk-UA" dirty="0"/>
              <a:t>застосовує вивчені формули й рівняння фігур до розв’язування </a:t>
            </a:r>
            <a:r>
              <a:rPr lang="uk-UA" dirty="0" smtClean="0"/>
              <a:t>задач</a:t>
            </a:r>
          </a:p>
          <a:p>
            <a:r>
              <a:rPr lang="uk-UA" b="1" dirty="0" smtClean="0"/>
              <a:t>Тема </a:t>
            </a:r>
            <a:r>
              <a:rPr lang="uk-UA" b="1" dirty="0"/>
              <a:t>2. ЧОТИРИКУТНИКИ</a:t>
            </a:r>
            <a:endParaRPr lang="uk-UA" dirty="0"/>
          </a:p>
          <a:p>
            <a:r>
              <a:rPr lang="uk-UA" dirty="0"/>
              <a:t>застосовує вивчені означення і властивості до розв’язування задач, зокрема практичного змісту</a:t>
            </a:r>
          </a:p>
          <a:p>
            <a:r>
              <a:rPr lang="uk-UA" b="1" dirty="0" smtClean="0"/>
              <a:t>Тема </a:t>
            </a:r>
            <a:r>
              <a:rPr lang="uk-UA" b="1" dirty="0"/>
              <a:t>3. ПОДІБНІСТЬ ТРИКУТНИКІВ</a:t>
            </a:r>
            <a:endParaRPr lang="uk-UA" dirty="0"/>
          </a:p>
          <a:p>
            <a:r>
              <a:rPr lang="uk-UA" dirty="0"/>
              <a:t>розв’язує задачі практичного змісту на: визначення відстані до недоступної точки; висоти предмета;</a:t>
            </a:r>
          </a:p>
          <a:p>
            <a:r>
              <a:rPr lang="uk-UA" b="1" dirty="0" smtClean="0"/>
              <a:t>Тема </a:t>
            </a:r>
            <a:r>
              <a:rPr lang="uk-UA" b="1" dirty="0"/>
              <a:t>4. РОЗВ’ЯЗУВАННЯ ПРЯМОКУТНИХ ТРИКУТНИКІВ</a:t>
            </a:r>
            <a:endParaRPr lang="uk-UA" dirty="0"/>
          </a:p>
          <a:p>
            <a:r>
              <a:rPr lang="uk-UA" dirty="0"/>
              <a:t>розв’язує задачі практичного змісту на: знаходження кутів (кута підйому дороги, відкосу, кута, під яким видно деякий предмет) тощо</a:t>
            </a:r>
          </a:p>
          <a:p>
            <a:endParaRPr lang="uk-UA" dirty="0"/>
          </a:p>
        </p:txBody>
      </p:sp>
      <p:sp>
        <p:nvSpPr>
          <p:cNvPr id="4" name="AutoShape 2" descr="ÐÐ°ÑÑÐ¸Ð½ÐºÐ¸ Ð¿Ð¾ Ð·Ð°Ð¿ÑÐ¾ÑÑ Ð¤ÑÐ½Ð°Ð½ÑÐ¾Ð²Ð° Ð³ÑÐ°Ð¼Ð¾ÑÐ½ÑÑÑÑ ÐºÐ°ÑÑÐ¸Ð½Ðº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AutoShape 4" descr="ÐÐ°ÑÑÐ¸Ð½ÐºÐ¸ Ð¿Ð¾ Ð·Ð°Ð¿ÑÐ¾ÑÑ Ð¤ÑÐ½Ð°Ð½ÑÐ¾Ð²Ð° Ð³ÑÐ°Ð¼Ð¾ÑÐ½ÑÑÑÑ ÐºÐ°ÑÑÐ¸Ð½ÐºÐ¸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6" descr="ÐÐ°ÑÑÐ¸Ð½ÐºÐ¸ Ð¿Ð¾ Ð·Ð°Ð¿ÑÐ¾ÑÑ Ð¤ÑÐ½Ð°Ð½ÑÐ¾Ð²Ð° Ð³ÑÐ°Ð¼Ð¾ÑÐ½ÑÑÑÑ ÐºÐ°ÑÑÐ¸Ð½ÐºÐ¸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AutoShape 8" descr="ÐÐ°ÑÑÐ¸Ð½ÐºÐ¸ Ð¿Ð¾ Ð·Ð°Ð¿ÑÐ¾ÑÑ Ð¤ÑÐ½Ð°Ð½ÑÐ¾Ð²Ð° Ð³ÑÐ°Ð¼Ð¾ÑÐ½ÑÑÑÑ ÐºÐ°ÑÑÐ¸Ð½ÐºÐ¸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AutoShape 10" descr="ÐÐ°ÑÑÐ¸Ð½ÐºÐ¸ Ð¿Ð¾ Ð·Ð°Ð¿ÑÐ¾ÑÑ Ð¤ÑÐ½Ð°Ð½ÑÐ¾Ð²Ð° Ð³ÑÐ°Ð¼Ð¾ÑÐ½ÑÑÑÑ ÐºÐ°ÑÑÐ¸Ð½ÐºÐ¸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227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25" y="50862"/>
            <a:ext cx="2508387" cy="1577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580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749808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effectLst/>
              </a:rPr>
              <a:t>9-й клас. </a:t>
            </a:r>
            <a:r>
              <a:rPr lang="uk-UA" dirty="0" smtClean="0">
                <a:effectLst/>
              </a:rPr>
              <a:t>ГЕОМЕТРІЯ</a:t>
            </a:r>
            <a:r>
              <a:rPr lang="uk-UA" dirty="0">
                <a:effectLst/>
              </a:rPr>
              <a:t/>
            </a:r>
            <a:br>
              <a:rPr lang="uk-UA" dirty="0">
                <a:effectLst/>
              </a:rPr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k-UA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Тема 1. ВЕКТОРИ </a:t>
            </a:r>
            <a:r>
              <a:rPr lang="uk-UA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НА ПЛОЩИНІ</a:t>
            </a:r>
            <a:endParaRPr lang="uk-UA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uk-UA" dirty="0"/>
              <a:t>застосовує вивчені означення й властивості до розв’язування задач</a:t>
            </a:r>
            <a:r>
              <a:rPr lang="uk-UA" b="1" dirty="0"/>
              <a:t> </a:t>
            </a:r>
            <a:endParaRPr lang="uk-UA" b="1" dirty="0" smtClean="0"/>
          </a:p>
          <a:p>
            <a:r>
              <a:rPr lang="uk-UA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Тема </a:t>
            </a:r>
            <a:r>
              <a:rPr lang="uk-UA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2. ГЕОМЕТРИЧНІ ПЕРЕТВОРЕННЯ Тема 3. МНОГОКУТНИКИ. ПЛОЩА</a:t>
            </a:r>
            <a:endParaRPr lang="uk-UA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uk-UA" dirty="0"/>
              <a:t>розв'язує проблемні задачі на: покриття площини правильними многокутниками, розбиття многокутника на рівновеликі, дослідження </a:t>
            </a:r>
            <a:r>
              <a:rPr lang="uk-UA" dirty="0" err="1"/>
              <a:t>рівноскладеності</a:t>
            </a:r>
            <a:r>
              <a:rPr lang="uk-UA" dirty="0"/>
              <a:t> многокутників тощо</a:t>
            </a:r>
          </a:p>
          <a:p>
            <a:endParaRPr lang="uk-UA" dirty="0"/>
          </a:p>
        </p:txBody>
      </p:sp>
      <p:pic>
        <p:nvPicPr>
          <p:cNvPr id="10242" name="Picture 2" descr="ÐÐ°ÑÑÐ¸Ð½ÐºÐ¸ Ð¿Ð¾ Ð·Ð°Ð¿ÑÐ¾ÑÑ Ð¤ÑÐ½Ð°Ð½ÑÐ¾Ð²Ð° Ð³ÑÐ°Ð¼Ð¾ÑÐ½ÑÑÑÑ ÐºÐ°ÑÑÐ¸Ð½Ðº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13" y="0"/>
            <a:ext cx="2380591" cy="14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93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90066"/>
          </a:xfrm>
        </p:spPr>
        <p:txBody>
          <a:bodyPr>
            <a:normAutofit fontScale="90000"/>
          </a:bodyPr>
          <a:lstStyle/>
          <a:p>
            <a:r>
              <a:rPr lang="uk-UA" b="1" dirty="0">
                <a:effectLst/>
              </a:rPr>
              <a:t>Натуральні числа і дії над ними</a:t>
            </a:r>
            <a:endParaRPr lang="uk-UA" dirty="0">
              <a:effectLst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23528" y="692696"/>
            <a:ext cx="8610160" cy="6048672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uk-UA" sz="1400" dirty="0"/>
              <a:t>1. Дохід  однієї сім’ї  за місяць становить: зарплата батька – 12 000 грн.,  зарплата мами –   7000 грн. Обов’язкові щомісячні витрати: оренда квартири – 6 400 грн., комунальні платежі – 2 200 грн., витрати на харчування – 2 300 грн., оплата харчування в дитячому садку їх сина  – 500 грн., витрати на бензин – 1 500 грн., витрати на одяг – 2 000 грн., медичні витрати – 500 грн., витрати на розваги –  1 000 грн. Скільки грошей сім’я може відкласти в цьому місяці на покупку нової квартири?</a:t>
            </a:r>
          </a:p>
          <a:p>
            <a:pPr marL="82296" indent="0">
              <a:buNone/>
            </a:pPr>
            <a:r>
              <a:rPr lang="uk-UA" sz="1400" dirty="0"/>
              <a:t> </a:t>
            </a:r>
          </a:p>
          <a:p>
            <a:pPr marL="82296" indent="0">
              <a:buNone/>
            </a:pPr>
            <a:r>
              <a:rPr lang="uk-UA" sz="1400" dirty="0"/>
              <a:t>2. Три  основні  податки в  державі  (податок  на додану вартість, прибутковий податок   з громадян та податок на прибуток підприємств) </a:t>
            </a:r>
            <a:r>
              <a:rPr lang="uk-UA" sz="1400" dirty="0" smtClean="0"/>
              <a:t>становлять 48</a:t>
            </a:r>
            <a:r>
              <a:rPr lang="uk-UA" sz="1400" dirty="0"/>
              <a:t>  млрд.  грн.  для  бюджету  держави.  Знайти величину кожного з податків, якщо ПДВ становить 15 млрд. грн., а прибутковий податок з громадян у  2  рази  менший  від  податку  на  прибуток підприємств.</a:t>
            </a:r>
          </a:p>
          <a:p>
            <a:pPr marL="82296" indent="0">
              <a:buNone/>
            </a:pPr>
            <a:r>
              <a:rPr lang="uk-UA" sz="1400" dirty="0"/>
              <a:t> </a:t>
            </a:r>
          </a:p>
          <a:p>
            <a:pPr marL="82296" indent="0">
              <a:buNone/>
            </a:pPr>
            <a:r>
              <a:rPr lang="uk-UA" sz="1400" dirty="0"/>
              <a:t>3. У класі 10 лампочок по 100 Вт кожна. Якщо вони горітимуть марно 1 годину, то буде втрачено 1 кВт/</a:t>
            </a:r>
            <a:r>
              <a:rPr lang="uk-UA" sz="1400" dirty="0" err="1"/>
              <a:t>год</a:t>
            </a:r>
            <a:r>
              <a:rPr lang="uk-UA" sz="1400" dirty="0"/>
              <a:t> електроенергії. Чому дорівнюватимуть втрати електроенергії в межах школи?</a:t>
            </a:r>
          </a:p>
          <a:p>
            <a:pPr marL="82296" indent="0">
              <a:buNone/>
            </a:pPr>
            <a:r>
              <a:rPr lang="uk-UA" sz="1400" dirty="0"/>
              <a:t> </a:t>
            </a:r>
          </a:p>
          <a:p>
            <a:pPr marL="82296" indent="0">
              <a:buNone/>
            </a:pPr>
            <a:r>
              <a:rPr lang="uk-UA" sz="1400" dirty="0"/>
              <a:t>4. Вторинна переробка 1 т паперу зберігає близько 30 000 л води і 6 т деревини. Підрахуйте, скільки збережеться води і деревини, якщо ви здасте 40 кг макулатури?</a:t>
            </a:r>
          </a:p>
          <a:p>
            <a:pPr marL="82296" indent="0">
              <a:buNone/>
            </a:pPr>
            <a:r>
              <a:rPr lang="uk-UA" sz="1400" dirty="0"/>
              <a:t> </a:t>
            </a:r>
          </a:p>
          <a:p>
            <a:pPr marL="82296" indent="0">
              <a:buNone/>
            </a:pPr>
            <a:r>
              <a:rPr lang="uk-UA" sz="1400" dirty="0"/>
              <a:t>5. Запаси нафти в Україні - 125 млн. т. Розрахуйте, на скільки років вистачить цих ресурсів при умові, що їх щорічний видобуток становить 5 млн. тон ?</a:t>
            </a:r>
          </a:p>
          <a:p>
            <a:pPr marL="82296" indent="0">
              <a:buNone/>
            </a:pPr>
            <a:r>
              <a:rPr lang="uk-UA" sz="1400" dirty="0"/>
              <a:t> </a:t>
            </a:r>
          </a:p>
          <a:p>
            <a:pPr marL="82296" indent="0">
              <a:buNone/>
            </a:pPr>
            <a:r>
              <a:rPr lang="uk-UA" sz="1400" dirty="0"/>
              <a:t>6. Якщо не вимкнути протягом дня одну електричну лампочку потужністю 100 Вт, то втрати електроенергії за 10 </a:t>
            </a:r>
            <a:r>
              <a:rPr lang="uk-UA" sz="1400" dirty="0" err="1"/>
              <a:t>год</a:t>
            </a:r>
            <a:r>
              <a:rPr lang="uk-UA" sz="1400" dirty="0"/>
              <a:t> становитимуть 1 кВт. Скільки грошей витратить ваша сім’я даремно, якщо забути  вимкнути одну лампочку потужністю 100 Вт за місяць? За рік?</a:t>
            </a:r>
          </a:p>
          <a:p>
            <a:pPr marL="82296" indent="0">
              <a:buNone/>
            </a:pPr>
            <a:r>
              <a:rPr lang="uk-UA" sz="9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9790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900" b="1" dirty="0">
                <a:solidFill>
                  <a:srgbClr val="4F271C">
                    <a:satMod val="130000"/>
                  </a:srgbClr>
                </a:solidFill>
                <a:effectLst/>
              </a:rPr>
              <a:t>Натуральні числа і дії над ними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82296" lvl="0" indent="0">
              <a:buClr>
                <a:srgbClr val="3891A7"/>
              </a:buClr>
              <a:buNone/>
            </a:pPr>
            <a:r>
              <a:rPr lang="uk-UA" sz="1400" dirty="0">
                <a:solidFill>
                  <a:prstClr val="black"/>
                </a:solidFill>
              </a:rPr>
              <a:t>7. За законодавством  України  статутний  фонд банку повинен бути не менш ніж 10 млн. грн. Чи буде  зареєстрований  банк,  якщо  до  статутного фонду внесено 1 млн. 235 тис. доларів, 600 тис. євро і 2 млн. гривень, а курс валют 1 долар – 25 гривень, 1 євро – 30 гривень?</a:t>
            </a:r>
          </a:p>
          <a:p>
            <a:pPr marL="82296" lvl="0" indent="0">
              <a:buClr>
                <a:srgbClr val="3891A7"/>
              </a:buClr>
              <a:buNone/>
            </a:pPr>
            <a:r>
              <a:rPr lang="uk-UA" sz="1400" dirty="0">
                <a:solidFill>
                  <a:prstClr val="black"/>
                </a:solidFill>
              </a:rPr>
              <a:t> </a:t>
            </a:r>
          </a:p>
          <a:p>
            <a:pPr marL="82296" lvl="0" indent="0">
              <a:buClr>
                <a:srgbClr val="3891A7"/>
              </a:buClr>
              <a:buNone/>
            </a:pPr>
            <a:r>
              <a:rPr lang="uk-UA" sz="1400" dirty="0">
                <a:solidFill>
                  <a:prstClr val="black"/>
                </a:solidFill>
              </a:rPr>
              <a:t>8. Сім’я має річний бюджет 36 000 гривень. На прожиття вона витрачає 150  доларів щомісячно (курс обміну валют 1 долар – 25 гривень). Чи має можливість  ця  сім’я  придбати  наступні товари: газову плиту вартістю 3 200 грн., ноутбук вартістю 5 700 грн. та кінотеатр ціною 11 000 грн.? </a:t>
            </a:r>
          </a:p>
          <a:p>
            <a:pPr marL="82296" lvl="0" indent="0">
              <a:buClr>
                <a:srgbClr val="3891A7"/>
              </a:buClr>
              <a:buNone/>
            </a:pPr>
            <a:r>
              <a:rPr lang="uk-UA" sz="1400" dirty="0">
                <a:solidFill>
                  <a:prstClr val="black"/>
                </a:solidFill>
              </a:rPr>
              <a:t> </a:t>
            </a:r>
          </a:p>
          <a:p>
            <a:pPr marL="82296" lvl="0" indent="0">
              <a:buClr>
                <a:srgbClr val="3891A7"/>
              </a:buClr>
              <a:buNone/>
            </a:pPr>
            <a:r>
              <a:rPr lang="uk-UA" sz="1400" dirty="0">
                <a:solidFill>
                  <a:prstClr val="black"/>
                </a:solidFill>
              </a:rPr>
              <a:t>9. Сім’я має річний бюджет 120000 гривень. На прожиття вона витрачає щомісяця 7000 грн. Чи має вона можливість придбати холодильник вартістю 12000грн. і сімейну оздоровчу путівку за 35000 грн. ?</a:t>
            </a:r>
          </a:p>
          <a:p>
            <a:pPr marL="82296" lvl="0" indent="0">
              <a:buClr>
                <a:srgbClr val="3891A7"/>
              </a:buClr>
              <a:buNone/>
            </a:pPr>
            <a:r>
              <a:rPr lang="uk-UA" sz="1400" dirty="0">
                <a:solidFill>
                  <a:prstClr val="black"/>
                </a:solidFill>
              </a:rPr>
              <a:t> </a:t>
            </a:r>
          </a:p>
          <a:p>
            <a:pPr marL="82296" lvl="0" indent="0">
              <a:buClr>
                <a:srgbClr val="3891A7"/>
              </a:buClr>
              <a:buNone/>
            </a:pPr>
            <a:r>
              <a:rPr lang="uk-UA" sz="1400" dirty="0">
                <a:solidFill>
                  <a:prstClr val="black"/>
                </a:solidFill>
              </a:rPr>
              <a:t>10. Прожитковий мінімум в Україні становить 1684 гривні. Родина складається з 5 осіб, з яких працюють лише двоє: батько отримує 6000 грн., мати – 4500 грн. Скільки коштів необхідно заробити додатково для забезпечення нормального існування родини?</a:t>
            </a:r>
          </a:p>
          <a:p>
            <a:pPr marL="82296" lvl="0" indent="0">
              <a:buClr>
                <a:srgbClr val="3891A7"/>
              </a:buClr>
              <a:buNone/>
            </a:pPr>
            <a:r>
              <a:rPr lang="uk-UA" sz="1400" dirty="0">
                <a:solidFill>
                  <a:prstClr val="black"/>
                </a:solidFill>
              </a:rPr>
              <a:t>                                                                                                                                                    </a:t>
            </a:r>
          </a:p>
          <a:p>
            <a:pPr marL="82296" lvl="0" indent="0">
              <a:buClr>
                <a:srgbClr val="3891A7"/>
              </a:buClr>
              <a:buNone/>
            </a:pPr>
            <a:r>
              <a:rPr lang="uk-UA" sz="1400" dirty="0">
                <a:solidFill>
                  <a:prstClr val="black"/>
                </a:solidFill>
              </a:rPr>
              <a:t>11.  Цівка води товщиною в сірник за тиждень може призвести до втрат 480 л води. Скільки літрів води буде втрачено, якщо 1000 чоловік залишать не до кінця закритими крани? Скільком мешканцям вистачило б цієї води, якщо мінімальна її потреба для однієї людини на добу становить 30 л?</a:t>
            </a:r>
            <a:endParaRPr lang="uk-UA" sz="1400" dirty="0"/>
          </a:p>
        </p:txBody>
      </p:sp>
    </p:spTree>
    <p:extLst>
      <p:ext uri="{BB962C8B-B14F-4D97-AF65-F5344CB8AC3E}">
        <p14:creationId xmlns:p14="http://schemas.microsoft.com/office/powerpoint/2010/main" val="36460224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effectLst/>
              </a:rPr>
              <a:t>  </a:t>
            </a:r>
            <a:r>
              <a:rPr lang="uk-UA" b="1" dirty="0">
                <a:effectLst/>
              </a:rPr>
              <a:t>  Десяткові дроби</a:t>
            </a:r>
            <a:endParaRPr lang="uk-UA" dirty="0">
              <a:effectLst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79512" y="764704"/>
            <a:ext cx="8754176" cy="5976664"/>
          </a:xfrm>
        </p:spPr>
        <p:txBody>
          <a:bodyPr>
            <a:normAutofit fontScale="32500" lnSpcReduction="20000"/>
          </a:bodyPr>
          <a:lstStyle/>
          <a:p>
            <a:r>
              <a:rPr lang="uk-UA" dirty="0"/>
              <a:t> </a:t>
            </a:r>
          </a:p>
          <a:p>
            <a:r>
              <a:rPr lang="uk-UA" sz="3700" dirty="0"/>
              <a:t>12. Обчисліть, скільки енергії було витрачено при написанні контрольної роботи, враховуючи такі дані: під час писання на 1 кг маси людина витрачає 6,3 кДж на 1 год.</a:t>
            </a:r>
          </a:p>
          <a:p>
            <a:r>
              <a:rPr lang="uk-UA" sz="3700" dirty="0"/>
              <a:t> </a:t>
            </a:r>
          </a:p>
          <a:p>
            <a:r>
              <a:rPr lang="uk-UA" sz="3700" dirty="0"/>
              <a:t>13. За одну хвилину двигун вантажного автомобіля 3ІЛ-130 в холостому режимі спалює 25 г палива. Скільки палива витратить він, якщо працюватиме в холостому режимі 0,5 год.; 1,5 </a:t>
            </a:r>
            <a:r>
              <a:rPr lang="uk-UA" sz="3700" dirty="0" err="1"/>
              <a:t>год</a:t>
            </a:r>
            <a:r>
              <a:rPr lang="uk-UA" sz="3700" dirty="0"/>
              <a:t>.?</a:t>
            </a:r>
          </a:p>
          <a:p>
            <a:r>
              <a:rPr lang="uk-UA" sz="3700" dirty="0"/>
              <a:t> </a:t>
            </a:r>
          </a:p>
          <a:p>
            <a:r>
              <a:rPr lang="uk-UA" sz="3700" dirty="0"/>
              <a:t>14. Під час кладки цегляних стін із швів витискується розчин, який скріплює цеглу. Якщо цей розчин зібрати і використати повторно, то на кожному 1 куб. м кладки можна заощадити 200 куб. см розчину. Скільки гривень може зекономити за рахунок збирання розчину будівельна бригада, зробивши 5,2 тис. куб. м кладки ? (1 куб. м розчину коштує 105 грн.).</a:t>
            </a:r>
          </a:p>
          <a:p>
            <a:r>
              <a:rPr lang="uk-UA" sz="3700" dirty="0"/>
              <a:t> </a:t>
            </a:r>
          </a:p>
          <a:p>
            <a:r>
              <a:rPr lang="uk-UA" sz="3700" dirty="0"/>
              <a:t>15. На одному квадратному метрі поля, на якому збирали пшеницю, втрачено 2 колоски. В одному колоску 12 зернин (маса однієї зернини становить 0,5 г). Які втрати зерна, якщо площа поля, засіяного пшеницею, становить 500 га ? Яка частина врожаю втрачена, якщо врожайність дорівнює 56,5 ц пшениці з одного гектара ?</a:t>
            </a:r>
          </a:p>
          <a:p>
            <a:r>
              <a:rPr lang="uk-UA" sz="3700" dirty="0"/>
              <a:t> </a:t>
            </a:r>
          </a:p>
          <a:p>
            <a:r>
              <a:rPr lang="uk-UA" sz="3700" dirty="0"/>
              <a:t>16. Витрата корму на кожну бджолину сім'ю в грудні становить 850 г, в січні - на 200 г більше, ніж у грудні, у лютому на 310 г більше, ніж у січні, а в березні на 1 кг 700 г більше, ніж у грудні. Скільки меду потрібно для годівлі однієї бджолиної сім'ї на 4 місяці?</a:t>
            </a:r>
          </a:p>
          <a:p>
            <a:r>
              <a:rPr lang="uk-UA" sz="3700" dirty="0"/>
              <a:t> </a:t>
            </a:r>
          </a:p>
          <a:p>
            <a:r>
              <a:rPr lang="uk-UA" sz="3700" dirty="0"/>
              <a:t>17. У класі 6 лампочок по 100 Вт кожна. Якщо вони марно горітимуть 1 годину, то буде втрачено 0,6 Квт/год. електроенергії. В нашій школі 20 класних кімнат. Чому дорівнюватимуть втрати електроенергії за 2 години непродуктивної роботи лампочок ? Скільки додатково грошей потрібно заплатити, якщо 1 Квт/год. коштує 0,9  грн. ?</a:t>
            </a:r>
          </a:p>
          <a:p>
            <a:r>
              <a:rPr lang="uk-UA" sz="3700" dirty="0"/>
              <a:t> </a:t>
            </a:r>
          </a:p>
          <a:p>
            <a:r>
              <a:rPr lang="uk-UA" sz="3700" dirty="0"/>
              <a:t>18. В кімнаті потрібно зробити ремонт стелі. Скільки треба листів </a:t>
            </a:r>
            <a:r>
              <a:rPr lang="uk-UA" sz="3700" dirty="0" err="1"/>
              <a:t>гіпсокартону</a:t>
            </a:r>
            <a:r>
              <a:rPr lang="uk-UA" sz="3700" dirty="0"/>
              <a:t>, якщо розміри одного листа 2,5м х 1,2м, а розміри стелі 3м х 5м. Скільки буде коштувати весь </a:t>
            </a:r>
            <a:r>
              <a:rPr lang="uk-UA" sz="3700" dirty="0" err="1"/>
              <a:t>гіпсокартон</a:t>
            </a:r>
            <a:r>
              <a:rPr lang="uk-UA" sz="3700" dirty="0"/>
              <a:t>, якщо ціна одного листа 245 грн.?</a:t>
            </a:r>
          </a:p>
          <a:p>
            <a:r>
              <a:rPr lang="uk-UA" sz="3700" dirty="0"/>
              <a:t> </a:t>
            </a:r>
          </a:p>
          <a:p>
            <a:r>
              <a:rPr lang="uk-UA" sz="3700" dirty="0"/>
              <a:t>19. При чищенні зубів мама економно витрачає воду (прикриває кран, поки чистить зуби), а тато забуває це робити. Діти зробили виміри витрати води за показаннями лічильника і обчислили, що мама витрачає 1,5 літри кожного ранку, а тато у 2 рази більше. У скільки разів більше витратить води за місяць тато, ніж мама</a:t>
            </a:r>
            <a:r>
              <a:rPr lang="uk-UA" sz="3700" dirty="0" smtClean="0"/>
              <a:t>?</a:t>
            </a:r>
            <a:endParaRPr lang="uk-UA" sz="3700" dirty="0"/>
          </a:p>
        </p:txBody>
      </p:sp>
    </p:spTree>
    <p:extLst>
      <p:ext uri="{BB962C8B-B14F-4D97-AF65-F5344CB8AC3E}">
        <p14:creationId xmlns:p14="http://schemas.microsoft.com/office/powerpoint/2010/main" val="354318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2074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Масштаб. Відсотки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23528" y="764704"/>
            <a:ext cx="8610160" cy="6093296"/>
          </a:xfrm>
        </p:spPr>
        <p:txBody>
          <a:bodyPr>
            <a:normAutofit fontScale="40000" lnSpcReduction="20000"/>
          </a:bodyPr>
          <a:lstStyle/>
          <a:p>
            <a:r>
              <a:rPr lang="uk-UA" dirty="0"/>
              <a:t>20. Норма висіву ярої пшениці 0,18 т на 1 га. Скільки пшениці потрібно буде для засіву прямокутної ділянки, розмір якої на плані з масштабом 1:10 000 дорівнюють 10см х 8см?</a:t>
            </a:r>
          </a:p>
          <a:p>
            <a:r>
              <a:rPr lang="uk-UA" dirty="0"/>
              <a:t>                                                                                                                                                     </a:t>
            </a:r>
          </a:p>
          <a:p>
            <a:r>
              <a:rPr lang="uk-UA" dirty="0"/>
              <a:t>   </a:t>
            </a:r>
            <a:r>
              <a:rPr lang="uk-UA" dirty="0" smtClean="0"/>
              <a:t> </a:t>
            </a:r>
            <a:r>
              <a:rPr lang="uk-UA" dirty="0"/>
              <a:t>   </a:t>
            </a:r>
            <a:r>
              <a:rPr lang="uk-UA" dirty="0" smtClean="0"/>
              <a:t>21</a:t>
            </a:r>
            <a:r>
              <a:rPr lang="uk-UA" dirty="0"/>
              <a:t>. Середня заробітна плата  на Україні  у 2017 році становить 6000 грн.18% з цієї суми відраховується  як податки з фізичних осіб, а 1,5% - до фонду Збройних сил України, 2%-у пенсійний фонд. Яку суму працівник отримує на руки?</a:t>
            </a:r>
          </a:p>
          <a:p>
            <a:r>
              <a:rPr lang="uk-UA" dirty="0"/>
              <a:t> </a:t>
            </a:r>
          </a:p>
          <a:p>
            <a:r>
              <a:rPr lang="uk-UA" dirty="0"/>
              <a:t>22. Одна кіловат-година електроенергії коштує 0,9 грн. Якщо кожен із 4 членів сім’ї збереже 10% електроенергії при умові, що за місяць сім’я споживає 150 Квт, то скільки гривень буде заощаджено за місяць?</a:t>
            </a:r>
          </a:p>
          <a:p>
            <a:r>
              <a:rPr lang="uk-UA" dirty="0"/>
              <a:t> </a:t>
            </a:r>
          </a:p>
          <a:p>
            <a:r>
              <a:rPr lang="uk-UA" dirty="0"/>
              <a:t>23. У будинку 10 дерев’яних вікон. Заміна 1 вікна збереже 2% тепла. За місяць родина платить 1680 гривень за теплопостачання . На скільки скоротиться плата родини в разі заміни всіх вікон?</a:t>
            </a:r>
          </a:p>
          <a:p>
            <a:r>
              <a:rPr lang="uk-UA" dirty="0"/>
              <a:t> </a:t>
            </a:r>
          </a:p>
          <a:p>
            <a:r>
              <a:rPr lang="uk-UA" dirty="0"/>
              <a:t>24. При приготуванні їжі на одній конфорці за 1 день витрачається 0,012м³ газу при інтенсивному вогні. Якщо тиск газу зробити помірним, то економія буде 30% . Один м³ газу коштує 6.95 грн. Якою буде економія сімейного бюджету через місяць?</a:t>
            </a:r>
          </a:p>
          <a:p>
            <a:r>
              <a:rPr lang="uk-UA" dirty="0"/>
              <a:t> </a:t>
            </a:r>
          </a:p>
          <a:p>
            <a:r>
              <a:rPr lang="uk-UA" dirty="0"/>
              <a:t>25. Сім’я з трьох чоловік у жовтні витратила 150 Квт електроенергії,  а в листопаді на 20% більше. Якщо  1 Квт коштує 0,9 грн., то на скільки відсотків більше заплатили у листопаді, ніж у жовтні?</a:t>
            </a:r>
          </a:p>
          <a:p>
            <a:r>
              <a:rPr lang="uk-UA" dirty="0"/>
              <a:t> </a:t>
            </a:r>
          </a:p>
          <a:p>
            <a:r>
              <a:rPr lang="uk-UA" dirty="0"/>
              <a:t>26. За місяць сім’я витрачає на електроенергію 135 грн. Один кВт коштує 0,9 грн. Скільки кіловат енергії витрачає сім’я за місяць? А якщо економно використовувати світло (вимикати лампочки, які горять без потреби), то можна заощадити 10% енергії. Скільки гривень втрачається марно за місяць? </a:t>
            </a:r>
          </a:p>
          <a:p>
            <a:r>
              <a:rPr lang="uk-UA" dirty="0"/>
              <a:t> </a:t>
            </a:r>
          </a:p>
          <a:p>
            <a:r>
              <a:rPr lang="uk-UA" dirty="0"/>
              <a:t>27. У магазині діє акція на осінню колекцію одягу: знижка 40%. Скільки буде коштувати сукня, якщо її початкова ціна 857 грн.?</a:t>
            </a:r>
          </a:p>
          <a:p>
            <a:r>
              <a:rPr lang="uk-UA" dirty="0"/>
              <a:t> 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5752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Масштаб. Відсотки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Clr>
                <a:srgbClr val="3891A7"/>
              </a:buClr>
            </a:pPr>
            <a:r>
              <a:rPr lang="uk-UA" sz="1200" dirty="0">
                <a:solidFill>
                  <a:prstClr val="black"/>
                </a:solidFill>
              </a:rPr>
              <a:t>28. Концентрацією розчину називається відношення кількості розчиненої речовини до кількості розчину. У 2 л води розчинено 40 г солі. Знайдіть концентрацію розчину.</a:t>
            </a:r>
          </a:p>
          <a:p>
            <a:pPr lvl="0">
              <a:buClr>
                <a:srgbClr val="3891A7"/>
              </a:buClr>
            </a:pPr>
            <a:r>
              <a:rPr lang="uk-UA" sz="1200" dirty="0">
                <a:solidFill>
                  <a:prstClr val="black"/>
                </a:solidFill>
              </a:rPr>
              <a:t> </a:t>
            </a:r>
          </a:p>
          <a:p>
            <a:pPr lvl="0">
              <a:buClr>
                <a:srgbClr val="3891A7"/>
              </a:buClr>
            </a:pPr>
            <a:r>
              <a:rPr lang="uk-UA" sz="1200" dirty="0">
                <a:solidFill>
                  <a:prstClr val="black"/>
                </a:solidFill>
              </a:rPr>
              <a:t>29. Добовий приріст теляти в середньому 750 г. Якщо кожної доби до його корму додавати 200 г.  кормових дріжджів, то приріст його маси буде на 23% більший від звичайного. Який приріст маси за рахунок додавання кормових дріжджів дасть стадо телят в 300 голів протягом п'яти місяців?</a:t>
            </a:r>
          </a:p>
          <a:p>
            <a:pPr lvl="0">
              <a:buClr>
                <a:srgbClr val="3891A7"/>
              </a:buClr>
            </a:pPr>
            <a:r>
              <a:rPr lang="uk-UA" sz="1200" dirty="0">
                <a:solidFill>
                  <a:prstClr val="black"/>
                </a:solidFill>
              </a:rPr>
              <a:t> </a:t>
            </a:r>
          </a:p>
          <a:p>
            <a:pPr lvl="0">
              <a:buClr>
                <a:srgbClr val="3891A7"/>
              </a:buClr>
            </a:pPr>
            <a:r>
              <a:rPr lang="uk-UA" sz="1200" dirty="0">
                <a:solidFill>
                  <a:prstClr val="black"/>
                </a:solidFill>
              </a:rPr>
              <a:t>30. Батьки купили Сашкові комп'ютер, оформивши кредит у банку. Вартість купівлі склала 8788 грн. Яку суму необхідно виплачувати банку щомісячно, якщо кредит оформлявся строком на 1 рік, а банк надає цю послугу під 24 % річних?</a:t>
            </a:r>
          </a:p>
          <a:p>
            <a:pPr lvl="0">
              <a:buClr>
                <a:srgbClr val="3891A7"/>
              </a:buClr>
            </a:pPr>
            <a:r>
              <a:rPr lang="uk-UA" sz="1200" dirty="0">
                <a:solidFill>
                  <a:prstClr val="black"/>
                </a:solidFill>
              </a:rPr>
              <a:t> </a:t>
            </a:r>
          </a:p>
          <a:p>
            <a:pPr lvl="0">
              <a:buClr>
                <a:srgbClr val="3891A7"/>
              </a:buClr>
            </a:pPr>
            <a:r>
              <a:rPr lang="uk-UA" sz="1200" dirty="0">
                <a:solidFill>
                  <a:prstClr val="black"/>
                </a:solidFill>
              </a:rPr>
              <a:t>31. На ремонт класу було виділено 1400 грн. Вартість фарби склала 35 % від усіх грошей, наданих для ремонту, а вартість шпалер - 70 % суми, що залишилася. Що можна купити для класу на суму, що залишилася ?</a:t>
            </a:r>
          </a:p>
          <a:p>
            <a:pPr lvl="0">
              <a:buClr>
                <a:srgbClr val="3891A7"/>
              </a:buClr>
            </a:pPr>
            <a:r>
              <a:rPr lang="uk-UA" sz="1200" dirty="0">
                <a:solidFill>
                  <a:prstClr val="black"/>
                </a:solidFill>
              </a:rPr>
              <a:t> </a:t>
            </a:r>
          </a:p>
          <a:p>
            <a:pPr lvl="0">
              <a:buClr>
                <a:srgbClr val="3891A7"/>
              </a:buClr>
            </a:pPr>
            <a:r>
              <a:rPr lang="uk-UA" sz="1200" dirty="0">
                <a:solidFill>
                  <a:prstClr val="black"/>
                </a:solidFill>
              </a:rPr>
              <a:t>32. </a:t>
            </a:r>
            <a:r>
              <a:rPr lang="uk-UA" sz="1200" dirty="0" err="1">
                <a:solidFill>
                  <a:prstClr val="black"/>
                </a:solidFill>
              </a:rPr>
              <a:t>Вiд</a:t>
            </a:r>
            <a:r>
              <a:rPr lang="uk-UA" sz="1200" dirty="0">
                <a:solidFill>
                  <a:prstClr val="black"/>
                </a:solidFill>
              </a:rPr>
              <a:t> продажу товару з 1386 гривень одержано 10% прибутку. Знайти собівартість товару.</a:t>
            </a:r>
          </a:p>
          <a:p>
            <a:pPr lvl="0">
              <a:buClr>
                <a:srgbClr val="3891A7"/>
              </a:buClr>
            </a:pPr>
            <a:r>
              <a:rPr lang="uk-UA" sz="1200" dirty="0">
                <a:solidFill>
                  <a:prstClr val="black"/>
                </a:solidFill>
              </a:rPr>
              <a:t>                                                                                                                                                     </a:t>
            </a:r>
          </a:p>
          <a:p>
            <a:pPr lvl="0">
              <a:buClr>
                <a:srgbClr val="3891A7"/>
              </a:buClr>
            </a:pPr>
            <a:r>
              <a:rPr lang="uk-UA" sz="1200" dirty="0">
                <a:solidFill>
                  <a:prstClr val="black"/>
                </a:solidFill>
              </a:rPr>
              <a:t>33. Банк нараховує 10% </a:t>
            </a:r>
            <a:r>
              <a:rPr lang="uk-UA" sz="1200" dirty="0" err="1">
                <a:solidFill>
                  <a:prstClr val="black"/>
                </a:solidFill>
              </a:rPr>
              <a:t>рiчних</a:t>
            </a:r>
            <a:r>
              <a:rPr lang="uk-UA" sz="1200" dirty="0">
                <a:solidFill>
                  <a:prstClr val="black"/>
                </a:solidFill>
              </a:rPr>
              <a:t>. Якщо вкласти 2000 гривень, скільки буде через 2 роки?</a:t>
            </a:r>
          </a:p>
          <a:p>
            <a:pPr lvl="0">
              <a:buClr>
                <a:srgbClr val="3891A7"/>
              </a:buClr>
            </a:pPr>
            <a:r>
              <a:rPr lang="uk-UA" sz="1200" dirty="0">
                <a:solidFill>
                  <a:prstClr val="black"/>
                </a:solidFill>
              </a:rPr>
              <a:t> </a:t>
            </a:r>
          </a:p>
          <a:p>
            <a:pPr lvl="0">
              <a:buClr>
                <a:srgbClr val="3891A7"/>
              </a:buClr>
            </a:pPr>
            <a:r>
              <a:rPr lang="uk-UA" sz="1200" dirty="0">
                <a:solidFill>
                  <a:prstClr val="black"/>
                </a:solidFill>
              </a:rPr>
              <a:t>34. Визначити, скільки відсотків свого річного доходу витрачає на сигарети людина, що викурює одну пачку на добу, якщо пачка сигарет коштує 25 грн. 50 коп., щомісячна зарплата 3000 грн.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04175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78098"/>
          </a:xfrm>
        </p:spPr>
        <p:txBody>
          <a:bodyPr/>
          <a:lstStyle/>
          <a:p>
            <a:pPr algn="ctr"/>
            <a:r>
              <a:rPr lang="uk-UA" dirty="0" smtClean="0"/>
              <a:t>Діаграми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35608" y="1647824"/>
            <a:ext cx="7498080" cy="4600575"/>
          </a:xfrm>
        </p:spPr>
        <p:txBody>
          <a:bodyPr>
            <a:normAutofit fontScale="55000" lnSpcReduction="20000"/>
          </a:bodyPr>
          <a:lstStyle/>
          <a:p>
            <a:r>
              <a:rPr lang="uk-UA" dirty="0"/>
              <a:t>35.  Суходіл займає 59 %, вода займає 71 %, земної поверхні. У північній півкулі суходіл займає 39 %, вода - 61 % поверхні, а в південній півкулі суходіл займає 19%, вода - 81 % поверхні. Знайти площу, яку займає суходіл і вода на земній кулі та окремо в кожній півкулі, якщо поверхня земної кулі наближено дорівнює 510 млн. кв. м</a:t>
            </a:r>
            <a:r>
              <a:rPr lang="uk-UA" dirty="0" smtClean="0"/>
              <a:t>. Побудуйте </a:t>
            </a:r>
            <a:r>
              <a:rPr lang="uk-UA" dirty="0"/>
              <a:t>три секторні діаграми, використовуючи транспортир.</a:t>
            </a:r>
          </a:p>
          <a:p>
            <a:r>
              <a:rPr lang="uk-UA" dirty="0"/>
              <a:t> </a:t>
            </a:r>
          </a:p>
          <a:p>
            <a:r>
              <a:rPr lang="uk-UA" dirty="0"/>
              <a:t>36. Посівні площі в місцевому господарстві розподілені так: вся посівна площа – 2000га; зернові культури – 900 га; технічні культури – 370 га; кормові культури – 723га. Скільки відсотків становила кожна культура до всієї посівної площі ? Побудуйте секторну діаграму.</a:t>
            </a:r>
          </a:p>
          <a:p>
            <a:r>
              <a:rPr lang="uk-UA" dirty="0"/>
              <a:t> </a:t>
            </a:r>
          </a:p>
          <a:p>
            <a:r>
              <a:rPr lang="uk-UA" dirty="0"/>
              <a:t> 37. Вартість майна фірми  складає  8 млн.  грн.  З них нерухомість становить – 2 млн. грн., акції – 3 млн.  грн.,  облігації  –  1  млн.  грн.,  а  решта  – вартість  підприємства.  Скласти  діаграму розподілу коштів на різні види майна фірми.</a:t>
            </a:r>
          </a:p>
          <a:p>
            <a:endParaRPr lang="uk-UA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2781300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015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274638"/>
            <a:ext cx="6737952" cy="778098"/>
          </a:xfrm>
        </p:spPr>
        <p:txBody>
          <a:bodyPr/>
          <a:lstStyle/>
          <a:p>
            <a:pPr algn="ctr"/>
            <a:r>
              <a:rPr lang="uk-UA" dirty="0" smtClean="0"/>
              <a:t>Звичайні дроби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35608" y="1802556"/>
            <a:ext cx="7498080" cy="4445843"/>
          </a:xfrm>
        </p:spPr>
        <p:txBody>
          <a:bodyPr>
            <a:normAutofit fontScale="55000" lnSpcReduction="20000"/>
          </a:bodyPr>
          <a:lstStyle/>
          <a:p>
            <a:r>
              <a:rPr lang="uk-UA" dirty="0"/>
              <a:t>38. Громадянин вирішив вкласти 6 000 грн. у цінні папери. Він придбав акції фірми “Укртелеком” на суму 1500 грн., акцій “Укрзалізниці” – на 2 000 грн.,  а  на  решту  –  акції  фірми  “Світоч”.  Яка частина грошей вкладена в акції фірми “Світоч”?</a:t>
            </a:r>
          </a:p>
          <a:p>
            <a:r>
              <a:rPr lang="uk-UA" dirty="0"/>
              <a:t> </a:t>
            </a:r>
          </a:p>
          <a:p>
            <a:r>
              <a:rPr lang="uk-UA" dirty="0"/>
              <a:t>39.  Сім’я планує отримати річний бюджет у 57 600 грн., з них  30 000  грн. забезпечує батько, третя частина бюджету –  заробіток матері, доходи від власного  господарства складають  6  000  грн.,  а решта  –  виплати  відсотків  по  депозитах.  Яку частину бюджету повинні забезпечити доходи від виплати відсотків по депозитах, щоб бюджет був виконаний?</a:t>
            </a:r>
          </a:p>
          <a:p>
            <a:r>
              <a:rPr lang="uk-UA" dirty="0"/>
              <a:t> </a:t>
            </a:r>
          </a:p>
          <a:p>
            <a:r>
              <a:rPr lang="uk-UA" dirty="0"/>
              <a:t>40. Щомісячний бюджет сім’ї становить 15 168 грн. Третина сімейного бюджету витрачається на фіксовані витрати – це купівля продуктів харчування, плата за житло, комунальні послуги. Скільки грошей сім’я витрачає на фіксовані витрати? Скільки грошей залишається після сплати фіксованих виплат?</a:t>
            </a:r>
          </a:p>
          <a:p>
            <a:endParaRPr lang="uk-UA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2705100" cy="168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693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Середнє арифметичне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uk-UA" dirty="0"/>
              <a:t>41. Підприємство заплатило 10 000 грн. в січні усіх податків, з лютого по липень величина податків щомісячно збільшувалася на 10%, а в інші місяці року  сплачувалось  по  14  254  грн.  Яка  середня величина сплачуваних податків за рік? </a:t>
            </a:r>
          </a:p>
          <a:p>
            <a:r>
              <a:rPr lang="uk-UA" dirty="0"/>
              <a:t> </a:t>
            </a:r>
          </a:p>
          <a:p>
            <a:r>
              <a:rPr lang="uk-UA" dirty="0"/>
              <a:t>42. Банк “А” мав у 2013 році – 19 000 клієнтів, у 2014 – на 20% більше, у 2015 – 21 000, а в 2016 – на 25% менше, ніж у 2015. Яку середню кількість клієнтів мав банк за 2013 – 2016 роках ?                                                                                                                                           </a:t>
            </a:r>
          </a:p>
          <a:p>
            <a:endParaRPr lang="uk-UA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18002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725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5424" y="274638"/>
            <a:ext cx="6168263" cy="1143000"/>
          </a:xfrm>
        </p:spPr>
        <p:txBody>
          <a:bodyPr/>
          <a:lstStyle/>
          <a:p>
            <a:pPr algn="ctr"/>
            <a:r>
              <a:rPr lang="uk-UA" dirty="0" smtClean="0"/>
              <a:t>Відношення і пропорції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67544" y="1844824"/>
            <a:ext cx="8466144" cy="4536504"/>
          </a:xfrm>
        </p:spPr>
        <p:txBody>
          <a:bodyPr>
            <a:normAutofit/>
          </a:bodyPr>
          <a:lstStyle/>
          <a:p>
            <a:r>
              <a:rPr lang="uk-UA" sz="1400" dirty="0"/>
              <a:t>43.  Банк виплатив відсотки в розмірі 2 500 грн., з яких  було сплачено  податків  у  розмірі  125  грн. Який розмір сплачених податків з 3 000 грн.?</a:t>
            </a:r>
          </a:p>
          <a:p>
            <a:r>
              <a:rPr lang="uk-UA" sz="1400" dirty="0"/>
              <a:t> </a:t>
            </a:r>
          </a:p>
          <a:p>
            <a:r>
              <a:rPr lang="uk-UA" sz="1400" dirty="0"/>
              <a:t>44. З 2250 гривень, покладених на депозитний рахунок  у  банк  н а  один  рік,  отримали прибуток у сумі 405 грн. Який прибуток можна отримати,  якщо  покласти  3 500  грн.  на  тих самих  умовах?</a:t>
            </a:r>
          </a:p>
          <a:p>
            <a:r>
              <a:rPr lang="uk-UA" sz="1400" dirty="0"/>
              <a:t> </a:t>
            </a:r>
          </a:p>
          <a:p>
            <a:r>
              <a:rPr lang="uk-UA" sz="1400" dirty="0"/>
              <a:t>45. Заробітна  плата  батька  пропорційна  до кількості  відпрацьованих  годин.  За  місяць він відпрацював  180  годин  та  отримав  3  240  грн. Скільки  годин  працював  батько,  якщо  в наступному місяці він отримав 3 510 грн.? </a:t>
            </a:r>
          </a:p>
          <a:p>
            <a:r>
              <a:rPr lang="uk-UA" sz="1400" dirty="0"/>
              <a:t> </a:t>
            </a:r>
          </a:p>
          <a:p>
            <a:r>
              <a:rPr lang="uk-UA" sz="1400" dirty="0"/>
              <a:t>46. На виготовлення 800 зошитів потрібно 68,8 кг паперу. Скільки паперу потрібно на виготовлення 1200 зошитів?</a:t>
            </a:r>
          </a:p>
          <a:p>
            <a:r>
              <a:rPr lang="uk-UA" sz="1400" dirty="0"/>
              <a:t> </a:t>
            </a:r>
          </a:p>
          <a:p>
            <a:r>
              <a:rPr lang="uk-UA" sz="1400" dirty="0"/>
              <a:t>47.  Переробка однієї тонни макулатури дає можливість зекономити 4 куб. м деревини, електроенергії на 2,5 грн., технічної пари на 2,7 грн. Скільки буде зекономлено згаданих матеріалів у результаті переробки 500,5 т макулатури</a:t>
            </a:r>
            <a:r>
              <a:rPr lang="uk-UA" sz="1400" dirty="0" smtClean="0"/>
              <a:t>?</a:t>
            </a:r>
            <a:endParaRPr lang="uk-UA" sz="1400" dirty="0"/>
          </a:p>
        </p:txBody>
      </p:sp>
      <p:pic>
        <p:nvPicPr>
          <p:cNvPr id="14338" name="Picture 2" descr="ÐÐ°ÑÑÐ¸Ð½ÐºÐ¸ Ð¿Ð¾ Ð·Ð°Ð¿ÑÐ¾ÑÑ Ð¤ÑÐ½Ð°Ð½ÑÐ¾Ð²Ð° Ð³ÑÐ°Ð¼Ð¾ÑÐ½ÑÑÑÑ ÐºÐ°ÑÑÐ¸Ð½Ðº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088" y="116632"/>
            <a:ext cx="260985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88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4008" y="274638"/>
            <a:ext cx="428968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Задачі про сімейний бюджет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35608" y="1988840"/>
            <a:ext cx="7498080" cy="4259560"/>
          </a:xfrm>
        </p:spPr>
        <p:txBody>
          <a:bodyPr>
            <a:normAutofit fontScale="55000" lnSpcReduction="20000"/>
          </a:bodyPr>
          <a:lstStyle/>
          <a:p>
            <a:r>
              <a:rPr lang="uk-UA" dirty="0"/>
              <a:t>Завдання сучасного вчителя зробити так, щоб необхідні суспільству освітні цінності, зокрема і фінансова грамотність, стали надбанням кожного учня. Розглядаючи фінансову грамотність у контексті сімейних цінностей, ми приділяємо значну увагу задачам про сімейний бюджет. Розв’язування задач про розподіл фінансів у родині та самостійне складання учнями відповідних задач сприяє кращому розумінню фінансових операцій. Наприклад.</a:t>
            </a:r>
          </a:p>
          <a:p>
            <a:r>
              <a:rPr lang="uk-UA" b="1" i="1" dirty="0"/>
              <a:t>Щомісячний дохід сім’ї із 3 осіб: батька – 12 000 </a:t>
            </a:r>
            <a:r>
              <a:rPr lang="uk-UA" b="1" i="1" dirty="0" err="1"/>
              <a:t>грн</a:t>
            </a:r>
            <a:r>
              <a:rPr lang="uk-UA" b="1" i="1" dirty="0"/>
              <a:t>, мами – 6 000 грн. Обов’язкові щомісячні статті витрат: оренда квартири – 5 300 </a:t>
            </a:r>
            <a:r>
              <a:rPr lang="uk-UA" b="1" i="1" dirty="0" err="1"/>
              <a:t>грн</a:t>
            </a:r>
            <a:r>
              <a:rPr lang="uk-UA" b="1" i="1" dirty="0"/>
              <a:t>, комунальні платежі – 900 </a:t>
            </a:r>
            <a:r>
              <a:rPr lang="uk-UA" b="1" i="1" dirty="0" err="1"/>
              <a:t>грн</a:t>
            </a:r>
            <a:r>
              <a:rPr lang="uk-UA" b="1" i="1" dirty="0"/>
              <a:t>, витрати на харчування – 2 300 </a:t>
            </a:r>
            <a:r>
              <a:rPr lang="uk-UA" b="1" i="1" dirty="0" err="1"/>
              <a:t>грн</a:t>
            </a:r>
            <a:r>
              <a:rPr lang="uk-UA" b="1" i="1" dirty="0"/>
              <a:t>, оплату харчування в дитячому садку їх сина – 400 </a:t>
            </a:r>
            <a:r>
              <a:rPr lang="uk-UA" b="1" i="1" dirty="0" err="1"/>
              <a:t>грн</a:t>
            </a:r>
            <a:r>
              <a:rPr lang="uk-UA" b="1" i="1" dirty="0"/>
              <a:t>, секція футболу для сина – 300 </a:t>
            </a:r>
            <a:r>
              <a:rPr lang="uk-UA" b="1" i="1" dirty="0" err="1"/>
              <a:t>грн</a:t>
            </a:r>
            <a:r>
              <a:rPr lang="uk-UA" b="1" i="1" dirty="0"/>
              <a:t>, англійська мова для сина – 200 </a:t>
            </a:r>
            <a:r>
              <a:rPr lang="uk-UA" b="1" i="1" dirty="0" err="1"/>
              <a:t>грн</a:t>
            </a:r>
            <a:r>
              <a:rPr lang="uk-UA" b="1" i="1" dirty="0"/>
              <a:t>, витрати на бензин – 1 500 </a:t>
            </a:r>
            <a:r>
              <a:rPr lang="uk-UA" b="1" i="1" dirty="0" err="1"/>
              <a:t>грн</a:t>
            </a:r>
            <a:r>
              <a:rPr lang="uk-UA" b="1" i="1" dirty="0"/>
              <a:t>, витрати на одяг – 2 000 </a:t>
            </a:r>
            <a:r>
              <a:rPr lang="uk-UA" b="1" i="1" dirty="0" err="1"/>
              <a:t>грн</a:t>
            </a:r>
            <a:r>
              <a:rPr lang="uk-UA" b="1" i="1" dirty="0"/>
              <a:t>, медичні витрати – 500 </a:t>
            </a:r>
            <a:r>
              <a:rPr lang="uk-UA" b="1" i="1" dirty="0" err="1"/>
              <a:t>грн</a:t>
            </a:r>
            <a:r>
              <a:rPr lang="uk-UA" b="1" i="1" dirty="0"/>
              <a:t>, витрати на розваги –  1 000 грн. Побудуйте секторну діаграму. Яку частину грошей сім’я може відкладати на покупку нової квартири?</a:t>
            </a:r>
          </a:p>
          <a:p>
            <a:r>
              <a:rPr lang="uk-UA" b="1" i="1" dirty="0"/>
              <a:t>Складіть перелік усіх доходів та усіх витрат вашої сім’ї упродовж останнього місяця. Порівняйте ваші витрати з доходами.</a:t>
            </a:r>
          </a:p>
          <a:p>
            <a:endParaRPr lang="uk-UA" b="1" i="1" dirty="0"/>
          </a:p>
        </p:txBody>
      </p:sp>
      <p:pic>
        <p:nvPicPr>
          <p:cNvPr id="4098" name="Picture 2" descr="ÐÐ°ÑÑÐ¸Ð½ÐºÐ¸ Ð¿Ð¾ Ð·Ð°Ð¿ÑÐ¾ÑÑ Ð¿ÑÐ¾ÐµÐºÑ Ð· Ð¼Ð°ÑÐµÐ¼Ð°ÑÐ¸ÐºÐ¸ ÑÑÐ½Ð°Ð½ÑÐ¾Ð²Ð° Ð³ÑÐ°Ð¼Ð¾ÑÐ½ÑÑÑÑ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1"/>
            <a:ext cx="4248472" cy="191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161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274638"/>
            <a:ext cx="572984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Задачі для сучасних старшокласників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293568"/>
          </a:xfrm>
        </p:spPr>
        <p:txBody>
          <a:bodyPr>
            <a:normAutofit/>
          </a:bodyPr>
          <a:lstStyle/>
          <a:p>
            <a:r>
              <a:rPr lang="ru-RU" sz="1600" dirty="0"/>
              <a:t>Для </a:t>
            </a:r>
            <a:r>
              <a:rPr lang="ru-RU" sz="1600" dirty="0" err="1"/>
              <a:t>сучасних</a:t>
            </a:r>
            <a:r>
              <a:rPr lang="ru-RU" sz="1600" dirty="0"/>
              <a:t> </a:t>
            </a:r>
            <a:r>
              <a:rPr lang="ru-RU" sz="1600" dirty="0" err="1"/>
              <a:t>старшокласників</a:t>
            </a:r>
            <a:r>
              <a:rPr lang="ru-RU" sz="1600" dirty="0"/>
              <a:t> </a:t>
            </a:r>
            <a:r>
              <a:rPr lang="ru-RU" sz="1600" dirty="0" err="1"/>
              <a:t>цікавими</a:t>
            </a:r>
            <a:r>
              <a:rPr lang="ru-RU" sz="1600" dirty="0"/>
              <a:t> </a:t>
            </a:r>
            <a:r>
              <a:rPr lang="ru-RU" sz="1600" dirty="0" err="1"/>
              <a:t>будуть</a:t>
            </a:r>
            <a:r>
              <a:rPr lang="ru-RU" sz="1600" dirty="0"/>
              <a:t> </a:t>
            </a:r>
            <a:r>
              <a:rPr lang="ru-RU" sz="1600" b="1" i="1" dirty="0" err="1"/>
              <a:t>задачі</a:t>
            </a:r>
            <a:r>
              <a:rPr lang="ru-RU" sz="1600" b="1" i="1" dirty="0"/>
              <a:t> про </a:t>
            </a:r>
            <a:r>
              <a:rPr lang="ru-RU" sz="1600" b="1" i="1" dirty="0" err="1"/>
              <a:t>ринок</a:t>
            </a:r>
            <a:r>
              <a:rPr lang="ru-RU" sz="1600" b="1" i="1" dirty="0"/>
              <a:t> </a:t>
            </a:r>
            <a:r>
              <a:rPr lang="ru-RU" sz="1600" b="1" i="1" dirty="0" err="1"/>
              <a:t>цінних</a:t>
            </a:r>
            <a:r>
              <a:rPr lang="ru-RU" sz="1600" b="1" i="1" dirty="0"/>
              <a:t> </a:t>
            </a:r>
            <a:r>
              <a:rPr lang="ru-RU" sz="1600" b="1" i="1" dirty="0" err="1"/>
              <a:t>паперів</a:t>
            </a:r>
            <a:r>
              <a:rPr lang="ru-RU" sz="1600" b="1" i="1" dirty="0"/>
              <a:t>, </a:t>
            </a:r>
            <a:r>
              <a:rPr lang="ru-RU" sz="1600" b="1" i="1" dirty="0" err="1"/>
              <a:t>податки</a:t>
            </a:r>
            <a:r>
              <a:rPr lang="ru-RU" sz="1600" b="1" i="1" dirty="0"/>
              <a:t> та </a:t>
            </a:r>
            <a:r>
              <a:rPr lang="ru-RU" sz="1600" b="1" i="1" dirty="0" err="1"/>
              <a:t>їх</a:t>
            </a:r>
            <a:r>
              <a:rPr lang="ru-RU" sz="1600" b="1" i="1" dirty="0"/>
              <a:t> </a:t>
            </a:r>
            <a:r>
              <a:rPr lang="ru-RU" sz="1600" b="1" i="1" dirty="0" err="1"/>
              <a:t>розподіл</a:t>
            </a:r>
            <a:r>
              <a:rPr lang="ru-RU" sz="1600" b="1" i="1" dirty="0"/>
              <a:t>, правила </a:t>
            </a:r>
            <a:r>
              <a:rPr lang="ru-RU" sz="1600" b="1" i="1" dirty="0" err="1"/>
              <a:t>нарахування</a:t>
            </a:r>
            <a:r>
              <a:rPr lang="ru-RU" sz="1600" b="1" i="1" dirty="0"/>
              <a:t> </a:t>
            </a:r>
            <a:r>
              <a:rPr lang="ru-RU" sz="1600" b="1" i="1" dirty="0" err="1"/>
              <a:t>пенсій</a:t>
            </a:r>
            <a:r>
              <a:rPr lang="ru-RU" sz="1600" b="1" i="1" dirty="0"/>
              <a:t>, </a:t>
            </a:r>
            <a:r>
              <a:rPr lang="ru-RU" sz="1600" b="1" i="1" dirty="0" err="1"/>
              <a:t>банківські</a:t>
            </a:r>
            <a:r>
              <a:rPr lang="ru-RU" sz="1600" b="1" i="1" dirty="0"/>
              <a:t> </a:t>
            </a:r>
            <a:r>
              <a:rPr lang="ru-RU" sz="1600" b="1" i="1" dirty="0" err="1"/>
              <a:t>послуги</a:t>
            </a:r>
            <a:r>
              <a:rPr lang="ru-RU" sz="1600" b="1" i="1" dirty="0"/>
              <a:t>, </a:t>
            </a:r>
            <a:r>
              <a:rPr lang="ru-RU" sz="1600" b="1" i="1" dirty="0" err="1"/>
              <a:t>страхування</a:t>
            </a:r>
            <a:r>
              <a:rPr lang="ru-RU" sz="1600" b="1" i="1" dirty="0"/>
              <a:t> та </a:t>
            </a:r>
            <a:r>
              <a:rPr lang="ru-RU" sz="1600" b="1" i="1" dirty="0" err="1"/>
              <a:t>ризики</a:t>
            </a:r>
            <a:r>
              <a:rPr lang="ru-RU" sz="1600" dirty="0"/>
              <a:t> </a:t>
            </a:r>
            <a:r>
              <a:rPr lang="ru-RU" sz="1600" dirty="0" err="1"/>
              <a:t>тощо</a:t>
            </a:r>
            <a:r>
              <a:rPr lang="ru-RU" sz="1600" dirty="0" smtClean="0"/>
              <a:t>.</a:t>
            </a:r>
            <a:r>
              <a:rPr lang="ru-RU" sz="1600" dirty="0"/>
              <a:t> </a:t>
            </a:r>
            <a:r>
              <a:rPr lang="ru-RU" sz="1600" dirty="0" err="1"/>
              <a:t>Стосовно</a:t>
            </a:r>
            <a:r>
              <a:rPr lang="ru-RU" sz="1600" dirty="0"/>
              <a:t> </a:t>
            </a:r>
            <a:r>
              <a:rPr lang="ru-RU" sz="1600" dirty="0" err="1"/>
              <a:t>навчання</a:t>
            </a:r>
            <a:r>
              <a:rPr lang="ru-RU" sz="1600" dirty="0"/>
              <a:t> в </a:t>
            </a:r>
            <a:r>
              <a:rPr lang="ru-RU" sz="1600" dirty="0" err="1"/>
              <a:t>старшій</a:t>
            </a:r>
            <a:r>
              <a:rPr lang="ru-RU" sz="1600" dirty="0"/>
              <a:t> </a:t>
            </a:r>
            <a:r>
              <a:rPr lang="ru-RU" sz="1600" dirty="0" err="1"/>
              <a:t>школі</a:t>
            </a:r>
            <a:r>
              <a:rPr lang="ru-RU" sz="1600" dirty="0"/>
              <a:t> </a:t>
            </a:r>
            <a:r>
              <a:rPr lang="ru-RU" sz="1600" dirty="0" err="1"/>
              <a:t>можна</a:t>
            </a:r>
            <a:r>
              <a:rPr lang="ru-RU" sz="1600" dirty="0"/>
              <a:t> </a:t>
            </a:r>
            <a:r>
              <a:rPr lang="ru-RU" sz="1600" dirty="0" err="1"/>
              <a:t>говорити</a:t>
            </a:r>
            <a:r>
              <a:rPr lang="ru-RU" sz="1600" dirty="0"/>
              <a:t> про </a:t>
            </a:r>
            <a:r>
              <a:rPr lang="ru-RU" sz="1600" dirty="0" err="1"/>
              <a:t>включення</a:t>
            </a:r>
            <a:r>
              <a:rPr lang="ru-RU" sz="1600" dirty="0"/>
              <a:t> </a:t>
            </a:r>
            <a:r>
              <a:rPr lang="ru-RU" sz="1600" dirty="0" err="1"/>
              <a:t>елементів</a:t>
            </a:r>
            <a:r>
              <a:rPr lang="ru-RU" sz="1600" dirty="0"/>
              <a:t> </a:t>
            </a:r>
            <a:r>
              <a:rPr lang="ru-RU" sz="1600" dirty="0" err="1"/>
              <a:t>фінансової</a:t>
            </a:r>
            <a:r>
              <a:rPr lang="ru-RU" sz="1600" dirty="0"/>
              <a:t> математики у </a:t>
            </a:r>
            <a:r>
              <a:rPr lang="ru-RU" sz="1600" dirty="0" err="1"/>
              <a:t>зміст</a:t>
            </a:r>
            <a:r>
              <a:rPr lang="ru-RU" sz="1600" dirty="0"/>
              <a:t> </a:t>
            </a:r>
            <a:r>
              <a:rPr lang="ru-RU" sz="1600" dirty="0" err="1"/>
              <a:t>навчання</a:t>
            </a:r>
            <a:r>
              <a:rPr lang="ru-RU" sz="1600" dirty="0"/>
              <a:t> для </a:t>
            </a:r>
            <a:r>
              <a:rPr lang="ru-RU" sz="1600" dirty="0" err="1"/>
              <a:t>класів</a:t>
            </a:r>
            <a:r>
              <a:rPr lang="ru-RU" sz="1600" dirty="0"/>
              <a:t> </a:t>
            </a:r>
            <a:r>
              <a:rPr lang="ru-RU" sz="1600" dirty="0" err="1"/>
              <a:t>різних</a:t>
            </a:r>
            <a:r>
              <a:rPr lang="ru-RU" sz="1600" dirty="0"/>
              <a:t> </a:t>
            </a:r>
            <a:r>
              <a:rPr lang="ru-RU" sz="1600" dirty="0" err="1"/>
              <a:t>профілів</a:t>
            </a:r>
            <a:r>
              <a:rPr lang="ru-RU" sz="1600" dirty="0"/>
              <a:t>. У </a:t>
            </a:r>
            <a:r>
              <a:rPr lang="ru-RU" sz="1600" dirty="0" err="1"/>
              <a:t>класах</a:t>
            </a:r>
            <a:r>
              <a:rPr lang="ru-RU" sz="1600" dirty="0"/>
              <a:t>, </a:t>
            </a:r>
            <a:r>
              <a:rPr lang="ru-RU" sz="1600" dirty="0" err="1"/>
              <a:t>що</a:t>
            </a:r>
            <a:r>
              <a:rPr lang="ru-RU" sz="1600" dirty="0"/>
              <a:t> </a:t>
            </a:r>
            <a:r>
              <a:rPr lang="ru-RU" sz="1600" dirty="0" err="1"/>
              <a:t>вивчають</a:t>
            </a:r>
            <a:r>
              <a:rPr lang="ru-RU" sz="1600" dirty="0"/>
              <a:t> курс математики на </a:t>
            </a:r>
            <a:r>
              <a:rPr lang="ru-RU" sz="1600" dirty="0" err="1"/>
              <a:t>рівні</a:t>
            </a:r>
            <a:r>
              <a:rPr lang="ru-RU" sz="1600" dirty="0"/>
              <a:t> стандарту, </a:t>
            </a:r>
            <a:r>
              <a:rPr lang="ru-RU" sz="1600" dirty="0" err="1"/>
              <a:t>перші</a:t>
            </a:r>
            <a:r>
              <a:rPr lang="ru-RU" sz="1600" dirty="0"/>
              <a:t> уроки </a:t>
            </a:r>
            <a:r>
              <a:rPr lang="ru-RU" sz="1600" dirty="0" err="1"/>
              <a:t>відводяться</a:t>
            </a:r>
            <a:r>
              <a:rPr lang="ru-RU" sz="1600" dirty="0"/>
              <a:t> для </a:t>
            </a:r>
            <a:r>
              <a:rPr lang="ru-RU" sz="1600" dirty="0" err="1"/>
              <a:t>повторення</a:t>
            </a:r>
            <a:r>
              <a:rPr lang="ru-RU" sz="1600" dirty="0"/>
              <a:t> тем: «</a:t>
            </a:r>
            <a:r>
              <a:rPr lang="ru-RU" sz="1600" dirty="0" err="1"/>
              <a:t>Дійсні</a:t>
            </a:r>
            <a:r>
              <a:rPr lang="ru-RU" sz="1600" dirty="0"/>
              <a:t> числа та </a:t>
            </a:r>
            <a:r>
              <a:rPr lang="ru-RU" sz="1600" dirty="0" err="1"/>
              <a:t>обчислення</a:t>
            </a:r>
            <a:r>
              <a:rPr lang="ru-RU" sz="1600" dirty="0"/>
              <a:t>» і «</a:t>
            </a:r>
            <a:r>
              <a:rPr lang="ru-RU" sz="1600" dirty="0" err="1"/>
              <a:t>Відсоткові</a:t>
            </a:r>
            <a:r>
              <a:rPr lang="ru-RU" sz="1600" dirty="0"/>
              <a:t> </a:t>
            </a:r>
            <a:r>
              <a:rPr lang="ru-RU" sz="1600" dirty="0" err="1"/>
              <a:t>розрахунки</a:t>
            </a:r>
            <a:r>
              <a:rPr lang="ru-RU" sz="1600" dirty="0"/>
              <a:t>». </a:t>
            </a:r>
            <a:r>
              <a:rPr lang="ru-RU" sz="1600" dirty="0" err="1"/>
              <a:t>Розв’язування</a:t>
            </a:r>
            <a:r>
              <a:rPr lang="ru-RU" sz="1600" dirty="0"/>
              <a:t> задач </a:t>
            </a:r>
            <a:r>
              <a:rPr lang="ru-RU" sz="1600" dirty="0" err="1"/>
              <a:t>фінансового</a:t>
            </a:r>
            <a:r>
              <a:rPr lang="ru-RU" sz="1600" dirty="0"/>
              <a:t> </a:t>
            </a:r>
            <a:r>
              <a:rPr lang="ru-RU" sz="1600" dirty="0" err="1"/>
              <a:t>змісту</a:t>
            </a:r>
            <a:r>
              <a:rPr lang="ru-RU" sz="1600" dirty="0"/>
              <a:t> </a:t>
            </a:r>
            <a:r>
              <a:rPr lang="ru-RU" sz="1600" dirty="0" err="1"/>
              <a:t>під</a:t>
            </a:r>
            <a:r>
              <a:rPr lang="ru-RU" sz="1600" dirty="0"/>
              <a:t> час </a:t>
            </a:r>
            <a:r>
              <a:rPr lang="ru-RU" sz="1600" dirty="0" err="1"/>
              <a:t>вивчення</a:t>
            </a:r>
            <a:r>
              <a:rPr lang="ru-RU" sz="1600" dirty="0"/>
              <a:t> </a:t>
            </a:r>
            <a:r>
              <a:rPr lang="ru-RU" sz="1600" dirty="0" err="1"/>
              <a:t>цих</a:t>
            </a:r>
            <a:r>
              <a:rPr lang="ru-RU" sz="1600" dirty="0"/>
              <a:t> тем є </a:t>
            </a:r>
            <a:r>
              <a:rPr lang="ru-RU" sz="1600" dirty="0" err="1"/>
              <a:t>обов’язковим</a:t>
            </a:r>
            <a:r>
              <a:rPr lang="ru-RU" sz="1600" dirty="0"/>
              <a:t>. </a:t>
            </a:r>
            <a:r>
              <a:rPr lang="ru-RU" sz="1600" dirty="0" err="1"/>
              <a:t>Це</a:t>
            </a:r>
            <a:r>
              <a:rPr lang="ru-RU" sz="1600" dirty="0"/>
              <a:t> </a:t>
            </a:r>
            <a:r>
              <a:rPr lang="ru-RU" sz="1600" dirty="0" err="1"/>
              <a:t>можуть</a:t>
            </a:r>
            <a:r>
              <a:rPr lang="ru-RU" sz="1600" dirty="0"/>
              <a:t> бути </a:t>
            </a:r>
            <a:r>
              <a:rPr lang="ru-RU" sz="1600" dirty="0" err="1"/>
              <a:t>задачі</a:t>
            </a:r>
            <a:r>
              <a:rPr lang="ru-RU" sz="1600" dirty="0"/>
              <a:t> такого </a:t>
            </a:r>
            <a:r>
              <a:rPr lang="ru-RU" sz="1600" dirty="0" err="1"/>
              <a:t>змісту</a:t>
            </a:r>
            <a:r>
              <a:rPr lang="ru-RU" sz="1600" dirty="0"/>
              <a:t>.</a:t>
            </a:r>
          </a:p>
          <a:p>
            <a:r>
              <a:rPr lang="ru-RU" sz="1600" b="1" i="1" dirty="0" err="1"/>
              <a:t>Перебуваючи</a:t>
            </a:r>
            <a:r>
              <a:rPr lang="ru-RU" sz="1600" b="1" i="1" dirty="0"/>
              <a:t> на </a:t>
            </a:r>
            <a:r>
              <a:rPr lang="ru-RU" sz="1600" b="1" i="1" dirty="0" err="1"/>
              <a:t>відпочинку</a:t>
            </a:r>
            <a:r>
              <a:rPr lang="ru-RU" sz="1600" b="1" i="1" dirty="0"/>
              <a:t> в </a:t>
            </a:r>
            <a:r>
              <a:rPr lang="ru-RU" sz="1600" b="1" i="1" dirty="0" err="1"/>
              <a:t>Угорщині</a:t>
            </a:r>
            <a:r>
              <a:rPr lang="ru-RU" sz="1600" b="1" i="1" dirty="0"/>
              <a:t> у </a:t>
            </a:r>
            <a:r>
              <a:rPr lang="ru-RU" sz="1600" b="1" i="1" dirty="0" err="1"/>
              <a:t>туристів</a:t>
            </a:r>
            <a:r>
              <a:rPr lang="ru-RU" sz="1600" b="1" i="1" dirty="0"/>
              <a:t> </a:t>
            </a:r>
            <a:r>
              <a:rPr lang="ru-RU" sz="1600" b="1" i="1" dirty="0" err="1"/>
              <a:t>закінчилася</a:t>
            </a:r>
            <a:r>
              <a:rPr lang="ru-RU" sz="1600" b="1" i="1" dirty="0"/>
              <a:t> </a:t>
            </a:r>
            <a:r>
              <a:rPr lang="ru-RU" sz="1600" b="1" i="1" dirty="0" err="1"/>
              <a:t>готівка</a:t>
            </a:r>
            <a:r>
              <a:rPr lang="ru-RU" sz="1600" b="1" i="1" dirty="0"/>
              <a:t>, але у них є </a:t>
            </a:r>
            <a:r>
              <a:rPr lang="ru-RU" sz="1600" b="1" i="1" dirty="0" err="1"/>
              <a:t>доларова</a:t>
            </a:r>
            <a:r>
              <a:rPr lang="ru-RU" sz="1600" b="1" i="1" dirty="0"/>
              <a:t> </a:t>
            </a:r>
            <a:r>
              <a:rPr lang="ru-RU" sz="1600" b="1" i="1" dirty="0" err="1"/>
              <a:t>банківська</a:t>
            </a:r>
            <a:r>
              <a:rPr lang="ru-RU" sz="1600" b="1" i="1" dirty="0"/>
              <a:t> </a:t>
            </a:r>
            <a:r>
              <a:rPr lang="ru-RU" sz="1600" b="1" i="1" dirty="0" err="1"/>
              <a:t>картка</a:t>
            </a:r>
            <a:r>
              <a:rPr lang="ru-RU" sz="1600" b="1" i="1" dirty="0"/>
              <a:t>. Вони </a:t>
            </a:r>
            <a:r>
              <a:rPr lang="ru-RU" sz="1600" b="1" i="1" dirty="0" err="1"/>
              <a:t>мають</a:t>
            </a:r>
            <a:r>
              <a:rPr lang="ru-RU" sz="1600" b="1" i="1" dirty="0"/>
              <a:t> </a:t>
            </a:r>
            <a:r>
              <a:rPr lang="ru-RU" sz="1600" b="1" i="1" dirty="0" err="1"/>
              <a:t>оплатити</a:t>
            </a:r>
            <a:r>
              <a:rPr lang="ru-RU" sz="1600" b="1" i="1" dirty="0"/>
              <a:t> в </a:t>
            </a:r>
            <a:r>
              <a:rPr lang="ru-RU" sz="1600" b="1" i="1" dirty="0" err="1"/>
              <a:t>магазині</a:t>
            </a:r>
            <a:r>
              <a:rPr lang="ru-RU" sz="1600" b="1" i="1" dirty="0"/>
              <a:t> 30 </a:t>
            </a:r>
            <a:r>
              <a:rPr lang="ru-RU" sz="1600" b="1" i="1" dirty="0" err="1"/>
              <a:t>євро</a:t>
            </a:r>
            <a:r>
              <a:rPr lang="ru-RU" sz="1600" b="1" i="1" dirty="0"/>
              <a:t>. </a:t>
            </a:r>
            <a:r>
              <a:rPr lang="ru-RU" sz="1600" b="1" i="1" dirty="0" err="1"/>
              <a:t>Здійснивши</a:t>
            </a:r>
            <a:r>
              <a:rPr lang="ru-RU" sz="1600" b="1" i="1" dirty="0"/>
              <a:t> оплату через </a:t>
            </a:r>
            <a:r>
              <a:rPr lang="ru-RU" sz="1600" b="1" i="1" dirty="0" err="1"/>
              <a:t>банківську</a:t>
            </a:r>
            <a:r>
              <a:rPr lang="ru-RU" sz="1600" b="1" i="1" dirty="0"/>
              <a:t> карту, </a:t>
            </a:r>
            <a:r>
              <a:rPr lang="ru-RU" sz="1600" b="1" i="1" dirty="0" err="1"/>
              <a:t>долари</a:t>
            </a:r>
            <a:r>
              <a:rPr lang="ru-RU" sz="1600" b="1" i="1" dirty="0"/>
              <a:t> </a:t>
            </a:r>
            <a:r>
              <a:rPr lang="ru-RU" sz="1600" b="1" i="1" dirty="0" err="1"/>
              <a:t>конвертуються</a:t>
            </a:r>
            <a:r>
              <a:rPr lang="ru-RU" sz="1600" b="1" i="1" dirty="0"/>
              <a:t> в </a:t>
            </a:r>
            <a:r>
              <a:rPr lang="ru-RU" sz="1600" b="1" i="1" dirty="0" err="1"/>
              <a:t>гривню</a:t>
            </a:r>
            <a:r>
              <a:rPr lang="ru-RU" sz="1600" b="1" i="1" dirty="0"/>
              <a:t>, а </a:t>
            </a:r>
            <a:r>
              <a:rPr lang="ru-RU" sz="1600" b="1" i="1" dirty="0" err="1"/>
              <a:t>потів</a:t>
            </a:r>
            <a:r>
              <a:rPr lang="ru-RU" sz="1600" b="1" i="1" dirty="0"/>
              <a:t> в </a:t>
            </a:r>
            <a:r>
              <a:rPr lang="ru-RU" sz="1600" b="1" i="1" dirty="0" err="1"/>
              <a:t>євро</a:t>
            </a:r>
            <a:r>
              <a:rPr lang="ru-RU" sz="1600" b="1" i="1" dirty="0"/>
              <a:t>. </a:t>
            </a:r>
            <a:r>
              <a:rPr lang="ru-RU" sz="1600" b="1" i="1" dirty="0" err="1"/>
              <a:t>Скільки</a:t>
            </a:r>
            <a:r>
              <a:rPr lang="ru-RU" sz="1600" b="1" i="1" dirty="0"/>
              <a:t> </a:t>
            </a:r>
            <a:r>
              <a:rPr lang="ru-RU" sz="1600" b="1" i="1" dirty="0" err="1"/>
              <a:t>євро</a:t>
            </a:r>
            <a:r>
              <a:rPr lang="ru-RU" sz="1600" b="1" i="1" dirty="0"/>
              <a:t> на </a:t>
            </a:r>
            <a:r>
              <a:rPr lang="ru-RU" sz="1600" b="1" i="1" dirty="0" err="1"/>
              <a:t>цій</a:t>
            </a:r>
            <a:r>
              <a:rPr lang="ru-RU" sz="1600" b="1" i="1" dirty="0"/>
              <a:t> </a:t>
            </a:r>
            <a:r>
              <a:rPr lang="ru-RU" sz="1600" b="1" i="1" dirty="0" err="1"/>
              <a:t>операції</a:t>
            </a:r>
            <a:r>
              <a:rPr lang="ru-RU" sz="1600" b="1" i="1" dirty="0"/>
              <a:t> </a:t>
            </a:r>
            <a:r>
              <a:rPr lang="ru-RU" sz="1600" b="1" i="1" dirty="0" err="1"/>
              <a:t>втратить</a:t>
            </a:r>
            <a:r>
              <a:rPr lang="ru-RU" sz="1600" b="1" i="1" dirty="0"/>
              <a:t> турист, </a:t>
            </a:r>
            <a:r>
              <a:rPr lang="ru-RU" sz="1600" b="1" i="1" dirty="0" err="1"/>
              <a:t>якщо</a:t>
            </a:r>
            <a:r>
              <a:rPr lang="ru-RU" sz="1600" b="1" i="1" dirty="0"/>
              <a:t> в банку </a:t>
            </a:r>
            <a:r>
              <a:rPr lang="ru-RU" sz="1600" b="1" i="1" dirty="0" err="1"/>
              <a:t>долар</a:t>
            </a:r>
            <a:r>
              <a:rPr lang="ru-RU" sz="1600" b="1" i="1" dirty="0"/>
              <a:t> </a:t>
            </a:r>
            <a:r>
              <a:rPr lang="ru-RU" sz="1600" b="1" i="1" dirty="0" err="1"/>
              <a:t>можна</a:t>
            </a:r>
            <a:r>
              <a:rPr lang="ru-RU" sz="1600" b="1" i="1" dirty="0"/>
              <a:t> </a:t>
            </a:r>
            <a:r>
              <a:rPr lang="ru-RU" sz="1600" b="1" i="1" dirty="0" err="1"/>
              <a:t>продати</a:t>
            </a:r>
            <a:r>
              <a:rPr lang="ru-RU" sz="1600" b="1" i="1" dirty="0"/>
              <a:t> за 22 </a:t>
            </a:r>
            <a:r>
              <a:rPr lang="ru-RU" sz="1600" b="1" i="1" dirty="0" err="1"/>
              <a:t>грн</a:t>
            </a:r>
            <a:r>
              <a:rPr lang="ru-RU" sz="1600" b="1" i="1" dirty="0"/>
              <a:t>, а </a:t>
            </a:r>
            <a:r>
              <a:rPr lang="ru-RU" sz="1600" b="1" i="1" dirty="0" err="1"/>
              <a:t>євро</a:t>
            </a:r>
            <a:r>
              <a:rPr lang="ru-RU" sz="1600" b="1" i="1" dirty="0"/>
              <a:t> </a:t>
            </a:r>
            <a:r>
              <a:rPr lang="ru-RU" sz="1600" b="1" i="1" dirty="0" err="1"/>
              <a:t>купити</a:t>
            </a:r>
            <a:r>
              <a:rPr lang="ru-RU" sz="1600" b="1" i="1" dirty="0"/>
              <a:t> за 26,4 </a:t>
            </a:r>
            <a:r>
              <a:rPr lang="ru-RU" sz="1600" b="1" i="1" dirty="0" err="1"/>
              <a:t>грн</a:t>
            </a:r>
            <a:r>
              <a:rPr lang="ru-RU" sz="1600" b="1" i="1" dirty="0"/>
              <a:t> </a:t>
            </a:r>
            <a:r>
              <a:rPr lang="ru-RU" sz="1600" b="1" i="1" dirty="0" err="1"/>
              <a:t>або</a:t>
            </a:r>
            <a:r>
              <a:rPr lang="ru-RU" sz="1600" b="1" i="1" dirty="0"/>
              <a:t> за 1,1 $ .</a:t>
            </a:r>
          </a:p>
          <a:p>
            <a:r>
              <a:rPr lang="ru-RU" sz="1600" b="1" i="1" dirty="0"/>
              <a:t>4. Вам </a:t>
            </a:r>
            <a:r>
              <a:rPr lang="ru-RU" sz="1600" b="1" i="1" dirty="0" err="1"/>
              <a:t>необхідно</a:t>
            </a:r>
            <a:r>
              <a:rPr lang="ru-RU" sz="1600" b="1" i="1" dirty="0"/>
              <a:t> </a:t>
            </a:r>
            <a:r>
              <a:rPr lang="ru-RU" sz="1600" b="1" i="1" dirty="0" err="1"/>
              <a:t>оплатити</a:t>
            </a:r>
            <a:r>
              <a:rPr lang="ru-RU" sz="1600" b="1" i="1" dirty="0"/>
              <a:t> </a:t>
            </a:r>
            <a:r>
              <a:rPr lang="ru-RU" sz="1600" b="1" i="1" dirty="0" err="1"/>
              <a:t>банківським</a:t>
            </a:r>
            <a:r>
              <a:rPr lang="ru-RU" sz="1600" b="1" i="1" dirty="0"/>
              <a:t> </a:t>
            </a:r>
            <a:r>
              <a:rPr lang="ru-RU" sz="1600" b="1" i="1" dirty="0" err="1"/>
              <a:t>переказом</a:t>
            </a:r>
            <a:r>
              <a:rPr lang="ru-RU" sz="1600" b="1" i="1" dirty="0"/>
              <a:t> суму 3640 грн. </a:t>
            </a:r>
            <a:r>
              <a:rPr lang="ru-RU" sz="1600" b="1" i="1" dirty="0" err="1"/>
              <a:t>Комісія</a:t>
            </a:r>
            <a:r>
              <a:rPr lang="ru-RU" sz="1600" b="1" i="1" dirty="0"/>
              <a:t> банку, </a:t>
            </a:r>
            <a:r>
              <a:rPr lang="ru-RU" sz="1600" b="1" i="1" dirty="0" err="1"/>
              <a:t>що</a:t>
            </a:r>
            <a:r>
              <a:rPr lang="ru-RU" sz="1600" b="1" i="1" dirty="0"/>
              <a:t> </a:t>
            </a:r>
            <a:r>
              <a:rPr lang="ru-RU" sz="1600" b="1" i="1" dirty="0" err="1"/>
              <a:t>знаходиться</a:t>
            </a:r>
            <a:r>
              <a:rPr lang="ru-RU" sz="1600" b="1" i="1" dirty="0"/>
              <a:t> </a:t>
            </a:r>
            <a:r>
              <a:rPr lang="ru-RU" sz="1600" b="1" i="1" dirty="0" err="1"/>
              <a:t>біля</a:t>
            </a:r>
            <a:r>
              <a:rPr lang="ru-RU" sz="1600" b="1" i="1" dirty="0"/>
              <a:t> </a:t>
            </a:r>
            <a:r>
              <a:rPr lang="ru-RU" sz="1600" b="1" i="1" dirty="0" err="1"/>
              <a:t>вашого</a:t>
            </a:r>
            <a:r>
              <a:rPr lang="ru-RU" sz="1600" b="1" i="1" dirty="0"/>
              <a:t> </a:t>
            </a:r>
            <a:r>
              <a:rPr lang="ru-RU" sz="1600" b="1" i="1" dirty="0" err="1"/>
              <a:t>будинку</a:t>
            </a:r>
            <a:r>
              <a:rPr lang="ru-RU" sz="1600" b="1" i="1" dirty="0"/>
              <a:t> 1% </a:t>
            </a:r>
            <a:r>
              <a:rPr lang="ru-RU" sz="1600" b="1" i="1" dirty="0" err="1"/>
              <a:t>від</a:t>
            </a:r>
            <a:r>
              <a:rPr lang="ru-RU" sz="1600" b="1" i="1" dirty="0"/>
              <a:t> </a:t>
            </a:r>
            <a:r>
              <a:rPr lang="ru-RU" sz="1600" b="1" i="1" dirty="0" err="1"/>
              <a:t>суми</a:t>
            </a:r>
            <a:r>
              <a:rPr lang="ru-RU" sz="1600" b="1" i="1" dirty="0"/>
              <a:t>, а </a:t>
            </a:r>
            <a:r>
              <a:rPr lang="ru-RU" sz="1600" b="1" i="1" dirty="0" err="1"/>
              <a:t>комісія</a:t>
            </a:r>
            <a:r>
              <a:rPr lang="ru-RU" sz="1600" b="1" i="1" dirty="0"/>
              <a:t> банку, яка </a:t>
            </a:r>
            <a:r>
              <a:rPr lang="ru-RU" sz="1600" b="1" i="1" dirty="0" err="1"/>
              <a:t>знаходиться</a:t>
            </a:r>
            <a:r>
              <a:rPr lang="ru-RU" sz="1600" b="1" i="1" dirty="0"/>
              <a:t> за 10 км </a:t>
            </a:r>
            <a:r>
              <a:rPr lang="ru-RU" sz="1600" b="1" i="1" dirty="0" err="1"/>
              <a:t>від</a:t>
            </a:r>
            <a:r>
              <a:rPr lang="ru-RU" sz="1600" b="1" i="1" dirty="0"/>
              <a:t> </a:t>
            </a:r>
            <a:r>
              <a:rPr lang="ru-RU" sz="1600" b="1" i="1" dirty="0" err="1"/>
              <a:t>вашого</a:t>
            </a:r>
            <a:r>
              <a:rPr lang="ru-RU" sz="1600" b="1" i="1" dirty="0"/>
              <a:t> </a:t>
            </a:r>
            <a:r>
              <a:rPr lang="ru-RU" sz="1600" b="1" i="1" dirty="0" err="1"/>
              <a:t>будинку</a:t>
            </a:r>
            <a:r>
              <a:rPr lang="ru-RU" sz="1600" b="1" i="1" dirty="0"/>
              <a:t> 0,1%. </a:t>
            </a:r>
            <a:r>
              <a:rPr lang="ru-RU" sz="1600" b="1" i="1" dirty="0" err="1"/>
              <a:t>Затрати</a:t>
            </a:r>
            <a:r>
              <a:rPr lang="ru-RU" sz="1600" b="1" i="1" dirty="0"/>
              <a:t> на бензин 8л на 100 км. </a:t>
            </a:r>
            <a:r>
              <a:rPr lang="ru-RU" sz="1600" b="1" i="1" dirty="0" err="1"/>
              <a:t>Ціна</a:t>
            </a:r>
            <a:r>
              <a:rPr lang="ru-RU" sz="1600" b="1" i="1" dirty="0"/>
              <a:t> на бензин 22 </a:t>
            </a:r>
            <a:r>
              <a:rPr lang="ru-RU" sz="1600" b="1" i="1" dirty="0" err="1"/>
              <a:t>грн</a:t>
            </a:r>
            <a:r>
              <a:rPr lang="ru-RU" sz="1600" b="1" i="1" dirty="0"/>
              <a:t>/л. </a:t>
            </a:r>
            <a:r>
              <a:rPr lang="ru-RU" sz="1600" b="1" i="1" dirty="0" err="1"/>
              <a:t>Підрахуйте</a:t>
            </a:r>
            <a:r>
              <a:rPr lang="ru-RU" sz="1600" b="1" i="1" dirty="0"/>
              <a:t>, </a:t>
            </a:r>
            <a:r>
              <a:rPr lang="ru-RU" sz="1600" b="1" i="1" dirty="0" err="1"/>
              <a:t>що</a:t>
            </a:r>
            <a:r>
              <a:rPr lang="ru-RU" sz="1600" b="1" i="1" dirty="0"/>
              <a:t> є </a:t>
            </a:r>
            <a:r>
              <a:rPr lang="ru-RU" sz="1600" b="1" i="1" dirty="0" err="1"/>
              <a:t>економічно</a:t>
            </a:r>
            <a:r>
              <a:rPr lang="ru-RU" sz="1600" b="1" i="1" dirty="0"/>
              <a:t> </a:t>
            </a:r>
            <a:r>
              <a:rPr lang="ru-RU" sz="1600" b="1" i="1" dirty="0" err="1"/>
              <a:t>вигідніше</a:t>
            </a:r>
            <a:r>
              <a:rPr lang="ru-RU" sz="1600" b="1" i="1" dirty="0"/>
              <a:t>?</a:t>
            </a:r>
          </a:p>
          <a:p>
            <a:endParaRPr lang="uk-UA" sz="1600" dirty="0"/>
          </a:p>
        </p:txBody>
      </p:sp>
      <p:pic>
        <p:nvPicPr>
          <p:cNvPr id="3074" name="Picture 2" descr="ÐÐ°ÑÑÐ¸Ð½ÐºÐ¸ Ð¿Ð¾ Ð·Ð°Ð¿ÑÐ¾ÑÑ Ð¿ÑÐ¾ÐµÐºÑ Ð· Ð¼Ð°ÑÐµÐ¼Ð°ÑÐ¸ÐºÐ¸ ÑÑÐ½Ð°Ð½ÑÐ¾Ð²Ð° Ð³ÑÐ°Ð¼Ð¾ÑÐ½ÑÑÑÑ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624"/>
            <a:ext cx="319087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912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274638"/>
            <a:ext cx="482453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Задачі для сучасних старшокласників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35608" y="1844824"/>
            <a:ext cx="7498080" cy="4403576"/>
          </a:xfrm>
        </p:spPr>
        <p:txBody>
          <a:bodyPr>
            <a:normAutofit fontScale="77500" lnSpcReduction="20000"/>
          </a:bodyPr>
          <a:lstStyle/>
          <a:p>
            <a:r>
              <a:rPr lang="ru-RU" sz="3100" dirty="0" err="1"/>
              <a:t>Перші</a:t>
            </a:r>
            <a:r>
              <a:rPr lang="ru-RU" sz="3100" dirty="0"/>
              <a:t> уроки для </a:t>
            </a:r>
            <a:r>
              <a:rPr lang="ru-RU" sz="3100" dirty="0" err="1"/>
              <a:t>шкіл</a:t>
            </a:r>
            <a:r>
              <a:rPr lang="ru-RU" sz="3100" dirty="0"/>
              <a:t> з </a:t>
            </a:r>
            <a:r>
              <a:rPr lang="ru-RU" sz="3100" dirty="0" err="1"/>
              <a:t>поглибленим</a:t>
            </a:r>
            <a:r>
              <a:rPr lang="ru-RU" sz="3100" dirty="0"/>
              <a:t> </a:t>
            </a:r>
            <a:r>
              <a:rPr lang="ru-RU" sz="3100" dirty="0" err="1"/>
              <a:t>вивченням</a:t>
            </a:r>
            <a:r>
              <a:rPr lang="ru-RU" sz="3100" dirty="0"/>
              <a:t> математики в 10 </a:t>
            </a:r>
            <a:r>
              <a:rPr lang="ru-RU" sz="3100" dirty="0" err="1"/>
              <a:t>класі</a:t>
            </a:r>
            <a:r>
              <a:rPr lang="ru-RU" sz="3100" dirty="0"/>
              <a:t> </a:t>
            </a:r>
            <a:r>
              <a:rPr lang="ru-RU" sz="3100" dirty="0" err="1"/>
              <a:t>присвячені</a:t>
            </a:r>
            <a:r>
              <a:rPr lang="ru-RU" sz="3100" dirty="0"/>
              <a:t> </a:t>
            </a:r>
            <a:r>
              <a:rPr lang="ru-RU" sz="3100" dirty="0" err="1"/>
              <a:t>вивченню</a:t>
            </a:r>
            <a:r>
              <a:rPr lang="ru-RU" sz="3100" dirty="0"/>
              <a:t> теми «</a:t>
            </a:r>
            <a:r>
              <a:rPr lang="ru-RU" sz="3100" dirty="0" err="1"/>
              <a:t>Множини</a:t>
            </a:r>
            <a:r>
              <a:rPr lang="ru-RU" sz="3100" dirty="0"/>
              <a:t>, </a:t>
            </a:r>
            <a:r>
              <a:rPr lang="ru-RU" sz="3100" dirty="0" err="1"/>
              <a:t>операції</a:t>
            </a:r>
            <a:r>
              <a:rPr lang="ru-RU" sz="3100" dirty="0"/>
              <a:t> над </a:t>
            </a:r>
            <a:r>
              <a:rPr lang="ru-RU" sz="3100" dirty="0" err="1"/>
              <a:t>множинами</a:t>
            </a:r>
            <a:r>
              <a:rPr lang="ru-RU" sz="3100" dirty="0"/>
              <a:t>». </a:t>
            </a:r>
            <a:r>
              <a:rPr lang="ru-RU" sz="3100" dirty="0" err="1"/>
              <a:t>Учням</a:t>
            </a:r>
            <a:r>
              <a:rPr lang="ru-RU" sz="3100" dirty="0"/>
              <a:t> </a:t>
            </a:r>
            <a:r>
              <a:rPr lang="ru-RU" sz="3100" dirty="0" err="1"/>
              <a:t>доцільно</a:t>
            </a:r>
            <a:r>
              <a:rPr lang="ru-RU" sz="3100" dirty="0"/>
              <a:t> </a:t>
            </a:r>
            <a:r>
              <a:rPr lang="ru-RU" sz="3100" dirty="0" err="1"/>
              <a:t>запропонувати</a:t>
            </a:r>
            <a:r>
              <a:rPr lang="ru-RU" sz="3100" dirty="0"/>
              <a:t> задачу такого </a:t>
            </a:r>
            <a:r>
              <a:rPr lang="ru-RU" sz="3100" dirty="0" err="1"/>
              <a:t>змісту</a:t>
            </a:r>
            <a:r>
              <a:rPr lang="ru-RU" sz="3100" dirty="0"/>
              <a:t>.</a:t>
            </a:r>
          </a:p>
          <a:p>
            <a:r>
              <a:rPr lang="ru-RU" sz="3100" b="1" i="1" dirty="0"/>
              <a:t>Банк А </a:t>
            </a:r>
            <a:r>
              <a:rPr lang="ru-RU" sz="3100" b="1" i="1" dirty="0" err="1"/>
              <a:t>здійснює</a:t>
            </a:r>
            <a:r>
              <a:rPr lang="ru-RU" sz="3100" b="1" i="1" dirty="0"/>
              <a:t> </a:t>
            </a:r>
            <a:r>
              <a:rPr lang="ru-RU" sz="3100" b="1" i="1" dirty="0" err="1"/>
              <a:t>такі</a:t>
            </a:r>
            <a:r>
              <a:rPr lang="ru-RU" sz="3100" b="1" i="1" dirty="0"/>
              <a:t> </a:t>
            </a:r>
            <a:r>
              <a:rPr lang="ru-RU" sz="3100" b="1" i="1" dirty="0" err="1"/>
              <a:t>операції</a:t>
            </a:r>
            <a:r>
              <a:rPr lang="ru-RU" sz="3100" b="1" i="1" dirty="0" smtClean="0"/>
              <a:t>: </a:t>
            </a:r>
            <a:r>
              <a:rPr lang="ru-RU" sz="3100" b="1" i="1" dirty="0"/>
              <a:t>1) </a:t>
            </a:r>
            <a:r>
              <a:rPr lang="ru-RU" sz="3100" b="1" i="1" dirty="0" err="1"/>
              <a:t>видача</a:t>
            </a:r>
            <a:r>
              <a:rPr lang="ru-RU" sz="3100" b="1" i="1" dirty="0"/>
              <a:t> </a:t>
            </a:r>
            <a:r>
              <a:rPr lang="ru-RU" sz="3100" b="1" i="1" dirty="0" err="1"/>
              <a:t>кредитів</a:t>
            </a:r>
            <a:r>
              <a:rPr lang="ru-RU" sz="3100" b="1" i="1" dirty="0"/>
              <a:t>; 2) </a:t>
            </a:r>
            <a:r>
              <a:rPr lang="ru-RU" sz="3100" b="1" i="1" dirty="0" err="1"/>
              <a:t>прийом</a:t>
            </a:r>
            <a:r>
              <a:rPr lang="ru-RU" sz="3100" b="1" i="1" dirty="0"/>
              <a:t> </a:t>
            </a:r>
            <a:r>
              <a:rPr lang="ru-RU" sz="3100" b="1" i="1" dirty="0" err="1"/>
              <a:t>готівки</a:t>
            </a:r>
            <a:r>
              <a:rPr lang="ru-RU" sz="3100" b="1" i="1" dirty="0"/>
              <a:t> на </a:t>
            </a:r>
            <a:r>
              <a:rPr lang="ru-RU" sz="3100" b="1" i="1" dirty="0" err="1"/>
              <a:t>вклади</a:t>
            </a:r>
            <a:r>
              <a:rPr lang="ru-RU" sz="3100" b="1" i="1" dirty="0"/>
              <a:t>; 3) </a:t>
            </a:r>
            <a:r>
              <a:rPr lang="ru-RU" sz="3100" b="1" i="1" dirty="0" err="1"/>
              <a:t>надання</a:t>
            </a:r>
            <a:r>
              <a:rPr lang="ru-RU" sz="3100" b="1" i="1" dirty="0"/>
              <a:t> </a:t>
            </a:r>
            <a:r>
              <a:rPr lang="ru-RU" sz="3100" b="1" i="1" dirty="0" err="1"/>
              <a:t>консультацій</a:t>
            </a:r>
            <a:r>
              <a:rPr lang="ru-RU" sz="3100" b="1" i="1" dirty="0"/>
              <a:t> </a:t>
            </a:r>
            <a:r>
              <a:rPr lang="ru-RU" sz="3100" b="1" i="1" dirty="0" err="1"/>
              <a:t>клієнтам</a:t>
            </a:r>
            <a:r>
              <a:rPr lang="ru-RU" sz="3100" b="1" i="1" dirty="0"/>
              <a:t>; 4) </a:t>
            </a:r>
            <a:r>
              <a:rPr lang="ru-RU" sz="3100" b="1" i="1" dirty="0" err="1"/>
              <a:t>валютні</a:t>
            </a:r>
            <a:r>
              <a:rPr lang="ru-RU" sz="3100" b="1" i="1" dirty="0"/>
              <a:t> </a:t>
            </a:r>
            <a:r>
              <a:rPr lang="ru-RU" sz="3100" b="1" i="1" dirty="0" err="1"/>
              <a:t>операції</a:t>
            </a:r>
            <a:r>
              <a:rPr lang="ru-RU" sz="3100" b="1" i="1" dirty="0"/>
              <a:t>; 5) </a:t>
            </a:r>
            <a:r>
              <a:rPr lang="ru-RU" sz="3100" b="1" i="1" dirty="0" err="1"/>
              <a:t>прийом</a:t>
            </a:r>
            <a:r>
              <a:rPr lang="ru-RU" sz="3100" b="1" i="1" dirty="0"/>
              <a:t> </a:t>
            </a:r>
            <a:r>
              <a:rPr lang="ru-RU" sz="3100" b="1" i="1" dirty="0" err="1"/>
              <a:t>платежів</a:t>
            </a:r>
            <a:r>
              <a:rPr lang="ru-RU" sz="3100" b="1" i="1" dirty="0"/>
              <a:t> </a:t>
            </a:r>
            <a:r>
              <a:rPr lang="ru-RU" sz="3100" b="1" i="1" dirty="0" err="1"/>
              <a:t>від</a:t>
            </a:r>
            <a:r>
              <a:rPr lang="ru-RU" sz="3100" b="1" i="1" dirty="0"/>
              <a:t> </a:t>
            </a:r>
            <a:r>
              <a:rPr lang="ru-RU" sz="3100" b="1" i="1" dirty="0" err="1"/>
              <a:t>населення</a:t>
            </a:r>
            <a:r>
              <a:rPr lang="ru-RU" sz="3100" b="1" i="1" dirty="0"/>
              <a:t>; 6) продаж </a:t>
            </a:r>
            <a:r>
              <a:rPr lang="ru-RU" sz="3100" b="1" i="1" dirty="0" err="1"/>
              <a:t>цінних</a:t>
            </a:r>
            <a:r>
              <a:rPr lang="ru-RU" sz="3100" b="1" i="1" dirty="0"/>
              <a:t> </a:t>
            </a:r>
            <a:r>
              <a:rPr lang="ru-RU" sz="3100" b="1" i="1" dirty="0" err="1"/>
              <a:t>паперів</a:t>
            </a:r>
            <a:r>
              <a:rPr lang="ru-RU" sz="3100" b="1" i="1" dirty="0"/>
              <a:t>. Банк В: а) </a:t>
            </a:r>
            <a:r>
              <a:rPr lang="ru-RU" sz="3100" b="1" i="1" dirty="0" err="1"/>
              <a:t>прийом</a:t>
            </a:r>
            <a:r>
              <a:rPr lang="ru-RU" sz="3100" b="1" i="1" dirty="0"/>
              <a:t> </a:t>
            </a:r>
            <a:r>
              <a:rPr lang="ru-RU" sz="3100" b="1" i="1" dirty="0" err="1"/>
              <a:t>платежів</a:t>
            </a:r>
            <a:r>
              <a:rPr lang="ru-RU" sz="3100" b="1" i="1" dirty="0"/>
              <a:t> </a:t>
            </a:r>
            <a:r>
              <a:rPr lang="ru-RU" sz="3100" b="1" i="1" dirty="0" err="1"/>
              <a:t>від</a:t>
            </a:r>
            <a:r>
              <a:rPr lang="ru-RU" sz="3100" b="1" i="1" dirty="0"/>
              <a:t> </a:t>
            </a:r>
            <a:r>
              <a:rPr lang="ru-RU" sz="3100" b="1" i="1" dirty="0" err="1"/>
              <a:t>населення</a:t>
            </a:r>
            <a:r>
              <a:rPr lang="ru-RU" sz="3100" b="1" i="1" dirty="0"/>
              <a:t>; б) </a:t>
            </a:r>
            <a:r>
              <a:rPr lang="ru-RU" sz="3100" b="1" i="1" dirty="0" err="1"/>
              <a:t>валютні</a:t>
            </a:r>
            <a:r>
              <a:rPr lang="ru-RU" sz="3100" b="1" i="1" dirty="0"/>
              <a:t> </a:t>
            </a:r>
            <a:r>
              <a:rPr lang="ru-RU" sz="3100" b="1" i="1" dirty="0" err="1"/>
              <a:t>операції</a:t>
            </a:r>
            <a:r>
              <a:rPr lang="ru-RU" sz="3100" b="1" i="1" dirty="0"/>
              <a:t>; в) </a:t>
            </a:r>
            <a:r>
              <a:rPr lang="ru-RU" sz="3100" b="1" i="1" dirty="0" err="1"/>
              <a:t>надання</a:t>
            </a:r>
            <a:r>
              <a:rPr lang="ru-RU" sz="3100" b="1" i="1" dirty="0"/>
              <a:t> </a:t>
            </a:r>
            <a:r>
              <a:rPr lang="ru-RU" sz="3100" b="1" i="1" dirty="0" err="1"/>
              <a:t>консультацій</a:t>
            </a:r>
            <a:r>
              <a:rPr lang="ru-RU" sz="3100" b="1" i="1" dirty="0"/>
              <a:t> </a:t>
            </a:r>
            <a:r>
              <a:rPr lang="ru-RU" sz="3100" b="1" i="1" dirty="0" err="1"/>
              <a:t>клієнтам</a:t>
            </a:r>
            <a:r>
              <a:rPr lang="ru-RU" sz="3100" b="1" i="1" dirty="0"/>
              <a:t>; г) продаж </a:t>
            </a:r>
            <a:r>
              <a:rPr lang="ru-RU" sz="3100" b="1" i="1" dirty="0" err="1"/>
              <a:t>ювілейних</a:t>
            </a:r>
            <a:r>
              <a:rPr lang="ru-RU" sz="3100" b="1" i="1" dirty="0"/>
              <a:t> монет; д) </a:t>
            </a:r>
            <a:r>
              <a:rPr lang="ru-RU" sz="3100" b="1" i="1" dirty="0" err="1"/>
              <a:t>прийом</a:t>
            </a:r>
            <a:r>
              <a:rPr lang="ru-RU" sz="3100" b="1" i="1" dirty="0"/>
              <a:t> </a:t>
            </a:r>
            <a:r>
              <a:rPr lang="ru-RU" sz="3100" b="1" i="1" dirty="0" err="1"/>
              <a:t>зношених</a:t>
            </a:r>
            <a:r>
              <a:rPr lang="ru-RU" sz="3100" b="1" i="1" dirty="0"/>
              <a:t> банкнот. </a:t>
            </a:r>
            <a:r>
              <a:rPr lang="ru-RU" sz="3100" b="1" i="1" dirty="0" err="1"/>
              <a:t>Знайдіть</a:t>
            </a:r>
            <a:r>
              <a:rPr lang="ru-RU" sz="3100" b="1" i="1" dirty="0"/>
              <a:t>, </a:t>
            </a:r>
            <a:r>
              <a:rPr lang="ru-RU" sz="3100" b="1" i="1" dirty="0" err="1"/>
              <a:t>які</a:t>
            </a:r>
            <a:r>
              <a:rPr lang="ru-RU" sz="3100" b="1" i="1" dirty="0"/>
              <a:t> </a:t>
            </a:r>
            <a:r>
              <a:rPr lang="ru-RU" sz="3100" b="1" i="1" dirty="0" err="1"/>
              <a:t>операції</a:t>
            </a:r>
            <a:r>
              <a:rPr lang="ru-RU" sz="3100" b="1" i="1" dirty="0"/>
              <a:t> </a:t>
            </a:r>
            <a:r>
              <a:rPr lang="ru-RU" sz="3100" b="1" i="1" dirty="0" err="1"/>
              <a:t>здійснюватиме</a:t>
            </a:r>
            <a:r>
              <a:rPr lang="ru-RU" sz="3100" b="1" i="1" dirty="0"/>
              <a:t> банк у </a:t>
            </a:r>
            <a:r>
              <a:rPr lang="ru-RU" sz="3100" b="1" i="1" dirty="0" err="1"/>
              <a:t>випадку</a:t>
            </a:r>
            <a:r>
              <a:rPr lang="ru-RU" sz="3100" b="1" i="1" dirty="0"/>
              <a:t>:</a:t>
            </a:r>
          </a:p>
          <a:p>
            <a:r>
              <a:rPr lang="ru-RU" sz="3100" b="1" i="1" dirty="0"/>
              <a:t>а) А È В; б) А Ç В; в) А \ В; г) В \ А.</a:t>
            </a:r>
          </a:p>
          <a:p>
            <a:endParaRPr lang="uk-UA" dirty="0"/>
          </a:p>
        </p:txBody>
      </p:sp>
      <p:pic>
        <p:nvPicPr>
          <p:cNvPr id="2052" name="Picture 4" descr="ÐÐ°ÑÑÐ¸Ð½ÐºÐ¸ Ð¿Ð¾ Ð·Ð°Ð¿ÑÐ¾ÑÑ Ð¿ÑÐ¾ÐµÐºÑ Ð· Ð¼Ð°ÑÐµÐ¼Ð°ÑÐ¸ÐºÐ¸ ÑÑÐ½Ð°Ð½ÑÐ¾Ð²Ð° Ð³ÑÐ°Ð¼Ð¾ÑÐ½ÑÑÑÑ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08220"/>
            <a:ext cx="2160240" cy="1664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43"/>
            <a:ext cx="24003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51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1364" y="274638"/>
            <a:ext cx="5652324" cy="1143000"/>
          </a:xfrm>
        </p:spPr>
        <p:txBody>
          <a:bodyPr/>
          <a:lstStyle/>
          <a:p>
            <a:r>
              <a:rPr lang="uk-UA" dirty="0" smtClean="0"/>
              <a:t>Висновок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35608" y="2132856"/>
            <a:ext cx="7498080" cy="4115544"/>
          </a:xfrm>
        </p:spPr>
        <p:txBody>
          <a:bodyPr>
            <a:normAutofit fontScale="85000" lnSpcReduction="10000"/>
          </a:bodyPr>
          <a:lstStyle/>
          <a:p>
            <a:r>
              <a:rPr lang="uk-UA" dirty="0"/>
              <a:t>Розв’язування таких задач веде до </a:t>
            </a:r>
            <a:endParaRPr lang="uk-UA" dirty="0" smtClean="0"/>
          </a:p>
          <a:p>
            <a:r>
              <a:rPr lang="uk-UA" dirty="0" smtClean="0"/>
              <a:t>формування </a:t>
            </a:r>
            <a:r>
              <a:rPr lang="uk-UA" dirty="0"/>
              <a:t>в учнів знань, вмінь та навичок використання математичних знань в фінансовій сфері практичної діяльності, </a:t>
            </a:r>
            <a:endParaRPr lang="uk-UA" dirty="0" smtClean="0"/>
          </a:p>
          <a:p>
            <a:r>
              <a:rPr lang="uk-UA" dirty="0" smtClean="0"/>
              <a:t>розкриває </a:t>
            </a:r>
            <a:r>
              <a:rPr lang="uk-UA" dirty="0"/>
              <a:t>предметні зв’язки та роль математики у теорії фінансів, </a:t>
            </a:r>
            <a:endParaRPr lang="uk-UA" dirty="0" smtClean="0"/>
          </a:p>
          <a:p>
            <a:r>
              <a:rPr lang="uk-UA" dirty="0" smtClean="0"/>
              <a:t>формує </a:t>
            </a:r>
            <a:r>
              <a:rPr lang="uk-UA" dirty="0"/>
              <a:t>пізнавальний інтерес до вивчення математики, </a:t>
            </a:r>
            <a:endParaRPr lang="uk-UA" dirty="0" smtClean="0"/>
          </a:p>
          <a:p>
            <a:r>
              <a:rPr lang="uk-UA" dirty="0" smtClean="0"/>
              <a:t>підвищує </a:t>
            </a:r>
            <a:r>
              <a:rPr lang="uk-UA" dirty="0"/>
              <a:t>якість математичної підготовки учнів.</a:t>
            </a:r>
          </a:p>
        </p:txBody>
      </p:sp>
      <p:pic>
        <p:nvPicPr>
          <p:cNvPr id="1028" name="Picture 4" descr="ÐÐ°ÑÑÐ¸Ð½ÐºÐ¸ Ð¿Ð¾ Ð·Ð°Ð¿ÑÐ¾ÑÑ Ð¿ÑÐ¾ÐµÐºÑ Ð· Ð¼Ð°ÑÐµÐ¼Ð°ÑÐ¸ÐºÐ¸ ÑÑÐ½Ð°Ð½ÑÐ¾Ð²Ð° Ð³ÑÐ°Ð¼Ð¾ÑÐ½ÑÑÑÑ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5852"/>
            <a:ext cx="3029843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ÐÐ°ÑÑÐ¸Ð½ÐºÐ¸ Ð¿Ð¾ Ð·Ð°Ð¿ÑÐ¾ÑÑ Ð¿ÑÐ¾ÐµÐºÑ Ð· Ð¼Ð°ÑÐµÐ¼Ð°ÑÐ¸ÐºÐ¸ ÑÑÐ½Ð°Ð½ÑÐ¾Ð²Ð° Ð³ÑÐ°Ð¼Ð¾ÑÐ½ÑÑÑÑ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2973"/>
            <a:ext cx="3399842" cy="177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979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116632"/>
            <a:ext cx="7170000" cy="3096344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У геніальності –</a:t>
            </a:r>
            <a:br>
              <a:rPr lang="uk-UA" dirty="0" smtClean="0"/>
            </a:br>
            <a:r>
              <a:rPr lang="uk-UA" dirty="0" smtClean="0"/>
              <a:t> один відсоток таланту і </a:t>
            </a:r>
            <a:r>
              <a:rPr lang="uk-UA" dirty="0" err="1" smtClean="0"/>
              <a:t>дев</a:t>
            </a:r>
            <a:r>
              <a:rPr lang="uk-UA" dirty="0" err="1" smtClean="0">
                <a:latin typeface="Calibri"/>
                <a:cs typeface="Calibri"/>
              </a:rPr>
              <a:t>ʹ</a:t>
            </a:r>
            <a:r>
              <a:rPr lang="uk-UA" dirty="0" err="1" smtClean="0"/>
              <a:t>яносто</a:t>
            </a:r>
            <a:r>
              <a:rPr lang="uk-UA" dirty="0" smtClean="0"/>
              <a:t> відсотків праці.</a:t>
            </a:r>
            <a:br>
              <a:rPr lang="uk-UA" dirty="0" smtClean="0"/>
            </a:br>
            <a:r>
              <a:rPr lang="uk-UA" sz="3200" i="1" dirty="0" smtClean="0"/>
              <a:t>                                                        </a:t>
            </a:r>
            <a:r>
              <a:rPr lang="uk-UA" sz="3200" i="1" dirty="0" smtClean="0"/>
              <a:t>  </a:t>
            </a:r>
            <a:r>
              <a:rPr lang="uk-UA" sz="3200" i="1" dirty="0" smtClean="0"/>
              <a:t>Томас Едісон</a:t>
            </a:r>
            <a:endParaRPr lang="uk-UA" sz="3200" i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435608" y="2852936"/>
            <a:ext cx="7498080" cy="3395464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852936"/>
            <a:ext cx="6912768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5" y="116631"/>
            <a:ext cx="2108807" cy="2952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06097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2080" y="274638"/>
            <a:ext cx="3641608" cy="1143000"/>
          </a:xfrm>
        </p:spPr>
        <p:txBody>
          <a:bodyPr>
            <a:noAutofit/>
          </a:bodyPr>
          <a:lstStyle/>
          <a:p>
            <a:pPr algn="ctr"/>
            <a:r>
              <a:rPr lang="uk-UA" sz="6000" dirty="0" smtClean="0"/>
              <a:t>Дякую за увагу</a:t>
            </a:r>
            <a:endParaRPr lang="uk-UA" sz="6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4789041" cy="3990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371975"/>
            <a:ext cx="5524500" cy="248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 descr="ÐÐ°ÑÑÐ¸Ð½ÐºÐ¸ Ð¿Ð¾ Ð·Ð°Ð¿ÑÐ¾ÑÑ Ð¿ÑÐ¾ÐµÐºÑ Ð· Ð¼Ð°ÑÐµÐ¼Ð°ÑÐ¸ÐºÐ¸ ÑÑÐ½Ð°Ð½ÑÐ¾Ð²Ð° Ð³ÑÐ°Ð¼Ð¾ÑÐ½ÑÑÑÑ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203731"/>
            <a:ext cx="2809875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79" y="3480775"/>
            <a:ext cx="2633700" cy="1731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682186"/>
            <a:ext cx="3715991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67611"/>
            <a:ext cx="3242507" cy="2157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5932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нцестояння">
  <a:themeElements>
    <a:clrScheme name="Сонцестояння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нцестояння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нцестояння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296</TotalTime>
  <Words>1586</Words>
  <Application>Microsoft Office PowerPoint</Application>
  <PresentationFormat>Екран (4:3)</PresentationFormat>
  <Paragraphs>192</Paragraphs>
  <Slides>27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27</vt:i4>
      </vt:variant>
    </vt:vector>
  </HeadingPairs>
  <TitlesOfParts>
    <vt:vector size="28" baseType="lpstr">
      <vt:lpstr>Сонцестояння</vt:lpstr>
      <vt:lpstr>«Розвиток підприємливості та фінансової грамотності учнів на уроках математики»</vt:lpstr>
      <vt:lpstr>«Час, що наближається, - це епоха інтелектуального працівника, який, крім формальної освіти, володіє ще й практичним застосуванням знань та навичками неперервного навчання».                                                             Петер Дракер              (американський консультант в галузі менеджменту)</vt:lpstr>
      <vt:lpstr>НАСКРІЗНА ЛІНІЯ «ПІДПРИЄМЛИВІСТЬ І ФІНАНСОВА ГРАМОТНІСТЬ»  націлена</vt:lpstr>
      <vt:lpstr>НАСКРІЗНА ЛІНІЯ «ПІДПРИЄМЛИВІСТЬ І ФІНАНСОВА ГРАМОТНІСТЬ»  пов'язана з розв'язуванням практичних задач</vt:lpstr>
      <vt:lpstr>5 клас. </vt:lpstr>
      <vt:lpstr>6 кл. </vt:lpstr>
      <vt:lpstr>7-й клас. АЛГЕБРА </vt:lpstr>
      <vt:lpstr>8-й клас. АЛГЕБРА </vt:lpstr>
      <vt:lpstr>9-й клас. АЛГЕБРА</vt:lpstr>
      <vt:lpstr>7-й клас. ГЕОМЕТРІЯ </vt:lpstr>
      <vt:lpstr>8-й клас. ГЕОМЕТРІЯ </vt:lpstr>
      <vt:lpstr>9-й клас. ГЕОМЕТРІЯ </vt:lpstr>
      <vt:lpstr>Натуральні числа і дії над ними</vt:lpstr>
      <vt:lpstr>Натуральні числа і дії над ними</vt:lpstr>
      <vt:lpstr>    Десяткові дроби</vt:lpstr>
      <vt:lpstr>Масштаб. Відсотки</vt:lpstr>
      <vt:lpstr>Масштаб. Відсотки</vt:lpstr>
      <vt:lpstr>Діаграми</vt:lpstr>
      <vt:lpstr>Звичайні дроби</vt:lpstr>
      <vt:lpstr>Середнє арифметичне</vt:lpstr>
      <vt:lpstr>Відношення і пропорції</vt:lpstr>
      <vt:lpstr>Задачі про сімейний бюджет</vt:lpstr>
      <vt:lpstr>Задачі для сучасних старшокласників</vt:lpstr>
      <vt:lpstr>Задачі для сучасних старшокласників</vt:lpstr>
      <vt:lpstr>Висновок</vt:lpstr>
      <vt:lpstr>У геніальності –  один відсоток таланту і девʹяносто відсотків праці.                                                           Томас Едісон</vt:lpstr>
      <vt:lpstr>Дякую за увагу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WWW</dc:creator>
  <cp:lastModifiedBy>WWW</cp:lastModifiedBy>
  <cp:revision>28</cp:revision>
  <dcterms:created xsi:type="dcterms:W3CDTF">2018-11-11T15:28:00Z</dcterms:created>
  <dcterms:modified xsi:type="dcterms:W3CDTF">2020-02-08T16:29:40Z</dcterms:modified>
</cp:coreProperties>
</file>