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  <p:sldMasterId id="2147483685" r:id="rId3"/>
    <p:sldMasterId id="2147483697" r:id="rId4"/>
  </p:sldMasterIdLst>
  <p:notesMasterIdLst>
    <p:notesMasterId r:id="rId26"/>
  </p:notesMasterIdLst>
  <p:sldIdLst>
    <p:sldId id="256" r:id="rId5"/>
    <p:sldId id="274" r:id="rId6"/>
    <p:sldId id="275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7" r:id="rId17"/>
    <p:sldId id="286" r:id="rId18"/>
    <p:sldId id="288" r:id="rId19"/>
    <p:sldId id="289" r:id="rId20"/>
    <p:sldId id="292" r:id="rId21"/>
    <p:sldId id="290" r:id="rId22"/>
    <p:sldId id="293" r:id="rId23"/>
    <p:sldId id="291" r:id="rId24"/>
    <p:sldId id="273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13F"/>
    <a:srgbClr val="00FF00"/>
    <a:srgbClr val="FF6161"/>
    <a:srgbClr val="FF7D7D"/>
    <a:srgbClr val="FF8181"/>
    <a:srgbClr val="FF3737"/>
    <a:srgbClr val="FFD961"/>
    <a:srgbClr val="FEAC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87819" autoAdjust="0"/>
  </p:normalViewPr>
  <p:slideViewPr>
    <p:cSldViewPr>
      <p:cViewPr varScale="1">
        <p:scale>
          <a:sx n="78" d="100"/>
          <a:sy n="78" d="100"/>
        </p:scale>
        <p:origin x="1579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BB1E52-A01D-47E7-B721-1AED3B5E2C74}" type="doc">
      <dgm:prSet loTypeId="urn:microsoft.com/office/officeart/2008/layout/RadialCluster" loCatId="cycle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CA3BFBC-E87B-42AE-BA30-A3E1AA75E832}">
      <dgm:prSet phldrT="[Текст]" custT="1"/>
      <dgm:spPr/>
      <dgm:t>
        <a:bodyPr/>
        <a:lstStyle/>
        <a:p>
          <a:r>
            <a:rPr lang="uk-UA" sz="4400" smtClean="0">
              <a:latin typeface="Times New Roman" panose="02020603050405020304" pitchFamily="18" charset="0"/>
              <a:cs typeface="Times New Roman" panose="02020603050405020304" pitchFamily="18" charset="0"/>
            </a:rPr>
            <a:t>Типи показникових рівнянь</a:t>
          </a:r>
          <a:endParaRPr lang="ru-RU" sz="4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DC1925-DDB1-4560-A216-5288CA315D89}" type="parTrans" cxnId="{1EA46012-BCCB-4BAE-B136-656FE925CD79}">
      <dgm:prSet/>
      <dgm:spPr/>
      <dgm:t>
        <a:bodyPr/>
        <a:lstStyle/>
        <a:p>
          <a:endParaRPr lang="ru-RU"/>
        </a:p>
      </dgm:t>
    </dgm:pt>
    <dgm:pt modelId="{56B53736-D276-44A5-8FF6-2B0C948C138D}" type="sibTrans" cxnId="{1EA46012-BCCB-4BAE-B136-656FE925CD79}">
      <dgm:prSet/>
      <dgm:spPr/>
      <dgm:t>
        <a:bodyPr/>
        <a:lstStyle/>
        <a:p>
          <a:endParaRPr lang="ru-RU"/>
        </a:p>
      </dgm:t>
    </dgm:pt>
    <dgm:pt modelId="{E9AB8523-06E6-42FB-9F06-0535841043D9}">
      <dgm:prSet phldrT="[Текст]" custT="1"/>
      <dgm:spPr/>
      <dgm:t>
        <a:bodyPr/>
        <a:lstStyle/>
        <a:p>
          <a:r>
            <a: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Найпростіші та які зводяться до них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F04756-ECA5-4FD3-A1EC-C1B6443216FC}" type="parTrans" cxnId="{1EF8550B-102E-4351-814E-B4ADD903BCB3}">
      <dgm:prSet/>
      <dgm:spPr/>
      <dgm:t>
        <a:bodyPr/>
        <a:lstStyle/>
        <a:p>
          <a:endParaRPr lang="ru-RU"/>
        </a:p>
      </dgm:t>
    </dgm:pt>
    <dgm:pt modelId="{B49B3EAB-5756-434C-A66B-4539812F1AD8}" type="sibTrans" cxnId="{1EF8550B-102E-4351-814E-B4ADD903BCB3}">
      <dgm:prSet/>
      <dgm:spPr/>
      <dgm:t>
        <a:bodyPr/>
        <a:lstStyle/>
        <a:p>
          <a:endParaRPr lang="ru-RU"/>
        </a:p>
      </dgm:t>
    </dgm:pt>
    <dgm:pt modelId="{5849F8BB-068C-4982-9839-5923D910B64A}">
      <dgm:prSet phldrT="[Текст]" custT="1"/>
      <dgm:spPr/>
      <dgm:t>
        <a:bodyPr/>
        <a:lstStyle/>
        <a:p>
          <a:r>
            <a: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Нестандартні показникові рівняння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A6F8CC-DB8F-412F-83DE-B0B53C27816E}" type="parTrans" cxnId="{970306AF-5D52-4B33-AAEE-A552DF72FE23}">
      <dgm:prSet/>
      <dgm:spPr/>
      <dgm:t>
        <a:bodyPr/>
        <a:lstStyle/>
        <a:p>
          <a:endParaRPr lang="ru-RU"/>
        </a:p>
      </dgm:t>
    </dgm:pt>
    <dgm:pt modelId="{8B43D98C-0568-4D50-A752-B6041DA3205C}" type="sibTrans" cxnId="{970306AF-5D52-4B33-AAEE-A552DF72FE23}">
      <dgm:prSet/>
      <dgm:spPr/>
      <dgm:t>
        <a:bodyPr/>
        <a:lstStyle/>
        <a:p>
          <a:endParaRPr lang="ru-RU"/>
        </a:p>
      </dgm:t>
    </dgm:pt>
    <dgm:pt modelId="{681F8C38-E835-4AB9-9764-98A6C4E1F5C1}">
      <dgm:prSet phldrT="[Текст]" custT="1"/>
      <dgm:spPr/>
      <dgm:t>
        <a:bodyPr/>
        <a:lstStyle/>
        <a:p>
          <a:r>
            <a: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Показникові рівняння які зводяться до алгебраїчних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16F080-DD62-40AE-A686-A249C4A31261}" type="parTrans" cxnId="{B64ECCE7-22DD-4921-94C6-FBF36F408518}">
      <dgm:prSet/>
      <dgm:spPr/>
      <dgm:t>
        <a:bodyPr/>
        <a:lstStyle/>
        <a:p>
          <a:endParaRPr lang="ru-RU"/>
        </a:p>
      </dgm:t>
    </dgm:pt>
    <dgm:pt modelId="{580379F3-99DD-41E9-AEE5-CCC0505D0E31}" type="sibTrans" cxnId="{B64ECCE7-22DD-4921-94C6-FBF36F408518}">
      <dgm:prSet/>
      <dgm:spPr/>
      <dgm:t>
        <a:bodyPr/>
        <a:lstStyle/>
        <a:p>
          <a:endParaRPr lang="ru-RU"/>
        </a:p>
      </dgm:t>
    </dgm:pt>
    <dgm:pt modelId="{910443A6-D452-4B48-AA03-BF860714AF3F}" type="pres">
      <dgm:prSet presAssocID="{11BB1E52-A01D-47E7-B721-1AED3B5E2C7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35AF14D-F268-46B3-8208-E29B925DC0D3}" type="pres">
      <dgm:prSet presAssocID="{2CA3BFBC-E87B-42AE-BA30-A3E1AA75E832}" presName="singleCycle" presStyleCnt="0"/>
      <dgm:spPr/>
    </dgm:pt>
    <dgm:pt modelId="{80B69C6F-91F7-4F61-9807-EBCFDC136AFF}" type="pres">
      <dgm:prSet presAssocID="{2CA3BFBC-E87B-42AE-BA30-A3E1AA75E832}" presName="singleCenter" presStyleLbl="node1" presStyleIdx="0" presStyleCnt="4" custScaleX="231164" custScaleY="108794" custLinFactNeighborX="605" custLinFactNeighborY="-13010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F32F6650-9651-4E27-AC01-83E885C6155C}" type="pres">
      <dgm:prSet presAssocID="{9EF04756-ECA5-4FD3-A1EC-C1B6443216FC}" presName="Name56" presStyleLbl="parChTrans1D2" presStyleIdx="0" presStyleCnt="3"/>
      <dgm:spPr/>
      <dgm:t>
        <a:bodyPr/>
        <a:lstStyle/>
        <a:p>
          <a:endParaRPr lang="ru-RU"/>
        </a:p>
      </dgm:t>
    </dgm:pt>
    <dgm:pt modelId="{262E7A71-16B9-4280-B1A8-4295337FF236}" type="pres">
      <dgm:prSet presAssocID="{E9AB8523-06E6-42FB-9F06-0535841043D9}" presName="text0" presStyleLbl="node1" presStyleIdx="1" presStyleCnt="4" custScaleX="227704" custScaleY="1514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5F0C9D-84FD-488D-BC45-AE33390C75AA}" type="pres">
      <dgm:prSet presAssocID="{3CA6F8CC-DB8F-412F-83DE-B0B53C27816E}" presName="Name56" presStyleLbl="parChTrans1D2" presStyleIdx="1" presStyleCnt="3"/>
      <dgm:spPr/>
      <dgm:t>
        <a:bodyPr/>
        <a:lstStyle/>
        <a:p>
          <a:endParaRPr lang="ru-RU"/>
        </a:p>
      </dgm:t>
    </dgm:pt>
    <dgm:pt modelId="{4F2F7CCC-B8B5-43B2-A4AD-6162DA044AED}" type="pres">
      <dgm:prSet presAssocID="{5849F8BB-068C-4982-9839-5923D910B64A}" presName="text0" presStyleLbl="node1" presStyleIdx="2" presStyleCnt="4" custScaleX="219489" custScaleY="147430" custRadScaleRad="136126" custRadScaleInc="12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4D6F5-51BC-4A66-9463-38FF98F4DCDC}" type="pres">
      <dgm:prSet presAssocID="{5E16F080-DD62-40AE-A686-A249C4A31261}" presName="Name56" presStyleLbl="parChTrans1D2" presStyleIdx="2" presStyleCnt="3"/>
      <dgm:spPr/>
      <dgm:t>
        <a:bodyPr/>
        <a:lstStyle/>
        <a:p>
          <a:endParaRPr lang="ru-RU"/>
        </a:p>
      </dgm:t>
    </dgm:pt>
    <dgm:pt modelId="{C4AD1AE2-C032-48D1-8486-417E01E748EE}" type="pres">
      <dgm:prSet presAssocID="{681F8C38-E835-4AB9-9764-98A6C4E1F5C1}" presName="text0" presStyleLbl="node1" presStyleIdx="3" presStyleCnt="4" custScaleX="224535" custScaleY="149968" custRadScaleRad="131233" custRadScaleInc="1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3FE9B2-C84A-4A5B-BED2-3502EC057F2B}" type="presOf" srcId="{11BB1E52-A01D-47E7-B721-1AED3B5E2C74}" destId="{910443A6-D452-4B48-AA03-BF860714AF3F}" srcOrd="0" destOrd="0" presId="urn:microsoft.com/office/officeart/2008/layout/RadialCluster"/>
    <dgm:cxn modelId="{EBC8F1EA-B2E2-4BE2-AE89-9794E6C95DCD}" type="presOf" srcId="{9EF04756-ECA5-4FD3-A1EC-C1B6443216FC}" destId="{F32F6650-9651-4E27-AC01-83E885C6155C}" srcOrd="0" destOrd="0" presId="urn:microsoft.com/office/officeart/2008/layout/RadialCluster"/>
    <dgm:cxn modelId="{B64ECCE7-22DD-4921-94C6-FBF36F408518}" srcId="{2CA3BFBC-E87B-42AE-BA30-A3E1AA75E832}" destId="{681F8C38-E835-4AB9-9764-98A6C4E1F5C1}" srcOrd="2" destOrd="0" parTransId="{5E16F080-DD62-40AE-A686-A249C4A31261}" sibTransId="{580379F3-99DD-41E9-AEE5-CCC0505D0E31}"/>
    <dgm:cxn modelId="{6E79A157-B0F3-448B-BB5F-FA3756DC3952}" type="presOf" srcId="{2CA3BFBC-E87B-42AE-BA30-A3E1AA75E832}" destId="{80B69C6F-91F7-4F61-9807-EBCFDC136AFF}" srcOrd="0" destOrd="0" presId="urn:microsoft.com/office/officeart/2008/layout/RadialCluster"/>
    <dgm:cxn modelId="{38F5BB49-569A-4183-984E-6D493A14731D}" type="presOf" srcId="{5E16F080-DD62-40AE-A686-A249C4A31261}" destId="{8C84D6F5-51BC-4A66-9463-38FF98F4DCDC}" srcOrd="0" destOrd="0" presId="urn:microsoft.com/office/officeart/2008/layout/RadialCluster"/>
    <dgm:cxn modelId="{B734D2C6-67CB-43E1-A951-24487B8432CE}" type="presOf" srcId="{E9AB8523-06E6-42FB-9F06-0535841043D9}" destId="{262E7A71-16B9-4280-B1A8-4295337FF236}" srcOrd="0" destOrd="0" presId="urn:microsoft.com/office/officeart/2008/layout/RadialCluster"/>
    <dgm:cxn modelId="{1EA46012-BCCB-4BAE-B136-656FE925CD79}" srcId="{11BB1E52-A01D-47E7-B721-1AED3B5E2C74}" destId="{2CA3BFBC-E87B-42AE-BA30-A3E1AA75E832}" srcOrd="0" destOrd="0" parTransId="{75DC1925-DDB1-4560-A216-5288CA315D89}" sibTransId="{56B53736-D276-44A5-8FF6-2B0C948C138D}"/>
    <dgm:cxn modelId="{E49E232B-BDD2-4521-B1DA-9CC6042F8747}" type="presOf" srcId="{681F8C38-E835-4AB9-9764-98A6C4E1F5C1}" destId="{C4AD1AE2-C032-48D1-8486-417E01E748EE}" srcOrd="0" destOrd="0" presId="urn:microsoft.com/office/officeart/2008/layout/RadialCluster"/>
    <dgm:cxn modelId="{1EF8550B-102E-4351-814E-B4ADD903BCB3}" srcId="{2CA3BFBC-E87B-42AE-BA30-A3E1AA75E832}" destId="{E9AB8523-06E6-42FB-9F06-0535841043D9}" srcOrd="0" destOrd="0" parTransId="{9EF04756-ECA5-4FD3-A1EC-C1B6443216FC}" sibTransId="{B49B3EAB-5756-434C-A66B-4539812F1AD8}"/>
    <dgm:cxn modelId="{5224C352-9B97-40FF-9CCD-02C3D60E29FA}" type="presOf" srcId="{5849F8BB-068C-4982-9839-5923D910B64A}" destId="{4F2F7CCC-B8B5-43B2-A4AD-6162DA044AED}" srcOrd="0" destOrd="0" presId="urn:microsoft.com/office/officeart/2008/layout/RadialCluster"/>
    <dgm:cxn modelId="{74DE728A-AE5E-41E8-85E0-02272DDF5A21}" type="presOf" srcId="{3CA6F8CC-DB8F-412F-83DE-B0B53C27816E}" destId="{3E5F0C9D-84FD-488D-BC45-AE33390C75AA}" srcOrd="0" destOrd="0" presId="urn:microsoft.com/office/officeart/2008/layout/RadialCluster"/>
    <dgm:cxn modelId="{970306AF-5D52-4B33-AAEE-A552DF72FE23}" srcId="{2CA3BFBC-E87B-42AE-BA30-A3E1AA75E832}" destId="{5849F8BB-068C-4982-9839-5923D910B64A}" srcOrd="1" destOrd="0" parTransId="{3CA6F8CC-DB8F-412F-83DE-B0B53C27816E}" sibTransId="{8B43D98C-0568-4D50-A752-B6041DA3205C}"/>
    <dgm:cxn modelId="{C99B9EC2-AA78-409D-B4A2-03F28ED037CB}" type="presParOf" srcId="{910443A6-D452-4B48-AA03-BF860714AF3F}" destId="{835AF14D-F268-46B3-8208-E29B925DC0D3}" srcOrd="0" destOrd="0" presId="urn:microsoft.com/office/officeart/2008/layout/RadialCluster"/>
    <dgm:cxn modelId="{F73FA7EC-B974-486A-A0FF-E520011E59E5}" type="presParOf" srcId="{835AF14D-F268-46B3-8208-E29B925DC0D3}" destId="{80B69C6F-91F7-4F61-9807-EBCFDC136AFF}" srcOrd="0" destOrd="0" presId="urn:microsoft.com/office/officeart/2008/layout/RadialCluster"/>
    <dgm:cxn modelId="{CB105007-FFE8-4612-B5B8-1FF833176179}" type="presParOf" srcId="{835AF14D-F268-46B3-8208-E29B925DC0D3}" destId="{F32F6650-9651-4E27-AC01-83E885C6155C}" srcOrd="1" destOrd="0" presId="urn:microsoft.com/office/officeart/2008/layout/RadialCluster"/>
    <dgm:cxn modelId="{7742F56D-D009-4251-90AB-C98687C1632B}" type="presParOf" srcId="{835AF14D-F268-46B3-8208-E29B925DC0D3}" destId="{262E7A71-16B9-4280-B1A8-4295337FF236}" srcOrd="2" destOrd="0" presId="urn:microsoft.com/office/officeart/2008/layout/RadialCluster"/>
    <dgm:cxn modelId="{A7405B70-5011-48A8-8663-7F29FECC4EE1}" type="presParOf" srcId="{835AF14D-F268-46B3-8208-E29B925DC0D3}" destId="{3E5F0C9D-84FD-488D-BC45-AE33390C75AA}" srcOrd="3" destOrd="0" presId="urn:microsoft.com/office/officeart/2008/layout/RadialCluster"/>
    <dgm:cxn modelId="{247EAB32-8AA0-4926-9C31-958376B2598E}" type="presParOf" srcId="{835AF14D-F268-46B3-8208-E29B925DC0D3}" destId="{4F2F7CCC-B8B5-43B2-A4AD-6162DA044AED}" srcOrd="4" destOrd="0" presId="urn:microsoft.com/office/officeart/2008/layout/RadialCluster"/>
    <dgm:cxn modelId="{25AE0C10-E7FF-43EF-8C9F-65C50B7F7A3B}" type="presParOf" srcId="{835AF14D-F268-46B3-8208-E29B925DC0D3}" destId="{8C84D6F5-51BC-4A66-9463-38FF98F4DCDC}" srcOrd="5" destOrd="0" presId="urn:microsoft.com/office/officeart/2008/layout/RadialCluster"/>
    <dgm:cxn modelId="{BC7FA93E-1605-4878-BC00-053823C43E7E}" type="presParOf" srcId="{835AF14D-F268-46B3-8208-E29B925DC0D3}" destId="{C4AD1AE2-C032-48D1-8486-417E01E748EE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7625043-B8EB-48AD-BB19-791B7A7A7EFE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0A01662-E82C-44C4-A9FD-ACBCF06B3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548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22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63960C-5BB8-48F2-A76F-9E87F701120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947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9CF5B-7A0E-4D6D-B475-91C340DDB11E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B1D5D-652E-43B3-83DE-469F2E51F0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B69A7-90F2-4EEF-B5DD-ED169634AC77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7C725-3F23-4273-A5BF-9AD31634B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F7257-9B92-4D0C-AA95-9947B6B962AE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C65C9-BC60-4DAA-8D88-3D2CD7B1C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E7063-C86E-4960-A810-814B06055FDA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EF8C1-AA4D-487A-AEA8-647A85EC963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76443-64BC-4FFB-B71C-DB4934AAB7C5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8756E-E216-4A10-A528-4796391A37F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71ADB-F720-4B8D-9CB7-FC0FFA6812C2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AFE17-5E0B-4C76-8267-E493DEDCA32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1FC08-AB5E-4050-8896-A5E3EDCC02D4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ED9CE-5B98-4015-BDD5-3D934BE8FBE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5CD58-5BEB-4031-98A2-A0E8CC60F77A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EBCCE-C897-41BE-A7EC-8814E230D76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04578-3C69-44DA-BE3B-EFAE955A4AFC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4BAA8-BC1C-49C6-95B6-635C34EF44E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4D7CE-5BA1-4207-8E1A-8496FA7F12B4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48E73-58B6-4FD5-ADF9-D3080BEAD33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FE76A-610F-4516-9354-C6C989208530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2E03A-76C5-450C-A886-B7794A9B58E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3DE79-970A-4780-ADFE-2CD9EFC89F61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9F8A5-BD23-43CD-A387-838203D148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04C36-6ADC-4159-A347-65EE8B9C8F67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FC63E-6AD4-4B07-8E71-6D9D9779A47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40642-0A63-40F9-A951-96BE8643F71E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8D4CD-1172-41ED-BD49-59B49A1654E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C3419-429A-4D8D-82FB-A4D4E639E2A7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8AC49-164A-4780-B5FF-748DA685E02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F4793-13CC-42DD-A0A7-D553868FD0DF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BF425-9D04-47A2-B3EC-0B6786CD75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AC0D4-1DE9-460C-8819-F3666F1005F3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2C114-E56C-40F7-A2AB-AE0729A432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37760-C8FC-44B8-8870-1D2796C5BC96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2CB01-78B6-4795-9FED-6C5F6B560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8B576-1118-49D0-97EA-0D6854811BBB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7C485-5519-4BD5-BE7B-51286578D1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2020-8F40-4D28-87C4-897E0B280928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C36FB-2862-491B-B360-8B3ADD8436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8BA74-0704-421B-BED7-D84511C9DFDC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6D981-52DD-4BB0-AA4D-32CE54CC4D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3B811-4BD6-4514-9723-4BCAC51B57C2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9FADD-6486-409B-A26C-80460069E0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169AE-C0CB-461E-84E0-51F83E0B09B6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55CF3-BBB7-4AD0-BAF8-D25236D68A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CCD31-2BDA-457E-8746-96B9F4A1A4C3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3B65B-EAE2-4CFE-96A2-EF8651FE79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783F1-BFA8-4FA2-8B3D-87A5A2FAAF30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F7075-6B37-498B-8161-C0A574A857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54AA-4D1B-4C47-BCC0-A1FB1DE1A8CE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3AFB7-EA5A-4669-9636-B0AFED37AF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BDC3D-3F64-47F3-97F7-710223451BD3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0425F-3E9E-4D37-B8E3-66C4DAC4F6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A18F2-C71C-4FD7-9D59-096E249140A9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52048-4579-4136-BD22-21828B3F3C4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F2ED5-154E-44D8-8C21-896ED334AAE8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1AFAA-957C-4A52-908C-2722C6208A7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C98DD-F61F-4917-809D-735C098B3AB8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C3E90-65FC-40BB-BD70-DEC1EEC2748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D9183-E3D3-4E38-9B28-308CBA72521A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A05C8-EB8A-4074-9D10-8F706553E78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04B42-59AB-403F-B49C-F7F5DA2125E1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D2C5D-FBDF-463F-BB7A-674FFD508DA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26B6D-0A3E-4BC9-8F60-A0CDAEADAB86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D6D22-C192-40AA-AF03-BCD32C9FB92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07625-CCA9-43C8-B546-5AF65F683250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32237-E0A8-46C7-AFDF-39A343A8A6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3A614-76C2-48C5-B362-8556AABFFAFD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A79B-3200-467A-B851-6F0F4D4EA23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A7E48-DC89-4EE5-8BCD-36F23D15E50D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CB943-C199-4C60-BDE1-2EA66983197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6D3ED-0F6F-4C36-BA02-D78F903DE7D9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B04B0-153E-4B9B-94F3-6AADA795894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FD1F9-0291-4D3F-BE16-C8626203A303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55F9A-15E1-4097-B39E-32FA76524C1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6324D-A10E-4D6D-846F-DADE45E2420D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6E536-1C35-4EB3-AC56-BC69550B915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2629F-DC9A-4A0C-8C0C-D2C670498943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7B5AC-FA47-45C5-A108-F05619D2F0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7184A-6F4E-4734-8E6F-D4E6333D985A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CAA0A-1EBF-4B12-9793-F077F9FA13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168A0-C1B7-4CC2-BD29-995ED7496DD8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81A03-FBDD-4CA4-A40E-99AFB01607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3543F-F165-4148-A66B-2F950049B1A3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31315-A1D2-46A1-AB6D-C7696BEBE4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616B1-88C5-4378-BD3D-E28068341399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B2966-15BF-4920-8929-0403A3A63E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6350"/>
            <a:ext cx="91440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7382FE4-3B04-4240-AA33-74B12043F115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BF8D43-E86C-4599-9D00-E861BA72A0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1" r:id="rId8"/>
    <p:sldLayoutId id="2147483700" r:id="rId9"/>
    <p:sldLayoutId id="2147483699" r:id="rId10"/>
    <p:sldLayoutId id="2147483698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6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635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3316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B8E188-3A1B-4273-B3FA-172070EE4AE1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C2CD48-33A1-4A8E-A0E1-8DA3878B256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6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25604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F8FF90-0501-4DF7-AE23-8AB76E0842ED}" type="datetimeFigureOut">
              <a:rPr lang="en-US"/>
              <a:pPr>
                <a:defRPr/>
              </a:pPr>
              <a:t>12/5/2017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E7554F5-394B-457F-8DFC-FAEAF42682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29" r:id="rId2"/>
    <p:sldLayoutId id="2147483728" r:id="rId3"/>
    <p:sldLayoutId id="2147483727" r:id="rId4"/>
    <p:sldLayoutId id="2147483726" r:id="rId5"/>
    <p:sldLayoutId id="2147483725" r:id="rId6"/>
    <p:sldLayoutId id="2147483724" r:id="rId7"/>
    <p:sldLayoutId id="2147483723" r:id="rId8"/>
    <p:sldLayoutId id="2147483722" r:id="rId9"/>
    <p:sldLayoutId id="2147483721" r:id="rId10"/>
    <p:sldLayoutId id="2147483720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7"/>
          <p:cNvPicPr>
            <a:picLocks noChangeAspect="1"/>
          </p:cNvPicPr>
          <p:nvPr/>
        </p:nvPicPr>
        <p:blipFill>
          <a:blip r:embed="rId13"/>
          <a:srcRect b="2443"/>
          <a:stretch>
            <a:fillRect/>
          </a:stretch>
        </p:blipFill>
        <p:spPr bwMode="auto">
          <a:xfrm>
            <a:off x="-1588" y="12700"/>
            <a:ext cx="9145588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3789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364210-234D-4D10-B8B0-9BBEA58E1BC0}" type="datetimeFigureOut">
              <a:rPr lang="uk-UA"/>
              <a:pPr>
                <a:defRPr/>
              </a:pPr>
              <a:t>05.12.2017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400C8C0-C3A7-430C-8272-A8BBB3A5E98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0" r:id="rId2"/>
    <p:sldLayoutId id="2147483739" r:id="rId3"/>
    <p:sldLayoutId id="2147483738" r:id="rId4"/>
    <p:sldLayoutId id="2147483737" r:id="rId5"/>
    <p:sldLayoutId id="2147483736" r:id="rId6"/>
    <p:sldLayoutId id="2147483735" r:id="rId7"/>
    <p:sldLayoutId id="2147483734" r:id="rId8"/>
    <p:sldLayoutId id="2147483733" r:id="rId9"/>
    <p:sldLayoutId id="2147483732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7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/>
          </p:cNvSpPr>
          <p:nvPr/>
        </p:nvSpPr>
        <p:spPr bwMode="auto">
          <a:xfrm>
            <a:off x="601670" y="1901950"/>
            <a:ext cx="7787955" cy="274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uk-UA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Тема</a:t>
            </a:r>
            <a:r>
              <a:rPr lang="uk-U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:</a:t>
            </a:r>
            <a:r>
              <a:rPr lang="uk-UA" sz="4000" b="1" dirty="0" smtClean="0">
                <a:latin typeface="Times New Roman" pitchFamily="18" charset="0"/>
              </a:rPr>
              <a:t> </a:t>
            </a:r>
            <a:r>
              <a:rPr lang="uk-U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Показникові рівняння, розв’язування показникових рівнянь різними способами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5196" y="682597"/>
            <a:ext cx="7482545" cy="1143000"/>
          </a:xfrm>
        </p:spPr>
        <p:txBody>
          <a:bodyPr/>
          <a:lstStyle/>
          <a:p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І. Найпростіші </a:t>
            </a:r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показникові рівняння та ті, що зводяться до них шляхом: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368" y="2054655"/>
            <a:ext cx="8229600" cy="3918803"/>
          </a:xfrm>
        </p:spPr>
        <p:txBody>
          <a:bodyPr/>
          <a:lstStyle/>
          <a:p>
            <a:pPr lvl="0" algn="ctr"/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зведення до однієї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2714" t="63321" r="26722" b="16832"/>
          <a:stretch/>
        </p:blipFill>
        <p:spPr bwMode="auto">
          <a:xfrm>
            <a:off x="1365196" y="2512771"/>
            <a:ext cx="7256990" cy="3664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967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670" y="680310"/>
            <a:ext cx="8093365" cy="1068935"/>
          </a:xfrm>
        </p:spPr>
        <p:txBody>
          <a:bodyPr/>
          <a:lstStyle/>
          <a:p>
            <a:pPr algn="ctr"/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винесення спільного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множника</a:t>
            </a:r>
          </a:p>
          <a:p>
            <a:pPr marL="0" indent="0" algn="ctr">
              <a:buNone/>
            </a:pP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дужки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4770938"/>
                  </p:ext>
                </p:extLst>
              </p:nvPr>
            </p:nvGraphicFramePr>
            <p:xfrm>
              <a:off x="1823310" y="1901950"/>
              <a:ext cx="5991225" cy="4352290"/>
            </p:xfrm>
            <a:graphic>
              <a:graphicData uri="http://schemas.openxmlformats.org/drawingml/2006/table">
                <a:tbl>
                  <a:tblPr>
                    <a:tableStyleId>{69C7853C-536D-4A76-A0AE-DD22124D55A5}</a:tableStyleId>
                  </a:tblPr>
                  <a:tblGrid>
                    <a:gridCol w="2126615"/>
                    <a:gridCol w="3864610"/>
                  </a:tblGrid>
                  <a:tr h="0">
                    <a:tc>
                      <a:txBody>
                        <a:bodyPr/>
                        <a:lstStyle/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sup>
                                </m:sSup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sup>
                                </m:sSup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=260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  <a:tc>
                      <a:txBody>
                        <a:bodyPr/>
                        <a:lstStyle/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Алгоритм</a:t>
                          </a:r>
                          <a:endParaRPr lang="ru-RU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d>
                                  <m:d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4+</m:t>
                                    </m:r>
                                    <m:f>
                                      <m:fPr>
                                        <m:ctrlPr>
                                          <a:rPr lang="ru-RU" sz="14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16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=260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∙4</m:t>
                                </m:r>
                                <m:f>
                                  <m:f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den>
                                </m:f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=260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=260÷4</m:t>
                                </m:r>
                                <m:f>
                                  <m:f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=3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Відповідь. 3</a:t>
                          </a:r>
                          <a:r>
                            <a:rPr lang="ru-RU" sz="140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ru-RU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  <a:tc>
                      <a:txBody>
                        <a:bodyPr/>
                        <a:lstStyle/>
                        <a:p>
                          <a:pPr marL="28575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Винести за дужки спільний множник.</a:t>
                          </a:r>
                          <a:b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</a:b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Виконати дії в дужках.</a:t>
                          </a:r>
                          <a:b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</a:b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На вираз у дужках поділити ліву і праву </a:t>
                          </a:r>
                          <a:r>
                            <a:rPr lang="uk-UA" sz="140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частину</a:t>
                          </a: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рівняння</a:t>
                          </a: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Звести рівняння до однієї основи.</a:t>
                          </a:r>
                          <a:b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</a:b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Прирівняти показники.</a:t>
                          </a:r>
                          <a:b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</a:b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Записати відповідь.</a:t>
                          </a:r>
                          <a:endParaRPr lang="ru-RU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4770938"/>
                  </p:ext>
                </p:extLst>
              </p:nvPr>
            </p:nvGraphicFramePr>
            <p:xfrm>
              <a:off x="1823310" y="1901950"/>
              <a:ext cx="5991225" cy="4370642"/>
            </p:xfrm>
            <a:graphic>
              <a:graphicData uri="http://schemas.openxmlformats.org/drawingml/2006/table">
                <a:tbl>
                  <a:tblPr>
                    <a:tableStyleId>{69C7853C-536D-4A76-A0AE-DD22124D55A5}</a:tableStyleId>
                  </a:tblPr>
                  <a:tblGrid>
                    <a:gridCol w="2126615"/>
                    <a:gridCol w="3864610"/>
                  </a:tblGrid>
                  <a:tr h="44361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6675" marR="66675" marT="47625" marB="47625" anchor="ctr">
                        <a:blipFill rotWithShape="0">
                          <a:blip r:embed="rId2"/>
                          <a:stretch>
                            <a:fillRect l="-2292" t="-5479" r="-184241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Алгоритм</a:t>
                          </a:r>
                          <a:endParaRPr lang="ru-RU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</a:tr>
                  <a:tr h="392703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6675" marR="66675" marT="47625" marB="47625" anchor="ctr">
                        <a:blipFill rotWithShape="0">
                          <a:blip r:embed="rId2"/>
                          <a:stretch>
                            <a:fillRect l="-2292" t="-11938" r="-184241" b="-18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8575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Винести за дужки спільний множник.</a:t>
                          </a:r>
                          <a:b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</a:b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Виконати дії в дужках.</a:t>
                          </a:r>
                          <a:b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</a:b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На вираз у дужках поділити ліву і праву </a:t>
                          </a:r>
                          <a:r>
                            <a:rPr lang="uk-UA" sz="140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частину</a:t>
                          </a: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рівняння</a:t>
                          </a: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Звести рівняння до однієї основи.</a:t>
                          </a:r>
                          <a:b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</a:b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Прирівняти показники.</a:t>
                          </a:r>
                          <a:b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</a:b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342900" lvl="0" indent="-342900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tabLst>
                              <a:tab pos="457200" algn="l"/>
                            </a:tabLst>
                          </a:pPr>
                          <a:r>
                            <a:rPr lang="uk-UA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Записати відповідь.</a:t>
                          </a:r>
                          <a:endParaRPr lang="ru-RU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9861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5072" y="680310"/>
            <a:ext cx="5802790" cy="610820"/>
          </a:xfrm>
        </p:spPr>
        <p:txBody>
          <a:bodyPr/>
          <a:lstStyle/>
          <a:p>
            <a:pPr algn="ctr"/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ділення обох частин на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степінь</a:t>
            </a:r>
          </a:p>
          <a:p>
            <a:pPr marL="0" indent="0">
              <a:buNone/>
            </a:pP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368243"/>
                  </p:ext>
                </p:extLst>
              </p:nvPr>
            </p:nvGraphicFramePr>
            <p:xfrm>
              <a:off x="1423310" y="1443835"/>
              <a:ext cx="6566315" cy="4483593"/>
            </p:xfrm>
            <a:graphic>
              <a:graphicData uri="http://schemas.openxmlformats.org/drawingml/2006/table">
                <a:tbl>
                  <a:tblPr>
                    <a:tableStyleId>{69C7853C-536D-4A76-A0AE-DD22124D55A5}</a:tableStyleId>
                  </a:tblPr>
                  <a:tblGrid>
                    <a:gridCol w="2286379"/>
                    <a:gridCol w="4279936"/>
                  </a:tblGrid>
                  <a:tr h="710158">
                    <a:tc>
                      <a:txBody>
                        <a:bodyPr/>
                        <a:lstStyle/>
                        <a:p>
                          <a:pPr indent="20320"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sSup>
                                      <m:sSupPr>
                                        <m:ctrlPr>
                                          <a:rPr lang="ru-RU" sz="14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−9</m:t>
                                    </m:r>
                                  </m:sup>
                                </m:sSup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e>
                                  <m:sup>
                                    <m:sSup>
                                      <m:sSupPr>
                                        <m:ctrlPr>
                                          <a:rPr lang="ru-RU" sz="14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−9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Алгоритм</a:t>
                          </a:r>
                          <a:endParaRPr lang="ru-RU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</a:tr>
                  <a:tr h="3773435">
                    <a:tc>
                      <a:txBody>
                        <a:bodyPr/>
                        <a:lstStyle/>
                        <a:p>
                          <a:pPr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14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  <m:sup>
                                        <m:sSup>
                                          <m:sSupPr>
                                            <m:ctrlPr>
                                              <a:rPr lang="ru-RU" sz="14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ru-RU" sz="14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p>
                                            <m:r>
                                              <a:rPr lang="ru-RU" sz="14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−9</m:t>
                                        </m:r>
                                      </m:sup>
                                    </m:sSup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14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e>
                                      <m:sup>
                                        <m:sSup>
                                          <m:sSupPr>
                                            <m:ctrlPr>
                                              <a:rPr lang="ru-RU" sz="14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ru-RU" sz="14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p>
                                            <m:r>
                                              <a:rPr lang="ru-RU" sz="14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−9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f>
                                      <m:fPr>
                                        <m:ctrlPr>
                                          <a:rPr lang="ru-RU" sz="14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num>
                                      <m:den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den>
                                    </m:f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  <m:sup>
                                    <m:sSup>
                                      <m:sSupPr>
                                        <m:ctrlPr>
                                          <a:rPr lang="ru-RU" sz="14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−9</m:t>
                                    </m:r>
                                  </m:sup>
                                </m:sSup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f>
                                      <m:fPr>
                                        <m:ctrlPr>
                                          <a:rPr lang="ru-RU" sz="14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num>
                                      <m:den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7</m:t>
                                        </m:r>
                                      </m:den>
                                    </m:f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−9=0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=−3</m:t>
                              </m:r>
                            </m:oMath>
                          </a14:m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</m:oMath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Відповідь: -3; 3.</a:t>
                          </a: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Поділити обидві частини рівняння на один із 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степенів.</a:t>
                          </a:r>
                        </a:p>
                        <a:p>
                          <a:pPr marL="342900" lvl="0" indent="-3429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Звести обидві частини рівняння до однієї 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основи.</a:t>
                          </a:r>
                        </a:p>
                        <a:p>
                          <a:pPr marL="342900" lvl="0" indent="-3429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Прирівняти показники.</a:t>
                          </a:r>
                        </a:p>
                        <a:p>
                          <a:pPr marL="342900" lvl="0" indent="-3429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Розв’язати одержане рівняння</a:t>
                          </a:r>
                        </a:p>
                        <a:p>
                          <a:pPr marL="342900" lvl="0" indent="-3429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Записати відповідь</a:t>
                          </a: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368243"/>
                  </p:ext>
                </p:extLst>
              </p:nvPr>
            </p:nvGraphicFramePr>
            <p:xfrm>
              <a:off x="1423310" y="1443835"/>
              <a:ext cx="6566315" cy="4483593"/>
            </p:xfrm>
            <a:graphic>
              <a:graphicData uri="http://schemas.openxmlformats.org/drawingml/2006/table">
                <a:tbl>
                  <a:tblPr>
                    <a:tableStyleId>{69C7853C-536D-4A76-A0AE-DD22124D55A5}</a:tableStyleId>
                  </a:tblPr>
                  <a:tblGrid>
                    <a:gridCol w="2286379"/>
                    <a:gridCol w="4279936"/>
                  </a:tblGrid>
                  <a:tr h="71015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6675" marR="66675" marT="47625" marB="47625" anchor="ctr">
                        <a:blipFill rotWithShape="0">
                          <a:blip r:embed="rId2"/>
                          <a:stretch>
                            <a:fillRect l="-1867" t="-3419" r="-189600" b="-5393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Алгоритм</a:t>
                          </a:r>
                          <a:endParaRPr lang="ru-RU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</a:tr>
                  <a:tr h="377343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6675" marR="66675" marT="47625" marB="47625" anchor="ctr">
                        <a:blipFill rotWithShape="0">
                          <a:blip r:embed="rId2"/>
                          <a:stretch>
                            <a:fillRect l="-1867" t="-19516" r="-189600" b="-17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Поділити обидві частини рівняння на один із 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степенів.</a:t>
                          </a:r>
                        </a:p>
                        <a:p>
                          <a:pPr marL="342900" lvl="0" indent="-3429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Звести обидві частини рівняння до однієї 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основи.</a:t>
                          </a:r>
                        </a:p>
                        <a:p>
                          <a:pPr marL="342900" lvl="0" indent="-3429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Прирівняти показники.</a:t>
                          </a:r>
                        </a:p>
                        <a:p>
                          <a:pPr marL="342900" lvl="0" indent="-3429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Розв’язати одержане рівняння</a:t>
                          </a:r>
                        </a:p>
                        <a:p>
                          <a:pPr marL="342900" lvl="0" indent="-3429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AutoNum type="arabicPeriod"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Записати відповідь</a:t>
                          </a: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8209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9785" y="413924"/>
            <a:ext cx="7940659" cy="877206"/>
          </a:xfrm>
        </p:spPr>
        <p:txBody>
          <a:bodyPr/>
          <a:lstStyle/>
          <a:p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ІІ. Показникові рівняння які зводяться до алгебраїчних: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38426"/>
            <a:ext cx="8229600" cy="4987738"/>
          </a:xfrm>
        </p:spPr>
        <p:txBody>
          <a:bodyPr/>
          <a:lstStyle/>
          <a:p>
            <a:pPr algn="ctr"/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Зведенням до квадратних шляхом заміни змінної;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9491728"/>
                  </p:ext>
                </p:extLst>
              </p:nvPr>
            </p:nvGraphicFramePr>
            <p:xfrm>
              <a:off x="1517900" y="2207360"/>
              <a:ext cx="6300470" cy="3442711"/>
            </p:xfrm>
            <a:graphic>
              <a:graphicData uri="http://schemas.openxmlformats.org/drawingml/2006/table">
                <a:tbl>
                  <a:tblPr>
                    <a:tableStyleId>{69C7853C-536D-4A76-A0AE-DD22124D55A5}</a:tableStyleId>
                  </a:tblPr>
                  <a:tblGrid>
                    <a:gridCol w="2675721"/>
                    <a:gridCol w="3624749"/>
                  </a:tblGrid>
                  <a:tr h="46710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uk-UA" sz="1400" i="1" noProof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e>
                                  <m:sup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uk-UA" sz="1400" noProof="0">
                                    <a:effectLst/>
                                    <a:latin typeface="Cambria Math" panose="02040503050406030204" pitchFamily="18" charset="0"/>
                                  </a:rPr>
                                  <m:t>−6∙</m:t>
                                </m:r>
                                <m:sSup>
                                  <m:sSupPr>
                                    <m:ctrlPr>
                                      <a:rPr lang="uk-UA" sz="1400" i="1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uk-UA" sz="1400" noProof="0">
                                    <a:effectLst/>
                                    <a:latin typeface="Cambria Math" panose="02040503050406030204" pitchFamily="18" charset="0"/>
                                  </a:rPr>
                                  <m:t>−27=0</m:t>
                                </m:r>
                              </m:oMath>
                            </m:oMathPara>
                          </a14:m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Алгоритм</a:t>
                          </a: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uk-UA" sz="1400" i="1" noProof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uk-UA" sz="1400" noProof="0">
                                    <a:effectLst/>
                                    <a:latin typeface="Cambria Math" panose="02040503050406030204" pitchFamily="18" charset="0"/>
                                  </a:rPr>
                                  <m:t>−6∙</m:t>
                                </m:r>
                                <m:sSup>
                                  <m:sSupPr>
                                    <m:ctrlPr>
                                      <a:rPr lang="uk-UA" sz="1400" i="1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uk-UA" sz="1400" noProof="0">
                                    <a:effectLst/>
                                    <a:latin typeface="Cambria Math" panose="02040503050406030204" pitchFamily="18" charset="0"/>
                                  </a:rPr>
                                  <m:t>−27=0</m:t>
                                </m:r>
                              </m:oMath>
                            </m:oMathPara>
                          </a14:m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Заміна: 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uk-UA" sz="1400" i="1" noProof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  <m:sup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uk-UA" sz="1400" noProof="0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uk-UA" sz="1400" noProof="0">
                                  <a:effectLst/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uk-UA" sz="1400" noProof="0">
                                  <a:effectLst/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uk-UA" sz="1400" noProof="0">
                                  <a:effectLst/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uk-UA" sz="1400" noProof="0">
                                  <a:effectLst/>
                                  <a:latin typeface="Cambria Math" panose="02040503050406030204" pitchFamily="18" charset="0"/>
                                </a:rPr>
                                <m:t>&gt;0</m:t>
                              </m:r>
                            </m:oMath>
                          </a14:m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uk-UA" sz="1400" i="1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uk-UA" sz="1400" noProof="0">
                                    <a:effectLst/>
                                    <a:latin typeface="Cambria Math" panose="02040503050406030204" pitchFamily="18" charset="0"/>
                                  </a:rPr>
                                  <m:t>−6∙</m:t>
                                </m:r>
                                <m:r>
                                  <a:rPr lang="uk-UA" sz="1400" noProof="0">
                                    <a:effectLst/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uk-UA" sz="1400" noProof="0">
                                    <a:effectLst/>
                                    <a:latin typeface="Cambria Math" panose="02040503050406030204" pitchFamily="18" charset="0"/>
                                  </a:rPr>
                                  <m:t>−27=0</m:t>
                                </m:r>
                              </m:oMath>
                            </m:oMathPara>
                          </a14:m>
                          <a:endParaRPr lang="uk-UA" sz="1400" noProof="0" dirty="0" smtClean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uk-UA" sz="1400" i="1" noProof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uk-UA" sz="1400" noProof="0">
                                  <a:effectLst/>
                                  <a:latin typeface="Cambria Math" panose="02040503050406030204" pitchFamily="18" charset="0"/>
                                </a:rPr>
                                <m:t>=9</m:t>
                              </m:r>
                            </m:oMath>
                          </a14:m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;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uk-UA" sz="1400" i="1" noProof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uk-UA" sz="1400" noProof="0">
                                  <a:effectLst/>
                                  <a:latin typeface="Cambria Math" panose="02040503050406030204" pitchFamily="18" charset="0"/>
                                </a:rPr>
                                <m:t>=−3</m:t>
                              </m:r>
                            </m:oMath>
                          </a14:m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uk-UA" sz="1400" i="1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uk-UA" sz="1400" noProof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uk-UA" sz="1400" noProof="0">
                                    <a:effectLst/>
                                    <a:latin typeface="Cambria Math" panose="02040503050406030204" pitchFamily="18" charset="0"/>
                                  </a:rPr>
                                  <m:t>=9, </m:t>
                                </m:r>
                                <m:r>
                                  <a:rPr lang="uk-UA" sz="1400" noProof="0">
                                    <a:effectLst/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uk-UA" sz="1400" noProof="0">
                                    <a:effectLst/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oMath>
                            </m:oMathPara>
                          </a14:m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Відповідь. 2.</a:t>
                          </a: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Звести степені до однакової основи.</a:t>
                          </a:r>
                        </a:p>
                        <a:p>
                          <a:pPr marL="4572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Виконати заміну.</a:t>
                          </a:r>
                        </a:p>
                        <a:p>
                          <a:pPr marL="4572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Розв’язати одержане квадратне рівняння відносно </a:t>
                          </a:r>
                          <a:r>
                            <a:rPr lang="uk-UA" sz="1400" baseline="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нової заміни.</a:t>
                          </a: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Повернутися до заміни і розв’язати відповідне </a:t>
                          </a:r>
                          <a:r>
                            <a:rPr lang="uk-UA" sz="1400" baseline="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показникові рівняння.</a:t>
                          </a: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Записати відповідь.</a:t>
                          </a: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9491728"/>
                  </p:ext>
                </p:extLst>
              </p:nvPr>
            </p:nvGraphicFramePr>
            <p:xfrm>
              <a:off x="1517900" y="2207360"/>
              <a:ext cx="6300470" cy="3473001"/>
            </p:xfrm>
            <a:graphic>
              <a:graphicData uri="http://schemas.openxmlformats.org/drawingml/2006/table">
                <a:tbl>
                  <a:tblPr>
                    <a:tableStyleId>{69C7853C-536D-4A76-A0AE-DD22124D55A5}</a:tableStyleId>
                  </a:tblPr>
                  <a:tblGrid>
                    <a:gridCol w="2675721"/>
                    <a:gridCol w="3624749"/>
                  </a:tblGrid>
                  <a:tr h="46710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6675" marR="66675" marT="47625" marB="47625" anchor="ctr">
                        <a:blipFill rotWithShape="0">
                          <a:blip r:embed="rId2"/>
                          <a:stretch>
                            <a:fillRect l="-1591" t="-5195" r="-137045" b="-6558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Алгоритм</a:t>
                          </a: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</a:tr>
                  <a:tr h="300590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6675" marR="66675" marT="47625" marB="47625" anchor="ctr">
                        <a:blipFill rotWithShape="0">
                          <a:blip r:embed="rId2"/>
                          <a:stretch>
                            <a:fillRect l="-1591" t="-16430" r="-137045" b="-24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Звести степені до однакової основи.</a:t>
                          </a:r>
                        </a:p>
                        <a:p>
                          <a:pPr marL="4572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Виконати заміну.</a:t>
                          </a:r>
                        </a:p>
                        <a:p>
                          <a:pPr marL="45720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Розв’язати одержане квадратне рівняння відносно </a:t>
                          </a:r>
                          <a:r>
                            <a:rPr lang="uk-UA" sz="1400" baseline="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нової заміни.</a:t>
                          </a: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Повернутися до заміни і розв’язати відповідне </a:t>
                          </a:r>
                          <a:r>
                            <a:rPr lang="uk-UA" sz="1400" baseline="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показникові рівняння.</a:t>
                          </a: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Записати відповідь.</a:t>
                          </a: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47625" marB="47625" anchor="ctr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0628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6015" y="680310"/>
            <a:ext cx="5650085" cy="610820"/>
          </a:xfrm>
        </p:spPr>
        <p:txBody>
          <a:bodyPr/>
          <a:lstStyle/>
          <a:p>
            <a:pPr algn="ctr"/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Однорідні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3144168"/>
                  </p:ext>
                </p:extLst>
              </p:nvPr>
            </p:nvGraphicFramePr>
            <p:xfrm>
              <a:off x="1909551" y="1523006"/>
              <a:ext cx="6174663" cy="5048031"/>
            </p:xfrm>
            <a:graphic>
              <a:graphicData uri="http://schemas.openxmlformats.org/drawingml/2006/table">
                <a:tbl>
                  <a:tblPr>
                    <a:tableStyleId>{69C7853C-536D-4A76-A0AE-DD22124D55A5}</a:tableStyleId>
                  </a:tblPr>
                  <a:tblGrid>
                    <a:gridCol w="2898810"/>
                    <a:gridCol w="3275853"/>
                  </a:tblGrid>
                  <a:tr h="42617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4∙</m:t>
                                </m:r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=18∙</m:t>
                                </m:r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9792" marR="59792" marT="42709" marB="42709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Алгоритм розв’язання</a:t>
                          </a:r>
                          <a:endParaRPr lang="ru-RU" sz="14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9792" marR="59792" marT="42709" marB="42709" anchor="ctr"/>
                    </a:tc>
                  </a:tr>
                  <a:tr h="453392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ru-RU" sz="14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ru-RU" sz="14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p>
                                              <m:sSupPr>
                                                <m:ctrlPr>
                                                  <a:rPr lang="ru-RU" sz="1400" i="1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ru-RU" sz="14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2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ru-RU" sz="14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sup>
                                            </m:sSup>
                                          </m:num>
                                          <m:den>
                                            <m:sSup>
                                              <m:sSupPr>
                                                <m:ctrlPr>
                                                  <a:rPr lang="ru-RU" sz="1400" i="1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ru-RU" sz="14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3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ru-RU" sz="14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sup>
                                            </m:sSup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14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sup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p>
                                    </m:sSup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14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  <m:sup>
                                        <m:r>
                                          <a:rPr lang="ru-RU" sz="14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−18=0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Заміна</a:t>
                          </a:r>
                          <a:r>
                            <a:rPr lang="ru-RU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: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ru-RU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ru-RU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ru-RU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ru-RU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ru-RU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  <m:sup>
                                      <m:r>
                                        <a:rPr lang="ru-RU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p>
                                  </m:sSup>
                                </m:den>
                              </m:f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oMath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−18=0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d>
                                    <m:dPr>
                                      <m:ctrlPr>
                                        <a:rPr lang="ru-RU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ru-RU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4∙4∙</m:t>
                                      </m:r>
                                      <m:d>
                                        <m:dPr>
                                          <m:ctrlPr>
                                            <a:rPr lang="ru-RU" sz="14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ru-RU" sz="14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−18</m:t>
                                          </m:r>
                                        </m:e>
                                      </m:d>
                                    </m:e>
                                  </m:d>
                                </m:e>
                              </m:rad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1+288</m:t>
                                  </m:r>
                                </m:e>
                              </m:rad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ad>
                                <m:radPr>
                                  <m:degHide m:val="on"/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289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=17</a:t>
                          </a:r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1+17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18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ru-RU" sz="14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ru-RU" sz="1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ase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1−17</m:t>
                                  </m:r>
                                </m:num>
                                <m:den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den>
                              </m:f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=−2</m:t>
                              </m:r>
                              <m:f>
                                <m:fPr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ru-RU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ru-RU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ru-RU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ru-RU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ru-RU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  <m:sup>
                                      <m:r>
                                        <a:rPr lang="ru-RU" sz="14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p>
                                  </m:sSup>
                                </m:den>
                              </m:f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; </m:t>
                              </m:r>
                              <m:sSup>
                                <m:sSupPr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ru-RU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ru-RU" sz="14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ru-RU" sz="1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ru-RU" sz="14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ru-RU" sz="14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ru-RU" sz="14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num>
                                        <m:den>
                                          <m:r>
                                            <a:rPr lang="ru-RU" sz="14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ru-RU" sz="14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;</m:t>
                              </m:r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ru-RU" sz="1400">
                                  <a:effectLst/>
                                  <a:latin typeface="Cambria Math" panose="02040503050406030204" pitchFamily="18" charset="0"/>
                                </a:rPr>
                                <m:t>=−2</m:t>
                              </m:r>
                            </m:oMath>
                          </a14:m>
                          <a:r>
                            <a:rPr lang="ru-RU" sz="14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Відповідь.</a:t>
                          </a:r>
                          <a14:m>
                            <m:oMath xmlns:m="http://schemas.openxmlformats.org/officeDocument/2006/math">
                              <m:r>
                                <a:rPr lang="uk-UA" sz="1400" noProof="0">
                                  <a:effectLst/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oMath>
                          </a14:m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.</a:t>
                          </a: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9792" marR="59792" marT="42709" marB="42709" anchor="ctr"/>
                    </a:tc>
                    <a:tc>
                      <a:txBody>
                        <a:bodyPr/>
                        <a:lstStyle/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Оскільки ,</a:t>
                          </a:r>
                          <a14:m>
                            <m:oMath xmlns:m="http://schemas.openxmlformats.org/officeDocument/2006/math">
                              <m:r>
                                <a:rPr lang="uk-UA" sz="1400" noProof="0">
                                  <a:effectLst/>
                                  <a:latin typeface="Cambria Math" panose="02040503050406030204" pitchFamily="18" charset="0"/>
                                </a:rPr>
                                <m:t>  4∙</m:t>
                              </m:r>
                              <m:sSup>
                                <m:sSupPr>
                                  <m:ctrlPr>
                                    <a:rPr lang="uk-UA" sz="1400" i="1" noProof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uk-UA" sz="1400" noProof="0">
                                  <a:effectLst/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uk-UA" sz="1400" i="1" noProof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  <m:sup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uk-UA" sz="1400" noProof="0">
                                  <a:effectLst/>
                                  <a:latin typeface="Cambria Math" panose="02040503050406030204" pitchFamily="18" charset="0"/>
                                </a:rPr>
                                <m:t>=18∙</m:t>
                              </m:r>
                              <m:sSup>
                                <m:sSupPr>
                                  <m:ctrlPr>
                                    <a:rPr lang="uk-UA" sz="1400" i="1" noProof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  <m:sup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p>
                              </m:sSup>
                            </m:oMath>
                          </a14:m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тому можна поділити   обидві частини рівняння на .</a:t>
                          </a:r>
                          <a14:m>
                            <m:oMath xmlns:m="http://schemas.openxmlformats.org/officeDocument/2006/math">
                              <m:r>
                                <a:rPr lang="uk-UA" sz="1400" noProof="0">
                                  <a:effectLst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p>
                                <m:sSupPr>
                                  <m:ctrlPr>
                                    <a:rPr lang="uk-UA" sz="1400" i="1" noProof="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  <m:sup>
                                  <m:r>
                                    <a:rPr lang="uk-UA" sz="1400" noProof="0">
                                      <a:effectLst/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p>
                              </m:sSup>
                            </m:oMath>
                          </a14:m>
                          <a:endParaRPr lang="uk-UA" sz="1400" noProof="0" dirty="0" smtClean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Виконати </a:t>
                          </a: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заміну</a:t>
                          </a: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Розв’язати одержане квадратне 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рівняння відносно нової заміни</a:t>
                          </a: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.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Повернутися до заміни і розв’язати 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відповідне показникові рівняння.</a:t>
                          </a: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uk-UA" sz="1400" noProof="0" dirty="0" smtClean="0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lvl="0" indent="0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1400" noProof="0" dirty="0" smtClean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Записати </a:t>
                          </a:r>
                          <a:r>
                            <a:rPr lang="uk-UA" sz="1400" noProof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відповідь.</a:t>
                          </a:r>
                          <a:endParaRPr lang="uk-UA" sz="1400" noProof="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9792" marR="59792" marT="42709" marB="42709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3144168"/>
                  </p:ext>
                </p:extLst>
              </p:nvPr>
            </p:nvGraphicFramePr>
            <p:xfrm>
              <a:off x="1909551" y="1523006"/>
              <a:ext cx="6174663" cy="5061924"/>
            </p:xfrm>
            <a:graphic>
              <a:graphicData uri="http://schemas.openxmlformats.org/drawingml/2006/table">
                <a:tbl>
                  <a:tblPr>
                    <a:tableStyleId>{69C7853C-536D-4A76-A0AE-DD22124D55A5}</a:tableStyleId>
                  </a:tblPr>
                  <a:tblGrid>
                    <a:gridCol w="2898810"/>
                    <a:gridCol w="3275853"/>
                  </a:tblGrid>
                  <a:tr h="43492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59792" marR="59792" marT="42709" marB="42709" anchor="ctr">
                        <a:blipFill rotWithShape="0">
                          <a:blip r:embed="rId2"/>
                          <a:stretch>
                            <a:fillRect l="-1681" t="-5634" r="-114706" b="-10873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Алгоритм розв’язання</a:t>
                          </a:r>
                          <a:endParaRPr lang="ru-RU" sz="14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9792" marR="59792" marT="42709" marB="42709" anchor="ctr"/>
                    </a:tc>
                  </a:tr>
                  <a:tr h="462700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59792" marR="59792" marT="42709" marB="42709" anchor="ctr">
                        <a:blipFill rotWithShape="0">
                          <a:blip r:embed="rId2"/>
                          <a:stretch>
                            <a:fillRect l="-1681" t="-9855" r="-114706" b="-1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59792" marR="59792" marT="42709" marB="42709" anchor="ctr">
                        <a:blipFill rotWithShape="0">
                          <a:blip r:embed="rId2"/>
                          <a:stretch>
                            <a:fillRect l="-89963" t="-9855" r="-1487" b="-144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9836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375" y="394260"/>
            <a:ext cx="8229600" cy="1143000"/>
          </a:xfrm>
        </p:spPr>
        <p:txBody>
          <a:bodyPr/>
          <a:lstStyle/>
          <a:p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ІІІ. Нестандартні </a:t>
            </a:r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показникові рівняння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907080" y="1600200"/>
                <a:ext cx="7779720" cy="1676095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uk-UA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для розв'язування яких застосовують різні прийоми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07080" y="1600200"/>
                <a:ext cx="7779720" cy="1676095"/>
              </a:xfrm>
              <a:blipFill rotWithShape="0">
                <a:blip r:embed="rId2"/>
                <a:stretch>
                  <a:fillRect l="-1411" b="-29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370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670" y="527605"/>
            <a:ext cx="8229600" cy="1143000"/>
          </a:xfrm>
        </p:spPr>
        <p:txBody>
          <a:bodyPr/>
          <a:lstStyle/>
          <a:p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ПЕРЕВІРКА ОТРИМАНИХ ЗНАНЬ. РОБОТА В ГРУПАХ.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Група заздалегідь ділиться на 3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групи;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Кожна група отримує картку з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рівняннями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які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розв’язує;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Кожному числу ставиться буква яка знаходиться під пелюсткой квітки.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111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Картка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21352"/>
                <a:ext cx="8229600" cy="4525963"/>
              </a:xfrm>
            </p:spPr>
            <p:txBody>
              <a:bodyPr numCol="2"/>
              <a:lstStyle/>
              <a:p>
                <a:pPr marL="0" indent="0" algn="ctr">
                  <a:buNone/>
                </a:pPr>
                <a:r>
                  <a:rPr lang="ru-RU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Початковой</a:t>
                </a:r>
                <a:r>
                  <a:rPr lang="uk-UA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рівень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1) 2</m:t>
                        </m:r>
                      </m:e>
                      <m:sup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4х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=64</m:t>
                    </m:r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2) 25</m:t>
                        </m:r>
                      </m:e>
                      <m:sup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−х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=625</m:t>
                    </m:r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3) 3</m:t>
                        </m:r>
                      </m:e>
                      <m:sup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х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=81</m:t>
                    </m:r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4) 5</m:t>
                        </m:r>
                      </m:e>
                      <m:sup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х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125</m:t>
                        </m:r>
                      </m:den>
                    </m:f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r>
                  <a:rPr lang="uk-UA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Середній рівень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5) 7</m:t>
                        </m:r>
                      </m:e>
                      <m:sup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х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=−6</m:t>
                    </m:r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6) 3</m:t>
                        </m:r>
                      </m:e>
                      <m:sup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х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+2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=2430</m:t>
                    </m:r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r>
                  <a:rPr lang="uk-UA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Достатній </a:t>
                </a:r>
                <a:r>
                  <a:rPr lang="uk-UA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рівень: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7) 9</m:t>
                        </m:r>
                      </m:e>
                      <m:sup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х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−6=0</m:t>
                    </m:r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r>
                  <a:rPr lang="uk-UA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Високий рівень: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uk-UA" sz="2400" i="1">
                        <a:latin typeface="Cambria Math" panose="02040503050406030204" pitchFamily="18" charset="0"/>
                      </a:rPr>
                      <m:t>8) 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2х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−150∙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х−2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+5=0</m:t>
                    </m:r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21352"/>
                <a:ext cx="8229600" cy="4525963"/>
              </a:xfrm>
              <a:blipFill rotWithShape="0">
                <a:blip r:embed="rId2"/>
                <a:stretch>
                  <a:fillRect l="-963" t="-10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194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Картка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Оцінюється швидкість та вірність виконання:</a:t>
            </a: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Перші отримують до 10 балів;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ругі – до 9 балів;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реті – до 8 балів.</a:t>
            </a:r>
          </a:p>
          <a:p>
            <a:pPr marL="0" indent="0">
              <a:buNone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результаті кожна група повинна отримати слово</a:t>
            </a:r>
          </a:p>
          <a:p>
            <a:pPr marL="0" indent="0" algn="ctr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«ПЕРЕМОГА»</a:t>
            </a:r>
          </a:p>
          <a:p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09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вір себе 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30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заняття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7080" y="1389934"/>
            <a:ext cx="8535010" cy="4635051"/>
          </a:xfrm>
        </p:spPr>
        <p:txBody>
          <a:bodyPr/>
          <a:lstStyle/>
          <a:p>
            <a:pPr>
              <a:defRPr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ввести поняття показникового рівняння; </a:t>
            </a:r>
          </a:p>
          <a:p>
            <a:pPr>
              <a:defRPr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сформулювати уявлення про види показникових рівнянь та методи їх розв’язування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defRPr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формувати уміння розв’язувати показникові рівняння різних видів різними способами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нашого заняття буде досягнена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допомоги задач практичного змісту.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36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Вивчити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конспект.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Виконати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19"/>
          <a:stretch/>
        </p:blipFill>
        <p:spPr bwMode="auto">
          <a:xfrm>
            <a:off x="601670" y="2655139"/>
            <a:ext cx="5783280" cy="122163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496055"/>
              </p:ext>
            </p:extLst>
          </p:nvPr>
        </p:nvGraphicFramePr>
        <p:xfrm>
          <a:off x="935847" y="4059340"/>
          <a:ext cx="4913313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Формула" r:id="rId4" imgW="1548728" imgH="203112" progId="Equation.3">
                  <p:embed/>
                </p:oleObj>
              </mc:Choice>
              <mc:Fallback>
                <p:oleObj name="Формула" r:id="rId4" imgW="1548728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847" y="4059340"/>
                        <a:ext cx="4913313" cy="642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171139"/>
              </p:ext>
            </p:extLst>
          </p:nvPr>
        </p:nvGraphicFramePr>
        <p:xfrm>
          <a:off x="907080" y="4702277"/>
          <a:ext cx="3548062" cy="62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Формула" r:id="rId6" imgW="1155700" imgH="203200" progId="Equation.3">
                  <p:embed/>
                </p:oleObj>
              </mc:Choice>
              <mc:Fallback>
                <p:oleObj name="Формула" r:id="rId6" imgW="11557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7080" y="4702277"/>
                        <a:ext cx="3548062" cy="623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030594"/>
              </p:ext>
            </p:extLst>
          </p:nvPr>
        </p:nvGraphicFramePr>
        <p:xfrm>
          <a:off x="935847" y="5326165"/>
          <a:ext cx="5114925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Формула" r:id="rId8" imgW="1612900" imgH="203200" progId="Equation.3">
                  <p:embed/>
                </p:oleObj>
              </mc:Choice>
              <mc:Fallback>
                <p:oleObj name="Формула" r:id="rId8" imgW="16129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847" y="5326165"/>
                        <a:ext cx="5114925" cy="642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255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965" y="1291129"/>
            <a:ext cx="8229600" cy="4123036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10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ДЯКУ</a:t>
            </a:r>
            <a:r>
              <a:rPr lang="ru-RU" sz="10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uk-UA" sz="10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0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 УВАГУ</a:t>
            </a:r>
            <a:r>
              <a:rPr lang="uk-UA" sz="10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en-US" sz="10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8720" y="222195"/>
            <a:ext cx="6566315" cy="916230"/>
          </a:xfrm>
        </p:spPr>
        <p:txBody>
          <a:bodyPr/>
          <a:lstStyle/>
          <a:p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Фронтальне 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опитування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670" y="680310"/>
            <a:ext cx="8229600" cy="4831373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Закінчити речення: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Функція у = а</a:t>
            </a:r>
            <a:r>
              <a:rPr lang="uk-UA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називається 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…(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показниковою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це 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показникової функції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Яким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 бути а? 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стале число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(додатне, але не дорівнює одиниці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х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це 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показник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функції;</a:t>
            </a:r>
          </a:p>
          <a:p>
            <a:pPr marL="0" lv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98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01670" y="69490"/>
                <a:ext cx="8229600" cy="45259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uk-UA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5. Які 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значення може приймати х ?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uk-UA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</a:t>
                </a:r>
                <a:r>
                  <a:rPr lang="uk-UA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належить множині дійсних чисел. Множина </a:t>
                </a:r>
                <a:r>
                  <a:rPr lang="uk-UA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uk-UA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дійсних чисел – нескінченна множина, до якої належать усі раціональні та ірраціональні </a:t>
                </a:r>
                <a:r>
                  <a:rPr lang="uk-UA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числа;</a:t>
                </a:r>
              </a:p>
              <a:p>
                <a:pPr marL="0" indent="0">
                  <a:buNone/>
                </a:pPr>
                <a:r>
                  <a:rPr lang="uk-UA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6. Які 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 даних функцій показникові?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uk-UA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uk-UA" i="1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uk-UA" b="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uk-UA" b="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b="0" i="1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uk-UA" b="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uk-UA" b="1" i="1">
                          <a:latin typeface="Cambria Math" panose="02040503050406030204" pitchFamily="18" charset="0"/>
                        </a:rPr>
                        <m:t>; </m:t>
                      </m:r>
                      <m:r>
                        <a:rPr lang="uk-UA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uk-UA" b="1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uk-UA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rad>
                      <m:r>
                        <a:rPr lang="uk-UA" b="1" i="1">
                          <a:latin typeface="Cambria Math" panose="02040503050406030204" pitchFamily="18" charset="0"/>
                        </a:rPr>
                        <m:t>; </m:t>
                      </m:r>
                      <m:r>
                        <a:rPr lang="uk-UA" b="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uk-UA" b="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b="0" i="1"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uk-UA" b="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uk-UA" b="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r>
                            <a:rPr lang="uk-UA" b="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uk-UA" b="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uk-UA" b="1" i="1">
                          <a:latin typeface="Cambria Math" panose="02040503050406030204" pitchFamily="18" charset="0"/>
                        </a:rPr>
                        <m:t> ;</m:t>
                      </m:r>
                      <m:r>
                        <a:rPr lang="uk-UA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uk-UA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uk-UA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uk-UA" i="1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>
                  <a:buNone/>
                </a:pP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uk-UA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Яка 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область визначення показникової функції? 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>
                  <a:buNone/>
                </a:pPr>
                <a:r>
                  <a:rPr lang="uk-UA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Область визначення — множина всіх дійсних </a:t>
                </a:r>
                <a:r>
                  <a:rPr lang="uk-UA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чисел;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endPara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1670" y="69490"/>
                <a:ext cx="8229600" cy="4525963"/>
              </a:xfrm>
              <a:blipFill rotWithShape="0">
                <a:blip r:embed="rId2"/>
                <a:stretch>
                  <a:fillRect l="-1926" t="-1884" r="-2074" b="-429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02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54375" y="374900"/>
            <a:ext cx="8085130" cy="5598558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область значень? 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значень — множина всіх до­датних чисел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показниковій функції невідома величина знаходиться в показнику степеня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(так);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Показникова функція визначена на всій числовій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прямій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(так)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Показникова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функція є парною 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ні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52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754375" y="527605"/>
                <a:ext cx="8229600" cy="5598558"/>
              </a:xfrm>
            </p:spPr>
            <p:txBody>
              <a:bodyPr/>
              <a:lstStyle/>
              <a:p>
                <a:pPr marL="0" lvl="0" indent="0">
                  <a:buNone/>
                </a:pPr>
                <a:r>
                  <a:rPr lang="uk-UA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12. Функція </a:t>
                </a:r>
                <a14:m>
                  <m:oMath xmlns:m="http://schemas.openxmlformats.org/officeDocument/2006/math">
                    <m:r>
                      <a:rPr lang="uk-UA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uk-UA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uk-UA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є зростаючою </a:t>
                </a:r>
                <a:endParaRPr lang="uk-UA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r>
                  <a:rPr lang="uk-UA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uk-UA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так)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>
                  <a:buNone/>
                </a:pPr>
                <a:r>
                  <a:rPr lang="uk-UA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13. Функція </a:t>
                </a:r>
                <a14:m>
                  <m:oMath xmlns:m="http://schemas.openxmlformats.org/officeDocument/2006/math">
                    <m:r>
                      <a:rPr lang="uk-UA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uk-UA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i="1">
                            <a:latin typeface="Cambria Math" panose="02040503050406030204" pitchFamily="18" charset="0"/>
                          </a:rPr>
                          <m:t>0,5</m:t>
                        </m:r>
                      </m:e>
                      <m:sup>
                        <m:r>
                          <a:rPr lang="uk-UA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є </a:t>
                </a:r>
                <a:r>
                  <a:rPr lang="uk-UA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зростаючою</a:t>
                </a:r>
              </a:p>
              <a:p>
                <a:r>
                  <a:rPr lang="uk-UA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uk-UA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ні)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>
                  <a:buNone/>
                </a:pPr>
                <a:r>
                  <a:rPr lang="uk-UA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14. Якщо 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= 1, то значення показникової функції також дорівнює </a:t>
                </a:r>
                <a:r>
                  <a:rPr lang="uk-UA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  <a:p>
                <a:r>
                  <a:rPr lang="uk-UA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uk-UA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ні)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54375" y="527605"/>
                <a:ext cx="8229600" cy="5598558"/>
              </a:xfrm>
              <a:blipFill rotWithShape="0">
                <a:blip r:embed="rId2"/>
                <a:stretch>
                  <a:fillRect l="-1926" t="-15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422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4950" y="19665"/>
            <a:ext cx="5955495" cy="768100"/>
          </a:xfrm>
        </p:spPr>
        <p:txBody>
          <a:bodyPr/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БЛІЦ-ОПИТУВАННЯ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128720" y="680310"/>
                <a:ext cx="6260905" cy="6177690"/>
              </a:xfrm>
            </p:spPr>
            <p:txBody>
              <a:bodyPr numCol="2"/>
              <a:lstStyle/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a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ru-RU" sz="2400">
                            <a:latin typeface="Cambria Math" panose="02040503050406030204" pitchFamily="18" charset="0"/>
                          </a:rPr>
                          <m:t>x</m:t>
                        </m:r>
                      </m:sup>
                    </m:sSup>
                    <m:r>
                      <a:rPr lang="ru-RU" sz="2400"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ru-RU" sz="240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ru-RU" sz="2400">
                            <a:latin typeface="Cambria Math" panose="02040503050406030204" pitchFamily="18" charset="0"/>
                          </a:rPr>
                          <m:t>x</m:t>
                        </m:r>
                      </m:sup>
                    </m:sSup>
                    <m:r>
                      <a:rPr lang="ru-RU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>
                        <a:latin typeface="Cambria Math" panose="02040503050406030204" pitchFamily="18" charset="0"/>
                      </a:rPr>
                      <m:t>= …</m:t>
                    </m:r>
                  </m:oMath>
                </a14:m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lvl="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>
                            <a:latin typeface="Cambria Math" panose="02040503050406030204" pitchFamily="18" charset="0"/>
                          </a:rPr>
                          <m:t>27</m:t>
                        </m:r>
                      </m:num>
                      <m:den>
                        <m:r>
                          <a:rPr lang="en-US" sz="2400">
                            <a:latin typeface="Cambria Math" panose="02040503050406030204" pitchFamily="18" charset="0"/>
                          </a:rPr>
                          <m:t>64</m:t>
                        </m:r>
                      </m:den>
                    </m:f>
                    <m:r>
                      <a:rPr lang="en-US" sz="240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sz="240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b</m:t>
                        </m:r>
                      </m:sup>
                    </m:sSup>
                    <m:r>
                      <a:rPr lang="en-US" sz="2400">
                        <a:latin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b</m:t>
                    </m:r>
                    <m:r>
                      <a:rPr lang="en-US" sz="240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ru-RU" sz="240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r>
                      <a:rPr lang="ru-RU" sz="2400"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ru-RU" sz="240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ru-RU" sz="2400">
                        <a:latin typeface="Cambria Math" panose="02040503050406030204" pitchFamily="18" charset="0"/>
                      </a:rPr>
                      <m:t>=</m:t>
                    </m:r>
                    <m:r>
                      <a:rPr lang="uk-UA" sz="24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</a:t>
                </a: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ru-RU" sz="2400">
                            <a:latin typeface="Cambria Math" panose="02040503050406030204" pitchFamily="18" charset="0"/>
                          </a:rPr>
                          <m:t>8</m:t>
                        </m:r>
                      </m:sup>
                    </m:sSup>
                    <m:r>
                      <a:rPr lang="ru-RU" sz="2400">
                        <a:latin typeface="Cambria Math" panose="02040503050406030204" pitchFamily="18" charset="0"/>
                      </a:rPr>
                      <m:t>÷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ru-RU" sz="240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ru-RU" sz="240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…</a:t>
                </a: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21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ru-RU" sz="2400" i="1">
                        <a:latin typeface="Cambria Math" panose="02040503050406030204" pitchFamily="18" charset="0"/>
                      </a:rPr>
                      <m:t>=1,  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…</a:t>
                </a: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sz="2400">
                        <a:latin typeface="Cambria Math" panose="02040503050406030204" pitchFamily="18" charset="0"/>
                      </a:rPr>
                      <m:t>125 = 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ru-RU" sz="2400" i="1">
                        <a:latin typeface="Cambria Math" panose="02040503050406030204" pitchFamily="18" charset="0"/>
                      </a:rPr>
                      <m:t>; 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</a:t>
                </a: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uk-UA" sz="240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  <m:r>
                      <a:rPr lang="uk-UA" sz="2400">
                        <a:latin typeface="Cambria Math" panose="02040503050406030204" pitchFamily="18" charset="0"/>
                      </a:rPr>
                      <m:t>,  </m:t>
                    </m:r>
                    <m:r>
                      <m:rPr>
                        <m:sty m:val="p"/>
                      </m:rPr>
                      <a:rPr lang="uk-UA" sz="2400">
                        <a:latin typeface="Cambria Math" panose="02040503050406030204" pitchFamily="18" charset="0"/>
                      </a:rPr>
                      <m:t>y</m:t>
                    </m:r>
                    <m:r>
                      <a:rPr lang="uk-UA" sz="240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</a:t>
                </a:r>
              </a:p>
              <a:p>
                <a:pPr marL="514350" indent="-514350">
                  <a:spcBef>
                    <a:spcPts val="0"/>
                  </a:spcBef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uk-UA" sz="240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ru-RU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ru-RU" sz="24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ru-RU" sz="2400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sup>
                            </m:sSup>
                          </m:e>
                        </m:d>
                      </m:e>
                      <m:sup>
                        <m:f>
                          <m:fPr>
                            <m:ctrlPr>
                              <a:rPr lang="ru-RU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ru-RU" sz="2400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  <m:r>
                      <a:rPr lang="uk-UA" sz="2400">
                        <a:latin typeface="Cambria Math" panose="02040503050406030204" pitchFamily="18" charset="0"/>
                      </a:rPr>
                      <m:t>,   </m:t>
                    </m:r>
                    <m:r>
                      <a:rPr lang="uk-UA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uk-UA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</a:t>
                </a:r>
              </a:p>
              <a:p>
                <a:pPr marL="514350" indent="-514350">
                  <a:spcBef>
                    <a:spcPts val="0"/>
                  </a:spcBef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0,5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uk-UA" sz="2400">
                        <a:latin typeface="Cambria Math" panose="02040503050406030204" pitchFamily="18" charset="0"/>
                      </a:rPr>
                      <m:t>=2, </m:t>
                    </m:r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2400">
                        <a:latin typeface="Cambria Math" panose="02040503050406030204" pitchFamily="18" charset="0"/>
                      </a:rPr>
                      <m:t> = …</m:t>
                    </m:r>
                  </m:oMath>
                </a14:m>
                <a:endParaRPr lang="ru-RU" sz="2400" dirty="0" smtClean="0"/>
              </a:p>
              <a:p>
                <a:pPr marL="514350" indent="-514350">
                  <a:spcBef>
                    <a:spcPts val="0"/>
                  </a:spcBef>
                  <a:buFont typeface="+mj-lt"/>
                  <a:buAutoNum type="arabicPeriod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400">
                            <a:latin typeface="Cambria Math" panose="02040503050406030204" pitchFamily="18" charset="0"/>
                          </a:rPr>
                          <m:t>16</m:t>
                        </m:r>
                      </m:num>
                      <m:den>
                        <m:r>
                          <a:rPr lang="uk-UA" sz="24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uk-UA" sz="240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ru-RU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uk-UA" sz="240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uk-UA" sz="240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z</m:t>
                        </m:r>
                      </m:sup>
                    </m:sSup>
                    <m:r>
                      <a:rPr lang="uk-UA" sz="2400">
                        <a:latin typeface="Cambria Math" panose="02040503050406030204" pitchFamily="18" charset="0"/>
                      </a:rPr>
                      <m:t>,  </m:t>
                    </m:r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z</m:t>
                    </m:r>
                    <m:r>
                      <a:rPr lang="uk-UA" sz="2400">
                        <a:latin typeface="Cambria Math" panose="02040503050406030204" pitchFamily="18" charset="0"/>
                      </a:rPr>
                      <m:t>=</m:t>
                    </m:r>
                    <m:r>
                      <a:rPr lang="uk-UA" sz="2400" b="0" i="0" smtClean="0">
                        <a:latin typeface="Cambria Math" panose="02040503050406030204" pitchFamily="18" charset="0"/>
                      </a:rPr>
                      <m:t> …</m:t>
                    </m:r>
                  </m:oMath>
                </a14:m>
                <a:endParaRPr lang="uk-UA" sz="2400" b="0" dirty="0" smtClean="0"/>
              </a:p>
              <a:p>
                <a:pPr marL="514350" indent="-514350">
                  <a:spcBef>
                    <a:spcPts val="0"/>
                  </a:spcBef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  <m:r>
                      <a:rPr lang="uk-UA" sz="240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uk-UA" sz="2400" i="1">
                        <a:latin typeface="Cambria Math" panose="02040503050406030204" pitchFamily="18" charset="0"/>
                      </a:rPr>
                      <m:t>…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7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</m:oMath>
                </a14:m>
                <a:endParaRPr lang="ru-RU" sz="2400" dirty="0"/>
              </a:p>
              <a:p>
                <a:pPr marL="514350" indent="-514350">
                  <a:spcBef>
                    <a:spcPts val="0"/>
                  </a:spcBef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latin typeface="Cambria Math" panose="02040503050406030204" pitchFamily="18" charset="0"/>
                          </a:rPr>
                          <m:t>9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  <m:r>
                      <a:rPr lang="uk-UA" sz="2400">
                        <a:latin typeface="Cambria Math" panose="02040503050406030204" pitchFamily="18" charset="0"/>
                      </a:rPr>
                      <m:t>=81,   </m:t>
                    </m:r>
                    <m:r>
                      <m:rPr>
                        <m:sty m:val="p"/>
                      </m:rPr>
                      <a:rPr lang="uk-UA" sz="2400">
                        <a:latin typeface="Cambria Math" panose="02040503050406030204" pitchFamily="18" charset="0"/>
                      </a:rPr>
                      <m:t>y</m:t>
                    </m:r>
                    <m:r>
                      <a:rPr lang="uk-UA" sz="240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ru-RU" sz="2400" dirty="0"/>
              </a:p>
              <a:p>
                <a:pPr marL="514350" indent="-514350">
                  <a:spcBef>
                    <a:spcPts val="0"/>
                  </a:spcBef>
                  <a:buFont typeface="+mj-lt"/>
                  <a:buAutoNum type="arabicPeriod"/>
                </a:pP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28720" y="680310"/>
                <a:ext cx="6260905" cy="6177690"/>
              </a:xfrm>
              <a:blipFill rotWithShape="0">
                <a:blip r:embed="rId2"/>
                <a:stretch>
                  <a:fillRect l="-1558" t="-8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909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212490" y="527605"/>
                <a:ext cx="7635250" cy="559855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Рівняння, що містить невідоме лише в показнику степеня, називається </a:t>
                </a:r>
                <a:r>
                  <a:rPr lang="uk-UA" sz="28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показниковим</a:t>
                </a:r>
                <a:endParaRPr lang="uk-UA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uk-UA" sz="2800" b="1" i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Показникове</a:t>
                </a:r>
                <a:r>
                  <a:rPr lang="uk-UA" sz="28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2800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рівняння</a:t>
                </a:r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– це рівняння, у яких змінна знаходиться в показнику </a:t>
                </a:r>
                <a:r>
                  <a:rPr lang="uk-UA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степеня</a:t>
                </a:r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найпростіше з них а</a:t>
                </a:r>
                <a:r>
                  <a:rPr lang="uk-UA" sz="28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= b , а &gt; 0, а ≠ 1</a:t>
                </a:r>
                <a:r>
                  <a:rPr lang="uk-UA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buNone/>
                </a:pPr>
                <a:r>
                  <a:rPr lang="uk-UA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Наприклад</a:t>
                </a:r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uk-UA" sz="2800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uk-UA" sz="2800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uk-UA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uk-UA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uk-UA" sz="280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uk-UA" sz="2800">
                        <a:latin typeface="Cambria Math" panose="02040503050406030204" pitchFamily="18" charset="0"/>
                      </a:rPr>
                      <m:t>=64</m:t>
                    </m:r>
                  </m:oMath>
                </a14:m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uk-UA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uk-UA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uk-UA" sz="2800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sSup>
                          <m:sSupPr>
                            <m:ctrlPr>
                              <a:rPr lang="ru-RU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uk-UA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uk-UA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uk-UA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uk-UA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uk-UA" sz="280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uk-UA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Враховуючи </a:t>
                </a:r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властивості показникової функції, можна зробити висновок, що</a:t>
                </a:r>
                <a:r>
                  <a:rPr lang="uk-UA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r>
                  <a:rPr lang="uk-UA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при </a:t>
                </a:r>
                <a14:m>
                  <m:oMath xmlns:m="http://schemas.openxmlformats.org/officeDocument/2006/math">
                    <m:r>
                      <a:rPr lang="uk-UA" sz="28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uk-UA" sz="2800" i="1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рівняння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uk-UA" sz="2800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uk-UA" sz="2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uk-UA" sz="28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2800" dirty="0"/>
                  <a:t>– </a:t>
                </a:r>
                <a:r>
                  <a:rPr lang="uk-UA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має один корінь;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б) при</a:t>
                </a:r>
                <a14:m>
                  <m:oMath xmlns:m="http://schemas.openxmlformats.org/officeDocument/2006/math">
                    <m:r>
                      <a:rPr lang="uk-UA" sz="28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uk-UA" sz="28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uk-UA" sz="2800" i="1">
                        <a:latin typeface="Cambria Math" panose="02040503050406030204" pitchFamily="18" charset="0"/>
                      </a:rPr>
                      <m:t>≤0</m:t>
                    </m:r>
                  </m:oMath>
                </a14:m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рівняння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uk-UA" sz="2800" i="1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uk-UA" sz="2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uk-UA" sz="28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uk-UA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коренів не має</a:t>
                </a:r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12490" y="527605"/>
                <a:ext cx="7635250" cy="5598558"/>
              </a:xfrm>
              <a:blipFill rotWithShape="0">
                <a:blip r:embed="rId2"/>
                <a:stretch>
                  <a:fillRect l="-1677" t="-1198" b="-11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847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2990009"/>
              </p:ext>
            </p:extLst>
          </p:nvPr>
        </p:nvGraphicFramePr>
        <p:xfrm>
          <a:off x="754375" y="374900"/>
          <a:ext cx="8229600" cy="5955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559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6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7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369</Template>
  <TotalTime>2496</TotalTime>
  <Words>315</Words>
  <Application>Microsoft Office PowerPoint</Application>
  <PresentationFormat>Экран (4:3)</PresentationFormat>
  <Paragraphs>179</Paragraphs>
  <Slides>21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Arial</vt:lpstr>
      <vt:lpstr>Calibri</vt:lpstr>
      <vt:lpstr>Cambria Math</vt:lpstr>
      <vt:lpstr>Times New Roman</vt:lpstr>
      <vt:lpstr>369</vt:lpstr>
      <vt:lpstr>Специальное оформление</vt:lpstr>
      <vt:lpstr>378</vt:lpstr>
      <vt:lpstr>1_Специальное оформление</vt:lpstr>
      <vt:lpstr>Формула</vt:lpstr>
      <vt:lpstr>Презентация PowerPoint</vt:lpstr>
      <vt:lpstr>Мета заняття</vt:lpstr>
      <vt:lpstr>Фронтальне опитування </vt:lpstr>
      <vt:lpstr>Презентация PowerPoint</vt:lpstr>
      <vt:lpstr>Презентация PowerPoint</vt:lpstr>
      <vt:lpstr>Презентация PowerPoint</vt:lpstr>
      <vt:lpstr>БЛІЦ-ОПИТУВАННЯ</vt:lpstr>
      <vt:lpstr>Презентация PowerPoint</vt:lpstr>
      <vt:lpstr>Презентация PowerPoint</vt:lpstr>
      <vt:lpstr>І. Найпростіші показникові рівняння та ті, що зводяться до них шляхом:</vt:lpstr>
      <vt:lpstr>Презентация PowerPoint</vt:lpstr>
      <vt:lpstr>Презентация PowerPoint</vt:lpstr>
      <vt:lpstr>ІІ. Показникові рівняння які зводяться до алгебраїчних: </vt:lpstr>
      <vt:lpstr>Презентация PowerPoint</vt:lpstr>
      <vt:lpstr>ІІІ. Нестандартні показникові рівняння</vt:lpstr>
      <vt:lpstr>ПЕРЕВІРКА ОТРИМАНИХ ЗНАНЬ. РОБОТА В ГРУПАХ. </vt:lpstr>
      <vt:lpstr>Картка</vt:lpstr>
      <vt:lpstr>Картка</vt:lpstr>
      <vt:lpstr>Перевір себе !</vt:lpstr>
      <vt:lpstr>Домашнє завдання</vt:lpstr>
      <vt:lpstr>ДЯКУЮ ЗА УВАГУ!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Admin</cp:lastModifiedBy>
  <cp:revision>154</cp:revision>
  <dcterms:created xsi:type="dcterms:W3CDTF">2013-08-21T19:17:07Z</dcterms:created>
  <dcterms:modified xsi:type="dcterms:W3CDTF">2017-12-05T06:35:19Z</dcterms:modified>
</cp:coreProperties>
</file>