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8" r:id="rId4"/>
    <p:sldId id="259" r:id="rId5"/>
    <p:sldId id="260" r:id="rId6"/>
    <p:sldId id="265" r:id="rId7"/>
    <p:sldId id="262" r:id="rId8"/>
    <p:sldId id="264" r:id="rId9"/>
    <p:sldId id="266" r:id="rId10"/>
    <p:sldId id="267" r:id="rId11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02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CFA18-999D-4C46-B148-4A611A3106B4}" type="datetimeFigureOut">
              <a:rPr lang="uk-UA" smtClean="0"/>
              <a:pPr/>
              <a:t>17.03.2020</a:t>
            </a:fld>
            <a:endParaRPr lang="uk-UA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4096E-C318-4CB7-A230-44131B833F24}" type="slidenum">
              <a:rPr lang="uk-UA" smtClean="0"/>
              <a:pPr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CFA18-999D-4C46-B148-4A611A3106B4}" type="datetimeFigureOut">
              <a:rPr lang="uk-UA" smtClean="0"/>
              <a:pPr/>
              <a:t>17.03.2020</a:t>
            </a:fld>
            <a:endParaRPr lang="uk-UA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4096E-C318-4CB7-A230-44131B833F24}" type="slidenum">
              <a:rPr lang="uk-UA" smtClean="0"/>
              <a:pPr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CFA18-999D-4C46-B148-4A611A3106B4}" type="datetimeFigureOut">
              <a:rPr lang="uk-UA" smtClean="0"/>
              <a:pPr/>
              <a:t>17.03.2020</a:t>
            </a:fld>
            <a:endParaRPr lang="uk-UA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4096E-C318-4CB7-A230-44131B833F24}" type="slidenum">
              <a:rPr lang="uk-UA" smtClean="0"/>
              <a:pPr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CFA18-999D-4C46-B148-4A611A3106B4}" type="datetimeFigureOut">
              <a:rPr lang="uk-UA" smtClean="0"/>
              <a:pPr/>
              <a:t>17.03.2020</a:t>
            </a:fld>
            <a:endParaRPr lang="uk-UA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4096E-C318-4CB7-A230-44131B833F24}" type="slidenum">
              <a:rPr lang="uk-UA" smtClean="0"/>
              <a:pPr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CFA18-999D-4C46-B148-4A611A3106B4}" type="datetimeFigureOut">
              <a:rPr lang="uk-UA" smtClean="0"/>
              <a:pPr/>
              <a:t>17.03.2020</a:t>
            </a:fld>
            <a:endParaRPr lang="uk-UA" dirty="0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4096E-C318-4CB7-A230-44131B833F24}" type="slidenum">
              <a:rPr lang="uk-UA" smtClean="0"/>
              <a:pPr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CFA18-999D-4C46-B148-4A611A3106B4}" type="datetimeFigureOut">
              <a:rPr lang="uk-UA" smtClean="0"/>
              <a:pPr/>
              <a:t>17.03.2020</a:t>
            </a:fld>
            <a:endParaRPr lang="uk-UA" dirty="0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4096E-C318-4CB7-A230-44131B833F24}" type="slidenum">
              <a:rPr lang="uk-UA" smtClean="0"/>
              <a:pPr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CFA18-999D-4C46-B148-4A611A3106B4}" type="datetimeFigureOut">
              <a:rPr lang="uk-UA" smtClean="0"/>
              <a:pPr/>
              <a:t>17.03.2020</a:t>
            </a:fld>
            <a:endParaRPr lang="uk-UA" dirty="0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4096E-C318-4CB7-A230-44131B833F24}" type="slidenum">
              <a:rPr lang="uk-UA" smtClean="0"/>
              <a:pPr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CFA18-999D-4C46-B148-4A611A3106B4}" type="datetimeFigureOut">
              <a:rPr lang="uk-UA" smtClean="0"/>
              <a:pPr/>
              <a:t>17.03.2020</a:t>
            </a:fld>
            <a:endParaRPr lang="uk-UA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4096E-C318-4CB7-A230-44131B833F24}" type="slidenum">
              <a:rPr lang="uk-UA" smtClean="0"/>
              <a:pPr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CFA18-999D-4C46-B148-4A611A3106B4}" type="datetimeFigureOut">
              <a:rPr lang="uk-UA" smtClean="0"/>
              <a:pPr/>
              <a:t>17.03.2020</a:t>
            </a:fld>
            <a:endParaRPr lang="uk-UA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4096E-C318-4CB7-A230-44131B833F24}" type="slidenum">
              <a:rPr lang="uk-UA" smtClean="0"/>
              <a:pPr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CFA18-999D-4C46-B148-4A611A3106B4}" type="datetimeFigureOut">
              <a:rPr lang="uk-UA" smtClean="0"/>
              <a:pPr/>
              <a:t>17.03.2020</a:t>
            </a:fld>
            <a:endParaRPr lang="uk-UA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4096E-C318-4CB7-A230-44131B833F24}" type="slidenum">
              <a:rPr lang="uk-UA" smtClean="0"/>
              <a:pPr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CFA18-999D-4C46-B148-4A611A3106B4}" type="datetimeFigureOut">
              <a:rPr lang="uk-UA" smtClean="0"/>
              <a:pPr/>
              <a:t>17.03.2020</a:t>
            </a:fld>
            <a:endParaRPr lang="uk-UA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4096E-C318-4CB7-A230-44131B833F24}" type="slidenum">
              <a:rPr lang="uk-UA" smtClean="0"/>
              <a:pPr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3CFA18-999D-4C46-B148-4A611A3106B4}" type="datetimeFigureOut">
              <a:rPr lang="uk-UA" smtClean="0"/>
              <a:pPr/>
              <a:t>17.03.2020</a:t>
            </a:fld>
            <a:endParaRPr lang="uk-UA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E4096E-C318-4CB7-A230-44131B833F24}" type="slidenum">
              <a:rPr lang="uk-UA" smtClean="0"/>
              <a:pPr/>
              <a:t>‹#›</a:t>
            </a:fld>
            <a:endParaRPr lang="uk-U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nde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335" r="6335"/>
          <a:stretch>
            <a:fillRect/>
          </a:stretch>
        </p:blipFill>
        <p:spPr>
          <a:xfrm>
            <a:off x="6072198" y="2571744"/>
            <a:ext cx="2786082" cy="193357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642918"/>
            <a:ext cx="7772400" cy="2171714"/>
          </a:xfrm>
        </p:spPr>
        <p:txBody>
          <a:bodyPr>
            <a:noAutofit/>
          </a:bodyPr>
          <a:lstStyle/>
          <a:p>
            <a:r>
              <a:rPr lang="uk-UA" b="1" dirty="0" smtClean="0"/>
              <a:t>Тригонометричні функції гострого кута прямокутного трикутника</a:t>
            </a:r>
            <a:endParaRPr lang="uk-UA" b="1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357158" y="5157192"/>
            <a:ext cx="8501122" cy="1453168"/>
          </a:xfrm>
        </p:spPr>
        <p:txBody>
          <a:bodyPr>
            <a:normAutofit/>
          </a:bodyPr>
          <a:lstStyle/>
          <a:p>
            <a:r>
              <a:rPr lang="uk-UA" i="1" dirty="0" smtClean="0"/>
              <a:t>Використання прийомів мнемоніки при вивченні тригонометрії у 8 </a:t>
            </a:r>
            <a:r>
              <a:rPr lang="uk-UA" i="1" dirty="0" smtClean="0"/>
              <a:t>класі </a:t>
            </a:r>
            <a:endParaRPr lang="uk-UA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634190"/>
            <a:ext cx="6984776" cy="58004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428604"/>
            <a:ext cx="8229600" cy="428628"/>
          </a:xfrm>
        </p:spPr>
        <p:txBody>
          <a:bodyPr>
            <a:normAutofit fontScale="90000"/>
          </a:bodyPr>
          <a:lstStyle/>
          <a:p>
            <a:r>
              <a:rPr lang="uk-UA" b="1" dirty="0" err="1" smtClean="0"/>
              <a:t>Запам’яталки</a:t>
            </a:r>
            <a:endParaRPr lang="uk-UA" b="1" dirty="0"/>
          </a:p>
        </p:txBody>
      </p:sp>
      <p:cxnSp>
        <p:nvCxnSpPr>
          <p:cNvPr id="5" name="Пряма сполучна лінія 4"/>
          <p:cNvCxnSpPr/>
          <p:nvPr/>
        </p:nvCxnSpPr>
        <p:spPr>
          <a:xfrm rot="5400000" flipH="1" flipV="1">
            <a:off x="-357222" y="2000240"/>
            <a:ext cx="4000528" cy="271464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 сполучна лінія 7"/>
          <p:cNvCxnSpPr/>
          <p:nvPr/>
        </p:nvCxnSpPr>
        <p:spPr>
          <a:xfrm rot="5400000">
            <a:off x="1000894" y="3356768"/>
            <a:ext cx="4000528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 сполучна лінія 9"/>
          <p:cNvCxnSpPr/>
          <p:nvPr/>
        </p:nvCxnSpPr>
        <p:spPr>
          <a:xfrm>
            <a:off x="285720" y="5357826"/>
            <a:ext cx="2714644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 rot="18257878">
            <a:off x="208435" y="2815685"/>
            <a:ext cx="22231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гіпотенуза</a:t>
            </a:r>
            <a:endParaRPr lang="uk-UA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42910" y="5429264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прилеглий</a:t>
            </a:r>
            <a:endParaRPr lang="uk-UA" sz="2800" b="1" dirty="0"/>
          </a:p>
        </p:txBody>
      </p:sp>
      <p:sp>
        <p:nvSpPr>
          <p:cNvPr id="14" name="TextBox 13"/>
          <p:cNvSpPr txBox="1"/>
          <p:nvPr/>
        </p:nvSpPr>
        <p:spPr>
          <a:xfrm rot="16200000">
            <a:off x="1976090" y="3381704"/>
            <a:ext cx="2571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протилежний</a:t>
            </a:r>
            <a:endParaRPr lang="uk-UA" sz="2800" b="1" dirty="0"/>
          </a:p>
        </p:txBody>
      </p:sp>
      <p:grpSp>
        <p:nvGrpSpPr>
          <p:cNvPr id="3" name="Групувати 66"/>
          <p:cNvGrpSpPr/>
          <p:nvPr/>
        </p:nvGrpSpPr>
        <p:grpSpPr>
          <a:xfrm>
            <a:off x="285720" y="4652014"/>
            <a:ext cx="1154129" cy="920126"/>
            <a:chOff x="285720" y="4652014"/>
            <a:chExt cx="1154129" cy="920126"/>
          </a:xfrm>
        </p:grpSpPr>
        <p:sp>
          <p:nvSpPr>
            <p:cNvPr id="11" name="Дуга 10"/>
            <p:cNvSpPr/>
            <p:nvPr/>
          </p:nvSpPr>
          <p:spPr>
            <a:xfrm>
              <a:off x="285720" y="5072074"/>
              <a:ext cx="357190" cy="500066"/>
            </a:xfrm>
            <a:prstGeom prst="arc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6" name="TextBox 15"/>
            <p:cNvSpPr txBox="1"/>
            <p:nvPr/>
          </p:nvSpPr>
          <p:spPr>
            <a:xfrm rot="19624857">
              <a:off x="727930" y="4652014"/>
              <a:ext cx="7119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b="1" dirty="0" smtClean="0"/>
                <a:t>кут</a:t>
              </a:r>
              <a:endParaRPr lang="uk-UA" sz="2800" b="1" dirty="0"/>
            </a:p>
          </p:txBody>
        </p:sp>
      </p:grpSp>
      <p:grpSp>
        <p:nvGrpSpPr>
          <p:cNvPr id="4" name="Групувати 65"/>
          <p:cNvGrpSpPr/>
          <p:nvPr/>
        </p:nvGrpSpPr>
        <p:grpSpPr>
          <a:xfrm>
            <a:off x="0" y="928670"/>
            <a:ext cx="3134495" cy="4952376"/>
            <a:chOff x="0" y="928670"/>
            <a:chExt cx="3134495" cy="4952376"/>
          </a:xfrm>
        </p:grpSpPr>
        <p:sp>
          <p:nvSpPr>
            <p:cNvPr id="17" name="TextBox 11"/>
            <p:cNvSpPr txBox="1"/>
            <p:nvPr/>
          </p:nvSpPr>
          <p:spPr>
            <a:xfrm>
              <a:off x="2786050" y="928670"/>
              <a:ext cx="3484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uk-UA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uk-UA" sz="2800" b="1" dirty="0" smtClean="0"/>
                <a:t>В</a:t>
              </a:r>
              <a:endParaRPr lang="uk-UA" sz="2800" b="1" dirty="0"/>
            </a:p>
          </p:txBody>
        </p:sp>
        <p:sp>
          <p:nvSpPr>
            <p:cNvPr id="18" name="TextBox 11"/>
            <p:cNvSpPr txBox="1"/>
            <p:nvPr/>
          </p:nvSpPr>
          <p:spPr>
            <a:xfrm>
              <a:off x="0" y="5286388"/>
              <a:ext cx="3484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uk-UA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uk-UA" sz="2800" b="1" dirty="0" smtClean="0"/>
                <a:t>А</a:t>
              </a:r>
              <a:endParaRPr lang="uk-UA" sz="2800" b="1" dirty="0"/>
            </a:p>
          </p:txBody>
        </p:sp>
        <p:sp>
          <p:nvSpPr>
            <p:cNvPr id="19" name="TextBox 11"/>
            <p:cNvSpPr txBox="1"/>
            <p:nvPr/>
          </p:nvSpPr>
          <p:spPr>
            <a:xfrm>
              <a:off x="2786050" y="5357826"/>
              <a:ext cx="3484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uk-UA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uk-UA" sz="2800" b="1" dirty="0" smtClean="0"/>
                <a:t>С</a:t>
              </a:r>
              <a:endParaRPr lang="uk-UA" sz="2800" b="1" dirty="0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786182" y="1428736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С</a:t>
            </a:r>
            <a:r>
              <a:rPr lang="uk-UA" sz="2800" b="1" dirty="0" smtClean="0">
                <a:solidFill>
                  <a:srgbClr val="FF0000"/>
                </a:solidFill>
              </a:rPr>
              <a:t>и</a:t>
            </a:r>
            <a:r>
              <a:rPr lang="uk-UA" sz="2800" b="1" dirty="0" smtClean="0"/>
              <a:t>нус кута</a:t>
            </a:r>
            <a:r>
              <a:rPr lang="en-US" sz="2800" b="1" dirty="0" smtClean="0"/>
              <a:t> </a:t>
            </a:r>
            <a:r>
              <a:rPr lang="ru-RU" sz="2800" b="1" dirty="0" smtClean="0"/>
              <a:t>А</a:t>
            </a:r>
            <a:r>
              <a:rPr lang="uk-UA" sz="2800" b="1" dirty="0" smtClean="0"/>
              <a:t> =</a:t>
            </a:r>
            <a:endParaRPr lang="uk-UA" sz="2800" b="1" dirty="0"/>
          </a:p>
        </p:txBody>
      </p:sp>
      <p:cxnSp>
        <p:nvCxnSpPr>
          <p:cNvPr id="22" name="Пряма сполучна лінія 21"/>
          <p:cNvCxnSpPr/>
          <p:nvPr/>
        </p:nvCxnSpPr>
        <p:spPr>
          <a:xfrm>
            <a:off x="6357950" y="1643050"/>
            <a:ext cx="2428892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357950" y="1071546"/>
            <a:ext cx="2571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пр</a:t>
            </a:r>
            <a:r>
              <a:rPr lang="uk-UA" sz="2800" b="1" dirty="0" smtClean="0">
                <a:solidFill>
                  <a:srgbClr val="FF0000"/>
                </a:solidFill>
              </a:rPr>
              <a:t>о</a:t>
            </a:r>
            <a:r>
              <a:rPr lang="uk-UA" sz="2800" b="1" dirty="0" smtClean="0"/>
              <a:t>тилежний</a:t>
            </a:r>
            <a:endParaRPr lang="uk-UA" sz="28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6572265" y="1571612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гіпотенуза</a:t>
            </a:r>
            <a:endParaRPr lang="uk-UA" sz="2800" b="1" dirty="0"/>
          </a:p>
        </p:txBody>
      </p:sp>
      <p:cxnSp>
        <p:nvCxnSpPr>
          <p:cNvPr id="27" name="Заокруглена сполучна лінія 26"/>
          <p:cNvCxnSpPr/>
          <p:nvPr/>
        </p:nvCxnSpPr>
        <p:spPr>
          <a:xfrm flipV="1">
            <a:off x="4143372" y="1214422"/>
            <a:ext cx="2714644" cy="285752"/>
          </a:xfrm>
          <a:prstGeom prst="curvedConnector3">
            <a:avLst>
              <a:gd name="adj1" fmla="val 8585"/>
            </a:avLst>
          </a:prstGeom>
          <a:ln w="254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214810" y="2096519"/>
            <a:ext cx="45720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rgbClr val="FF0000"/>
                </a:solidFill>
              </a:rPr>
              <a:t>И </a:t>
            </a:r>
            <a:r>
              <a:rPr lang="ru-RU" sz="4400" dirty="0" err="1" smtClean="0"/>
              <a:t>змінюється</a:t>
            </a:r>
            <a:r>
              <a:rPr lang="ru-RU" sz="4400" dirty="0" smtClean="0"/>
              <a:t> на </a:t>
            </a:r>
            <a:r>
              <a:rPr lang="ru-RU" sz="4400" dirty="0" smtClean="0">
                <a:solidFill>
                  <a:srgbClr val="FF0000"/>
                </a:solidFill>
              </a:rPr>
              <a:t>О </a:t>
            </a:r>
            <a:endParaRPr lang="uk-UA" sz="4400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107654" y="2914895"/>
            <a:ext cx="49292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Записуємо так</a:t>
            </a:r>
            <a:r>
              <a:rPr lang="ru-RU" sz="4000" dirty="0" smtClean="0"/>
              <a:t>:</a:t>
            </a:r>
            <a:r>
              <a:rPr lang="uk-UA" sz="4000" dirty="0" smtClean="0"/>
              <a:t> </a:t>
            </a:r>
            <a:endParaRPr lang="uk-UA" sz="4000" dirty="0"/>
          </a:p>
        </p:txBody>
      </p:sp>
      <p:cxnSp>
        <p:nvCxnSpPr>
          <p:cNvPr id="40" name="Пряма сполучна лінія 39"/>
          <p:cNvCxnSpPr/>
          <p:nvPr/>
        </p:nvCxnSpPr>
        <p:spPr>
          <a:xfrm>
            <a:off x="7036612" y="5841515"/>
            <a:ext cx="607222" cy="109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7108049" y="5072074"/>
            <a:ext cx="5357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4</a:t>
            </a:r>
            <a:endParaRPr lang="uk-UA" sz="4400" b="1" dirty="0">
              <a:solidFill>
                <a:srgbClr val="FF00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124657" y="5883792"/>
            <a:ext cx="4001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5</a:t>
            </a:r>
            <a:endParaRPr lang="uk-UA" sz="4400" b="1" dirty="0">
              <a:solidFill>
                <a:srgbClr val="FF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4189706" y="3717870"/>
            <a:ext cx="2500330" cy="769441"/>
            <a:chOff x="4189706" y="3717870"/>
            <a:chExt cx="2500330" cy="769441"/>
          </a:xfrm>
        </p:grpSpPr>
        <p:sp>
          <p:nvSpPr>
            <p:cNvPr id="39" name="TextBox 38"/>
            <p:cNvSpPr txBox="1"/>
            <p:nvPr/>
          </p:nvSpPr>
          <p:spPr>
            <a:xfrm>
              <a:off x="4189706" y="3717870"/>
              <a:ext cx="25003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/>
                <a:t>sin </a:t>
              </a:r>
              <a:r>
                <a:rPr lang="en-US" sz="4400" b="1" dirty="0">
                  <a:latin typeface="Arial"/>
                  <a:cs typeface="Arial"/>
                </a:rPr>
                <a:t> </a:t>
              </a:r>
              <a:r>
                <a:rPr lang="en-US" sz="4400" b="1" dirty="0" smtClean="0">
                  <a:latin typeface="Arial"/>
                  <a:cs typeface="Arial"/>
                </a:rPr>
                <a:t> A </a:t>
              </a:r>
              <a:r>
                <a:rPr lang="en-US" sz="4400" dirty="0" smtClean="0">
                  <a:latin typeface="Arial"/>
                  <a:cs typeface="Arial"/>
                </a:rPr>
                <a:t>=</a:t>
              </a:r>
              <a:endParaRPr lang="uk-UA" sz="4400" dirty="0"/>
            </a:p>
          </p:txBody>
        </p:sp>
        <p:pic>
          <p:nvPicPr>
            <p:cNvPr id="1026" name="Picture 2" descr="ÐÐ°ÑÑÐ¸Ð½ÐºÐ¸ Ð¿Ð¾ Ð·Ð°Ð¿ÑÐ¾ÑÑ Ð¿Ð¾Ð·Ð½Ð°ÑÐµÐ½Ð½Ñ ÐºÑÑÐ°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9852" y="3923839"/>
              <a:ext cx="293536" cy="2962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31" name="Пряма сполучна лінія 39"/>
          <p:cNvCxnSpPr/>
          <p:nvPr/>
        </p:nvCxnSpPr>
        <p:spPr>
          <a:xfrm>
            <a:off x="6465107" y="4070353"/>
            <a:ext cx="928694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500826" y="3357562"/>
            <a:ext cx="9286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/>
              <a:t>ВС</a:t>
            </a:r>
            <a:endParaRPr lang="uk-UA" sz="44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6536545" y="4049013"/>
            <a:ext cx="857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/>
              <a:t>АВ</a:t>
            </a:r>
            <a:endParaRPr lang="uk-UA" sz="4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951047" y="4730410"/>
            <a:ext cx="2291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/>
              <a:t>Приклад</a:t>
            </a:r>
            <a:endParaRPr lang="uk-UA" sz="3600" dirty="0"/>
          </a:p>
        </p:txBody>
      </p:sp>
      <p:grpSp>
        <p:nvGrpSpPr>
          <p:cNvPr id="37" name="Группа 36"/>
          <p:cNvGrpSpPr/>
          <p:nvPr/>
        </p:nvGrpSpPr>
        <p:grpSpPr>
          <a:xfrm>
            <a:off x="4898432" y="5424887"/>
            <a:ext cx="2500330" cy="769441"/>
            <a:chOff x="4826994" y="3644341"/>
            <a:chExt cx="2500330" cy="769441"/>
          </a:xfrm>
        </p:grpSpPr>
        <p:sp>
          <p:nvSpPr>
            <p:cNvPr id="41" name="TextBox 40"/>
            <p:cNvSpPr txBox="1"/>
            <p:nvPr/>
          </p:nvSpPr>
          <p:spPr>
            <a:xfrm>
              <a:off x="4826994" y="3644341"/>
              <a:ext cx="25003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/>
                <a:t>sin </a:t>
              </a:r>
              <a:r>
                <a:rPr lang="en-US" sz="4400" b="1" dirty="0">
                  <a:latin typeface="Arial"/>
                  <a:cs typeface="Arial"/>
                </a:rPr>
                <a:t> </a:t>
              </a:r>
              <a:r>
                <a:rPr lang="en-US" sz="4400" b="1" dirty="0" smtClean="0">
                  <a:latin typeface="Arial"/>
                  <a:cs typeface="Arial"/>
                </a:rPr>
                <a:t> A </a:t>
              </a:r>
              <a:r>
                <a:rPr lang="en-US" sz="4400" dirty="0" smtClean="0">
                  <a:latin typeface="Arial"/>
                  <a:cs typeface="Arial"/>
                </a:rPr>
                <a:t>=</a:t>
              </a:r>
              <a:endParaRPr lang="uk-UA" sz="4400" dirty="0"/>
            </a:p>
          </p:txBody>
        </p:sp>
        <p:pic>
          <p:nvPicPr>
            <p:cNvPr id="43" name="Picture 2" descr="ÐÐ°ÑÑÐ¸Ð½ÐºÐ¸ Ð¿Ð¾ Ð·Ð°Ð¿ÑÐ¾ÑÑ Ð¿Ð¾Ð·Ð½Ð°ÑÐµÐ½Ð½Ñ ÐºÑÑÐ°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8256" y="3923839"/>
              <a:ext cx="293536" cy="2962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5" name="TextBox 14"/>
          <p:cNvSpPr txBox="1"/>
          <p:nvPr/>
        </p:nvSpPr>
        <p:spPr>
          <a:xfrm rot="18657025">
            <a:off x="1422552" y="3443468"/>
            <a:ext cx="4409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44" name="TextBox 43"/>
          <p:cNvSpPr txBox="1"/>
          <p:nvPr/>
        </p:nvSpPr>
        <p:spPr>
          <a:xfrm rot="16200000">
            <a:off x="2422684" y="3443467"/>
            <a:ext cx="4409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4</a:t>
            </a:r>
            <a:endParaRPr lang="uk-UA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4" grpId="0"/>
      <p:bldP spid="20" grpId="0"/>
      <p:bldP spid="24" grpId="0"/>
      <p:bldP spid="25" grpId="0"/>
      <p:bldP spid="36" grpId="0"/>
      <p:bldP spid="38" grpId="0"/>
      <p:bldP spid="42" grpId="0"/>
      <p:bldP spid="49" grpId="0"/>
      <p:bldP spid="32" grpId="0"/>
      <p:bldP spid="33" grpId="0"/>
      <p:bldP spid="9" grpId="0"/>
      <p:bldP spid="15" grpId="0"/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428604"/>
            <a:ext cx="8229600" cy="428628"/>
          </a:xfrm>
        </p:spPr>
        <p:txBody>
          <a:bodyPr>
            <a:normAutofit fontScale="90000"/>
          </a:bodyPr>
          <a:lstStyle/>
          <a:p>
            <a:r>
              <a:rPr lang="uk-UA" b="1" dirty="0" err="1" smtClean="0"/>
              <a:t>Запам’яталки</a:t>
            </a:r>
            <a:endParaRPr lang="uk-UA" b="1" dirty="0"/>
          </a:p>
        </p:txBody>
      </p:sp>
      <p:cxnSp>
        <p:nvCxnSpPr>
          <p:cNvPr id="5" name="Пряма сполучна лінія 4"/>
          <p:cNvCxnSpPr/>
          <p:nvPr/>
        </p:nvCxnSpPr>
        <p:spPr>
          <a:xfrm rot="5400000" flipH="1" flipV="1">
            <a:off x="-357222" y="2000240"/>
            <a:ext cx="4000528" cy="271464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 сполучна лінія 7"/>
          <p:cNvCxnSpPr/>
          <p:nvPr/>
        </p:nvCxnSpPr>
        <p:spPr>
          <a:xfrm rot="5400000">
            <a:off x="1000894" y="3356768"/>
            <a:ext cx="4000528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 сполучна лінія 9"/>
          <p:cNvCxnSpPr/>
          <p:nvPr/>
        </p:nvCxnSpPr>
        <p:spPr>
          <a:xfrm>
            <a:off x="285720" y="5357826"/>
            <a:ext cx="2714644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 rot="18257878">
            <a:off x="208435" y="2815685"/>
            <a:ext cx="22231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гіпотенуза</a:t>
            </a:r>
            <a:endParaRPr lang="uk-UA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42910" y="5429264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прилеглий</a:t>
            </a:r>
            <a:endParaRPr lang="uk-UA" sz="2800" b="1" dirty="0"/>
          </a:p>
        </p:txBody>
      </p:sp>
      <p:sp>
        <p:nvSpPr>
          <p:cNvPr id="14" name="TextBox 13"/>
          <p:cNvSpPr txBox="1"/>
          <p:nvPr/>
        </p:nvSpPr>
        <p:spPr>
          <a:xfrm rot="16200000">
            <a:off x="1976090" y="3381704"/>
            <a:ext cx="2571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протилежний</a:t>
            </a:r>
            <a:endParaRPr lang="uk-UA" sz="2800" b="1" dirty="0"/>
          </a:p>
        </p:txBody>
      </p:sp>
      <p:grpSp>
        <p:nvGrpSpPr>
          <p:cNvPr id="3" name="Групувати 66"/>
          <p:cNvGrpSpPr/>
          <p:nvPr/>
        </p:nvGrpSpPr>
        <p:grpSpPr>
          <a:xfrm>
            <a:off x="357158" y="4500570"/>
            <a:ext cx="1082691" cy="1134440"/>
            <a:chOff x="357158" y="4652014"/>
            <a:chExt cx="1082691" cy="920126"/>
          </a:xfrm>
        </p:grpSpPr>
        <p:sp>
          <p:nvSpPr>
            <p:cNvPr id="11" name="Дуга 10"/>
            <p:cNvSpPr/>
            <p:nvPr/>
          </p:nvSpPr>
          <p:spPr>
            <a:xfrm>
              <a:off x="357158" y="5115552"/>
              <a:ext cx="285752" cy="456588"/>
            </a:xfrm>
            <a:prstGeom prst="arc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6" name="TextBox 15"/>
            <p:cNvSpPr txBox="1"/>
            <p:nvPr/>
          </p:nvSpPr>
          <p:spPr>
            <a:xfrm rot="19624857">
              <a:off x="727930" y="4652014"/>
              <a:ext cx="7119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b="1" dirty="0" smtClean="0"/>
                <a:t>кут</a:t>
              </a:r>
              <a:endParaRPr lang="uk-UA" sz="2800" b="1" dirty="0"/>
            </a:p>
          </p:txBody>
        </p:sp>
      </p:grpSp>
      <p:grpSp>
        <p:nvGrpSpPr>
          <p:cNvPr id="4" name="Групувати 65"/>
          <p:cNvGrpSpPr/>
          <p:nvPr/>
        </p:nvGrpSpPr>
        <p:grpSpPr>
          <a:xfrm>
            <a:off x="0" y="928670"/>
            <a:ext cx="3134495" cy="4952376"/>
            <a:chOff x="0" y="928670"/>
            <a:chExt cx="3134495" cy="4952376"/>
          </a:xfrm>
        </p:grpSpPr>
        <p:sp>
          <p:nvSpPr>
            <p:cNvPr id="17" name="TextBox 11"/>
            <p:cNvSpPr txBox="1"/>
            <p:nvPr/>
          </p:nvSpPr>
          <p:spPr>
            <a:xfrm>
              <a:off x="2786050" y="928670"/>
              <a:ext cx="3484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uk-UA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uk-UA" sz="2800" b="1" dirty="0" smtClean="0"/>
                <a:t>В</a:t>
              </a:r>
              <a:endParaRPr lang="uk-UA" sz="2800" b="1" dirty="0"/>
            </a:p>
          </p:txBody>
        </p:sp>
        <p:sp>
          <p:nvSpPr>
            <p:cNvPr id="18" name="TextBox 11"/>
            <p:cNvSpPr txBox="1"/>
            <p:nvPr/>
          </p:nvSpPr>
          <p:spPr>
            <a:xfrm>
              <a:off x="0" y="5286388"/>
              <a:ext cx="3484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uk-UA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uk-UA" sz="2800" b="1" dirty="0" smtClean="0"/>
                <a:t>А</a:t>
              </a:r>
              <a:endParaRPr lang="uk-UA" sz="2800" b="1" dirty="0"/>
            </a:p>
          </p:txBody>
        </p:sp>
        <p:sp>
          <p:nvSpPr>
            <p:cNvPr id="19" name="TextBox 11"/>
            <p:cNvSpPr txBox="1"/>
            <p:nvPr/>
          </p:nvSpPr>
          <p:spPr>
            <a:xfrm>
              <a:off x="2786050" y="5357826"/>
              <a:ext cx="3484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uk-UA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uk-UA" sz="2800" b="1" dirty="0" smtClean="0"/>
                <a:t>С</a:t>
              </a:r>
              <a:endParaRPr lang="uk-UA" sz="2800" b="1" dirty="0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357554" y="1428736"/>
            <a:ext cx="2857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К</a:t>
            </a:r>
            <a:r>
              <a:rPr lang="uk-UA" sz="2800" b="1" dirty="0" smtClean="0">
                <a:solidFill>
                  <a:srgbClr val="FF0000"/>
                </a:solidFill>
              </a:rPr>
              <a:t>о</a:t>
            </a:r>
            <a:r>
              <a:rPr lang="uk-UA" sz="2800" b="1" dirty="0" smtClean="0"/>
              <a:t>синус кута</a:t>
            </a:r>
            <a:r>
              <a:rPr lang="en-US" sz="2800" b="1" dirty="0" smtClean="0"/>
              <a:t> </a:t>
            </a:r>
            <a:r>
              <a:rPr lang="ru-RU" sz="2800" b="1" dirty="0" smtClean="0"/>
              <a:t>А</a:t>
            </a:r>
            <a:r>
              <a:rPr lang="uk-UA" sz="2800" b="1" dirty="0" smtClean="0"/>
              <a:t> =</a:t>
            </a:r>
            <a:endParaRPr lang="uk-UA" sz="2800" b="1" dirty="0"/>
          </a:p>
        </p:txBody>
      </p:sp>
      <p:cxnSp>
        <p:nvCxnSpPr>
          <p:cNvPr id="22" name="Пряма сполучна лінія 21"/>
          <p:cNvCxnSpPr/>
          <p:nvPr/>
        </p:nvCxnSpPr>
        <p:spPr>
          <a:xfrm>
            <a:off x="6357950" y="1643050"/>
            <a:ext cx="2428892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643702" y="1071546"/>
            <a:ext cx="228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пр</a:t>
            </a:r>
            <a:r>
              <a:rPr lang="uk-UA" sz="2800" b="1" dirty="0" smtClean="0">
                <a:solidFill>
                  <a:srgbClr val="FF0000"/>
                </a:solidFill>
              </a:rPr>
              <a:t>и</a:t>
            </a:r>
            <a:r>
              <a:rPr lang="uk-UA" sz="2800" b="1" dirty="0" smtClean="0"/>
              <a:t>леглий</a:t>
            </a:r>
            <a:endParaRPr lang="uk-UA" sz="28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6572265" y="1571612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гіпотенуза</a:t>
            </a:r>
            <a:endParaRPr lang="uk-UA" sz="2800" b="1" dirty="0"/>
          </a:p>
        </p:txBody>
      </p:sp>
      <p:cxnSp>
        <p:nvCxnSpPr>
          <p:cNvPr id="27" name="Заокруглена сполучна лінія 26"/>
          <p:cNvCxnSpPr/>
          <p:nvPr/>
        </p:nvCxnSpPr>
        <p:spPr>
          <a:xfrm flipV="1">
            <a:off x="3714744" y="1214422"/>
            <a:ext cx="3571900" cy="357190"/>
          </a:xfrm>
          <a:prstGeom prst="curvedConnector3">
            <a:avLst>
              <a:gd name="adj1" fmla="val 8033"/>
            </a:avLst>
          </a:prstGeom>
          <a:ln w="254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160328" y="2094832"/>
            <a:ext cx="45720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rgbClr val="FF0000"/>
                </a:solidFill>
              </a:rPr>
              <a:t>О </a:t>
            </a:r>
            <a:r>
              <a:rPr lang="ru-RU" sz="4400" dirty="0" err="1" smtClean="0"/>
              <a:t>змінюється</a:t>
            </a:r>
            <a:r>
              <a:rPr lang="ru-RU" sz="4400" dirty="0" smtClean="0"/>
              <a:t> на </a:t>
            </a:r>
            <a:r>
              <a:rPr lang="ru-RU" sz="4400" dirty="0" smtClean="0">
                <a:solidFill>
                  <a:srgbClr val="FF0000"/>
                </a:solidFill>
              </a:rPr>
              <a:t>И </a:t>
            </a:r>
            <a:endParaRPr lang="uk-UA" sz="4400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000496" y="2692574"/>
            <a:ext cx="49292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Записуємо</a:t>
            </a:r>
            <a:r>
              <a:rPr lang="uk-UA" sz="4400" dirty="0" smtClean="0"/>
              <a:t> </a:t>
            </a:r>
            <a:r>
              <a:rPr lang="uk-UA" sz="4000" dirty="0" smtClean="0"/>
              <a:t>так</a:t>
            </a:r>
            <a:r>
              <a:rPr lang="ru-RU" sz="4400" dirty="0" smtClean="0"/>
              <a:t>:</a:t>
            </a:r>
            <a:r>
              <a:rPr lang="uk-UA" sz="4400" dirty="0" smtClean="0"/>
              <a:t> </a:t>
            </a:r>
            <a:endParaRPr lang="uk-UA" sz="4400" dirty="0"/>
          </a:p>
        </p:txBody>
      </p:sp>
      <p:cxnSp>
        <p:nvCxnSpPr>
          <p:cNvPr id="40" name="Пряма сполучна лінія 39"/>
          <p:cNvCxnSpPr/>
          <p:nvPr/>
        </p:nvCxnSpPr>
        <p:spPr>
          <a:xfrm>
            <a:off x="6643702" y="4044466"/>
            <a:ext cx="928694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6765136" y="3373551"/>
            <a:ext cx="9286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/>
              <a:t>AC</a:t>
            </a:r>
            <a:endParaRPr lang="uk-UA" sz="44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6715140" y="4059353"/>
            <a:ext cx="857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/>
              <a:t>АВ</a:t>
            </a:r>
            <a:endParaRPr lang="uk-UA" sz="4400" b="1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3942437" y="3643313"/>
            <a:ext cx="2571768" cy="769441"/>
            <a:chOff x="3929058" y="4429132"/>
            <a:chExt cx="2571768" cy="769441"/>
          </a:xfrm>
        </p:grpSpPr>
        <p:sp>
          <p:nvSpPr>
            <p:cNvPr id="39" name="TextBox 38"/>
            <p:cNvSpPr txBox="1"/>
            <p:nvPr/>
          </p:nvSpPr>
          <p:spPr>
            <a:xfrm>
              <a:off x="3929058" y="4429132"/>
              <a:ext cx="257176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/>
                <a:t>cos   </a:t>
              </a:r>
              <a:r>
                <a:rPr lang="en-US" sz="4400" b="1" dirty="0" smtClean="0">
                  <a:latin typeface="Arial"/>
                  <a:cs typeface="Arial"/>
                </a:rPr>
                <a:t> A </a:t>
              </a:r>
              <a:r>
                <a:rPr lang="en-US" sz="4400" dirty="0" smtClean="0">
                  <a:latin typeface="Arial"/>
                  <a:cs typeface="Arial"/>
                </a:rPr>
                <a:t>=</a:t>
              </a:r>
              <a:endParaRPr lang="uk-UA" sz="4400" dirty="0"/>
            </a:p>
          </p:txBody>
        </p:sp>
        <p:pic>
          <p:nvPicPr>
            <p:cNvPr id="28" name="Picture 2" descr="ÐÐ°ÑÑÐ¸Ð½ÐºÐ¸ Ð¿Ð¾ Ð·Ð°Ð¿ÑÐ¾ÑÑ Ð¿Ð¾Ð·Ð½Ð°ÑÐµÐ½Ð½Ñ ÐºÑÑÐ°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39404" y="4642397"/>
              <a:ext cx="375537" cy="3789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" name="TextBox 29"/>
          <p:cNvSpPr txBox="1"/>
          <p:nvPr/>
        </p:nvSpPr>
        <p:spPr>
          <a:xfrm>
            <a:off x="3951047" y="4730410"/>
            <a:ext cx="2291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/>
              <a:t>Приклад</a:t>
            </a:r>
            <a:endParaRPr lang="uk-UA" sz="3600" dirty="0"/>
          </a:p>
        </p:txBody>
      </p:sp>
      <p:grpSp>
        <p:nvGrpSpPr>
          <p:cNvPr id="31" name="Группа 30"/>
          <p:cNvGrpSpPr/>
          <p:nvPr/>
        </p:nvGrpSpPr>
        <p:grpSpPr>
          <a:xfrm>
            <a:off x="4917915" y="5458003"/>
            <a:ext cx="2500330" cy="769441"/>
            <a:chOff x="4826994" y="3644341"/>
            <a:chExt cx="2500330" cy="769441"/>
          </a:xfrm>
        </p:grpSpPr>
        <p:sp>
          <p:nvSpPr>
            <p:cNvPr id="32" name="TextBox 31"/>
            <p:cNvSpPr txBox="1"/>
            <p:nvPr/>
          </p:nvSpPr>
          <p:spPr>
            <a:xfrm>
              <a:off x="4826994" y="3644341"/>
              <a:ext cx="25003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/>
                <a:t>cos  </a:t>
              </a:r>
              <a:r>
                <a:rPr lang="en-US" sz="4400" b="1" dirty="0" smtClean="0">
                  <a:latin typeface="Arial"/>
                  <a:cs typeface="Arial"/>
                </a:rPr>
                <a:t>  A </a:t>
              </a:r>
              <a:r>
                <a:rPr lang="en-US" sz="4400" dirty="0" smtClean="0">
                  <a:latin typeface="Arial"/>
                  <a:cs typeface="Arial"/>
                </a:rPr>
                <a:t>=</a:t>
              </a:r>
              <a:endParaRPr lang="uk-UA" sz="4400" dirty="0"/>
            </a:p>
          </p:txBody>
        </p:sp>
        <p:pic>
          <p:nvPicPr>
            <p:cNvPr id="33" name="Picture 2" descr="ÐÐ°ÑÑÐ¸Ð½ÐºÐ¸ Ð¿Ð¾ Ð·Ð°Ð¿ÑÐ¾ÑÑ Ð¿Ð¾Ð·Ð½Ð°ÑÐµÐ½Ð½Ñ ÐºÑÑÐ°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7736" y="3919281"/>
              <a:ext cx="293536" cy="2962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34" name="Пряма сполучна лінія 39"/>
          <p:cNvCxnSpPr/>
          <p:nvPr/>
        </p:nvCxnSpPr>
        <p:spPr>
          <a:xfrm>
            <a:off x="7236154" y="5834192"/>
            <a:ext cx="928694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7483206" y="5163277"/>
            <a:ext cx="4291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3</a:t>
            </a:r>
            <a:endParaRPr lang="uk-UA" sz="4400" b="1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488649" y="5849079"/>
            <a:ext cx="4791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5</a:t>
            </a:r>
            <a:endParaRPr lang="uk-UA" sz="4400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 rot="18657025">
            <a:off x="1422552" y="3443468"/>
            <a:ext cx="4409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517582" y="4675776"/>
            <a:ext cx="4409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3</a:t>
            </a:r>
            <a:endParaRPr lang="uk-UA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4" grpId="0"/>
      <p:bldP spid="20" grpId="0"/>
      <p:bldP spid="24" grpId="0"/>
      <p:bldP spid="25" grpId="0"/>
      <p:bldP spid="36" grpId="0"/>
      <p:bldP spid="38" grpId="0"/>
      <p:bldP spid="42" grpId="0"/>
      <p:bldP spid="49" grpId="0"/>
      <p:bldP spid="30" grpId="0"/>
      <p:bldP spid="37" grpId="0"/>
      <p:bldP spid="41" grpId="0"/>
      <p:bldP spid="43" grpId="0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428604"/>
            <a:ext cx="8229600" cy="428628"/>
          </a:xfrm>
        </p:spPr>
        <p:txBody>
          <a:bodyPr>
            <a:normAutofit fontScale="90000"/>
          </a:bodyPr>
          <a:lstStyle/>
          <a:p>
            <a:r>
              <a:rPr lang="uk-UA" b="1" dirty="0" err="1" smtClean="0"/>
              <a:t>Запам’яталки</a:t>
            </a:r>
            <a:endParaRPr lang="uk-UA" b="1" dirty="0"/>
          </a:p>
        </p:txBody>
      </p:sp>
      <p:cxnSp>
        <p:nvCxnSpPr>
          <p:cNvPr id="5" name="Пряма сполучна лінія 4"/>
          <p:cNvCxnSpPr/>
          <p:nvPr/>
        </p:nvCxnSpPr>
        <p:spPr>
          <a:xfrm rot="5400000" flipH="1" flipV="1">
            <a:off x="-357222" y="2000240"/>
            <a:ext cx="4000528" cy="271464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 сполучна лінія 7"/>
          <p:cNvCxnSpPr/>
          <p:nvPr/>
        </p:nvCxnSpPr>
        <p:spPr>
          <a:xfrm rot="5400000">
            <a:off x="1000894" y="3356768"/>
            <a:ext cx="4000528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 сполучна лінія 9"/>
          <p:cNvCxnSpPr/>
          <p:nvPr/>
        </p:nvCxnSpPr>
        <p:spPr>
          <a:xfrm>
            <a:off x="285720" y="5357826"/>
            <a:ext cx="2714644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 rot="18257878">
            <a:off x="208435" y="2815685"/>
            <a:ext cx="22231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гіпотенуза</a:t>
            </a:r>
            <a:endParaRPr lang="uk-UA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42910" y="5429264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прилеглий</a:t>
            </a:r>
            <a:endParaRPr lang="uk-UA" sz="2800" b="1" dirty="0"/>
          </a:p>
        </p:txBody>
      </p:sp>
      <p:sp>
        <p:nvSpPr>
          <p:cNvPr id="14" name="TextBox 13"/>
          <p:cNvSpPr txBox="1"/>
          <p:nvPr/>
        </p:nvSpPr>
        <p:spPr>
          <a:xfrm rot="16200000">
            <a:off x="1976090" y="3381704"/>
            <a:ext cx="2571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протилежний</a:t>
            </a:r>
            <a:endParaRPr lang="uk-UA" sz="2800" b="1" dirty="0"/>
          </a:p>
        </p:txBody>
      </p:sp>
      <p:grpSp>
        <p:nvGrpSpPr>
          <p:cNvPr id="3" name="Групувати 66"/>
          <p:cNvGrpSpPr/>
          <p:nvPr/>
        </p:nvGrpSpPr>
        <p:grpSpPr>
          <a:xfrm>
            <a:off x="285720" y="4652014"/>
            <a:ext cx="1154129" cy="920126"/>
            <a:chOff x="285720" y="4652014"/>
            <a:chExt cx="1154129" cy="920126"/>
          </a:xfrm>
        </p:grpSpPr>
        <p:sp>
          <p:nvSpPr>
            <p:cNvPr id="11" name="Дуга 10"/>
            <p:cNvSpPr/>
            <p:nvPr/>
          </p:nvSpPr>
          <p:spPr>
            <a:xfrm>
              <a:off x="285720" y="5072074"/>
              <a:ext cx="357190" cy="500066"/>
            </a:xfrm>
            <a:prstGeom prst="arc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6" name="TextBox 15"/>
            <p:cNvSpPr txBox="1"/>
            <p:nvPr/>
          </p:nvSpPr>
          <p:spPr>
            <a:xfrm rot="19624857">
              <a:off x="727930" y="4652014"/>
              <a:ext cx="7119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b="1" dirty="0" smtClean="0"/>
                <a:t>кут</a:t>
              </a:r>
              <a:endParaRPr lang="uk-UA" sz="2800" b="1" dirty="0"/>
            </a:p>
          </p:txBody>
        </p:sp>
      </p:grpSp>
      <p:grpSp>
        <p:nvGrpSpPr>
          <p:cNvPr id="4" name="Групувати 65"/>
          <p:cNvGrpSpPr/>
          <p:nvPr/>
        </p:nvGrpSpPr>
        <p:grpSpPr>
          <a:xfrm>
            <a:off x="0" y="928670"/>
            <a:ext cx="3134495" cy="4952376"/>
            <a:chOff x="0" y="928670"/>
            <a:chExt cx="3134495" cy="4952376"/>
          </a:xfrm>
        </p:grpSpPr>
        <p:sp>
          <p:nvSpPr>
            <p:cNvPr id="17" name="TextBox 11"/>
            <p:cNvSpPr txBox="1"/>
            <p:nvPr/>
          </p:nvSpPr>
          <p:spPr>
            <a:xfrm>
              <a:off x="2786050" y="928670"/>
              <a:ext cx="3484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uk-UA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uk-UA" sz="2800" b="1" dirty="0" smtClean="0"/>
                <a:t>В</a:t>
              </a:r>
              <a:endParaRPr lang="uk-UA" sz="2800" b="1" dirty="0"/>
            </a:p>
          </p:txBody>
        </p:sp>
        <p:sp>
          <p:nvSpPr>
            <p:cNvPr id="18" name="TextBox 11"/>
            <p:cNvSpPr txBox="1"/>
            <p:nvPr/>
          </p:nvSpPr>
          <p:spPr>
            <a:xfrm>
              <a:off x="0" y="5286388"/>
              <a:ext cx="3484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uk-UA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uk-UA" sz="2800" b="1" dirty="0" smtClean="0"/>
                <a:t>А</a:t>
              </a:r>
              <a:endParaRPr lang="uk-UA" sz="2800" b="1" dirty="0"/>
            </a:p>
          </p:txBody>
        </p:sp>
        <p:sp>
          <p:nvSpPr>
            <p:cNvPr id="19" name="TextBox 11"/>
            <p:cNvSpPr txBox="1"/>
            <p:nvPr/>
          </p:nvSpPr>
          <p:spPr>
            <a:xfrm>
              <a:off x="2786050" y="5357826"/>
              <a:ext cx="3484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uk-UA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uk-UA" sz="2800" b="1" dirty="0" smtClean="0"/>
                <a:t>С</a:t>
              </a:r>
              <a:endParaRPr lang="uk-UA" sz="2800" b="1" dirty="0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357554" y="1428736"/>
            <a:ext cx="2857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Тангенс </a:t>
            </a:r>
            <a:r>
              <a:rPr lang="ru-RU" sz="2800" b="1" dirty="0" err="1" smtClean="0"/>
              <a:t>ку</a:t>
            </a:r>
            <a:r>
              <a:rPr lang="uk-UA" sz="2800" b="1" dirty="0" smtClean="0"/>
              <a:t>та</a:t>
            </a:r>
            <a:r>
              <a:rPr lang="en-US" sz="2800" b="1" dirty="0" smtClean="0"/>
              <a:t> </a:t>
            </a:r>
            <a:r>
              <a:rPr lang="ru-RU" sz="2800" b="1" dirty="0" smtClean="0"/>
              <a:t>А</a:t>
            </a:r>
            <a:r>
              <a:rPr lang="uk-UA" sz="2800" b="1" dirty="0" smtClean="0"/>
              <a:t> =</a:t>
            </a:r>
            <a:endParaRPr lang="uk-UA" sz="2800" b="1" dirty="0"/>
          </a:p>
        </p:txBody>
      </p:sp>
      <p:cxnSp>
        <p:nvCxnSpPr>
          <p:cNvPr id="22" name="Пряма сполучна лінія 21"/>
          <p:cNvCxnSpPr/>
          <p:nvPr/>
        </p:nvCxnSpPr>
        <p:spPr>
          <a:xfrm>
            <a:off x="6357950" y="1643050"/>
            <a:ext cx="2428892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357950" y="2259158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пр</a:t>
            </a:r>
            <a:r>
              <a:rPr lang="uk-UA" sz="2800" b="1" dirty="0" smtClean="0">
                <a:solidFill>
                  <a:srgbClr val="FF0000"/>
                </a:solidFill>
              </a:rPr>
              <a:t>о</a:t>
            </a:r>
            <a:r>
              <a:rPr lang="uk-UA" sz="2800" b="1" dirty="0" smtClean="0"/>
              <a:t>тилежний</a:t>
            </a:r>
            <a:endParaRPr lang="uk-UA" sz="28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6430128" y="2844270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пр</a:t>
            </a:r>
            <a:r>
              <a:rPr lang="uk-UA" sz="2800" b="1" dirty="0" smtClean="0">
                <a:solidFill>
                  <a:srgbClr val="FF0000"/>
                </a:solidFill>
              </a:rPr>
              <a:t>и</a:t>
            </a:r>
            <a:r>
              <a:rPr lang="uk-UA" sz="2800" b="1" dirty="0" smtClean="0"/>
              <a:t>леглий</a:t>
            </a:r>
            <a:endParaRPr lang="uk-UA" sz="28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3841142" y="3367490"/>
            <a:ext cx="49292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Записуємо так</a:t>
            </a:r>
            <a:r>
              <a:rPr lang="ru-RU" sz="4000" dirty="0" smtClean="0"/>
              <a:t>:</a:t>
            </a:r>
            <a:r>
              <a:rPr lang="uk-UA" sz="4000" dirty="0" smtClean="0"/>
              <a:t> </a:t>
            </a:r>
            <a:endParaRPr lang="uk-UA" sz="4000" dirty="0"/>
          </a:p>
        </p:txBody>
      </p:sp>
      <p:cxnSp>
        <p:nvCxnSpPr>
          <p:cNvPr id="40" name="Пряма сполучна лінія 39"/>
          <p:cNvCxnSpPr/>
          <p:nvPr/>
        </p:nvCxnSpPr>
        <p:spPr>
          <a:xfrm>
            <a:off x="6572264" y="4674188"/>
            <a:ext cx="928694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6643702" y="3959525"/>
            <a:ext cx="9286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/>
              <a:t>BC</a:t>
            </a:r>
            <a:endParaRPr lang="uk-UA" sz="44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6715140" y="4778557"/>
            <a:ext cx="857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/>
              <a:t>А</a:t>
            </a:r>
            <a:r>
              <a:rPr lang="en-US" sz="4400" b="1" dirty="0" smtClean="0"/>
              <a:t>C</a:t>
            </a:r>
            <a:endParaRPr lang="uk-UA" sz="4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3428992" y="2554075"/>
            <a:ext cx="2857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Тангенс </a:t>
            </a:r>
            <a:r>
              <a:rPr lang="ru-RU" sz="2800" b="1" dirty="0" err="1" smtClean="0"/>
              <a:t>ку</a:t>
            </a:r>
            <a:r>
              <a:rPr lang="uk-UA" sz="2800" b="1" dirty="0" smtClean="0"/>
              <a:t>та</a:t>
            </a:r>
            <a:r>
              <a:rPr lang="en-US" sz="2800" b="1" dirty="0" smtClean="0"/>
              <a:t> </a:t>
            </a:r>
            <a:r>
              <a:rPr lang="ru-RU" sz="2800" b="1" dirty="0" smtClean="0"/>
              <a:t>А</a:t>
            </a:r>
            <a:r>
              <a:rPr lang="uk-UA" sz="2800" b="1" dirty="0" smtClean="0"/>
              <a:t> =</a:t>
            </a:r>
            <a:endParaRPr lang="uk-UA" sz="2800" b="1" dirty="0"/>
          </a:p>
        </p:txBody>
      </p:sp>
      <p:cxnSp>
        <p:nvCxnSpPr>
          <p:cNvPr id="29" name="Пряма сполучна лінія 28"/>
          <p:cNvCxnSpPr/>
          <p:nvPr/>
        </p:nvCxnSpPr>
        <p:spPr>
          <a:xfrm>
            <a:off x="6286512" y="2816168"/>
            <a:ext cx="2428892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6429388" y="1071546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с</a:t>
            </a:r>
            <a:r>
              <a:rPr lang="uk-UA" sz="2800" b="1" dirty="0" smtClean="0">
                <a:solidFill>
                  <a:srgbClr val="FF0000"/>
                </a:solidFill>
              </a:rPr>
              <a:t>и</a:t>
            </a:r>
            <a:r>
              <a:rPr lang="uk-UA" sz="2800" b="1" dirty="0" smtClean="0"/>
              <a:t>нус кута А</a:t>
            </a:r>
            <a:endParaRPr lang="uk-UA" sz="28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6429388" y="1714488"/>
            <a:ext cx="27146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к</a:t>
            </a:r>
            <a:r>
              <a:rPr lang="uk-UA" sz="2800" b="1" dirty="0" smtClean="0">
                <a:solidFill>
                  <a:srgbClr val="FF0000"/>
                </a:solidFill>
              </a:rPr>
              <a:t>о</a:t>
            </a:r>
            <a:r>
              <a:rPr lang="uk-UA" sz="2800" b="1" dirty="0" smtClean="0"/>
              <a:t>синус кута А</a:t>
            </a:r>
            <a:endParaRPr lang="uk-UA" sz="2800" b="1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4210448" y="4229500"/>
            <a:ext cx="2571768" cy="769441"/>
            <a:chOff x="4283968" y="5111605"/>
            <a:chExt cx="2571768" cy="769441"/>
          </a:xfrm>
        </p:grpSpPr>
        <p:sp>
          <p:nvSpPr>
            <p:cNvPr id="39" name="TextBox 38"/>
            <p:cNvSpPr txBox="1"/>
            <p:nvPr/>
          </p:nvSpPr>
          <p:spPr>
            <a:xfrm>
              <a:off x="4283968" y="5111605"/>
              <a:ext cx="257176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err="1" smtClean="0"/>
                <a:t>tg</a:t>
              </a:r>
              <a:r>
                <a:rPr lang="en-US" sz="4400" b="1" dirty="0" smtClean="0"/>
                <a:t> </a:t>
              </a:r>
              <a:r>
                <a:rPr lang="en-US" sz="4400" b="1" dirty="0">
                  <a:latin typeface="Arial"/>
                  <a:cs typeface="Arial"/>
                </a:rPr>
                <a:t> </a:t>
              </a:r>
              <a:r>
                <a:rPr lang="en-US" sz="4400" b="1" dirty="0" smtClean="0">
                  <a:latin typeface="Arial"/>
                  <a:cs typeface="Arial"/>
                </a:rPr>
                <a:t>  A </a:t>
              </a:r>
              <a:r>
                <a:rPr lang="en-US" sz="4400" dirty="0" smtClean="0">
                  <a:latin typeface="Arial"/>
                  <a:cs typeface="Arial"/>
                </a:rPr>
                <a:t>=</a:t>
              </a:r>
              <a:endParaRPr lang="uk-UA" sz="4400" dirty="0"/>
            </a:p>
          </p:txBody>
        </p:sp>
        <p:pic>
          <p:nvPicPr>
            <p:cNvPr id="30" name="Picture 2" descr="ÐÐ°ÑÑÐ¸Ð½ÐºÐ¸ Ð¿Ð¾ Ð·Ð°Ð¿ÑÐ¾ÑÑ Ð¿Ð¾Ð·Ð½Ð°ÑÐµÐ½Ð½Ñ ÐºÑÑÐ°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9190" y="5322107"/>
              <a:ext cx="380667" cy="3841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3" name="TextBox 42"/>
          <p:cNvSpPr txBox="1"/>
          <p:nvPr/>
        </p:nvSpPr>
        <p:spPr>
          <a:xfrm rot="16200000">
            <a:off x="2422684" y="3443467"/>
            <a:ext cx="4409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4</a:t>
            </a:r>
            <a:endParaRPr lang="uk-UA" sz="3600" b="1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17582" y="4675776"/>
            <a:ext cx="4409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3</a:t>
            </a:r>
            <a:endParaRPr lang="uk-UA" sz="3600" b="1" dirty="0">
              <a:solidFill>
                <a:srgbClr val="FF0000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995366" y="5163277"/>
            <a:ext cx="2291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/>
              <a:t>Приклад</a:t>
            </a:r>
            <a:endParaRPr lang="uk-UA" sz="3600" dirty="0"/>
          </a:p>
        </p:txBody>
      </p:sp>
      <p:grpSp>
        <p:nvGrpSpPr>
          <p:cNvPr id="46" name="Группа 45"/>
          <p:cNvGrpSpPr/>
          <p:nvPr/>
        </p:nvGrpSpPr>
        <p:grpSpPr>
          <a:xfrm>
            <a:off x="4962234" y="5890870"/>
            <a:ext cx="2500330" cy="769441"/>
            <a:chOff x="4826994" y="3644341"/>
            <a:chExt cx="2500330" cy="769441"/>
          </a:xfrm>
        </p:grpSpPr>
        <p:sp>
          <p:nvSpPr>
            <p:cNvPr id="47" name="TextBox 46"/>
            <p:cNvSpPr txBox="1"/>
            <p:nvPr/>
          </p:nvSpPr>
          <p:spPr>
            <a:xfrm>
              <a:off x="4826994" y="3644341"/>
              <a:ext cx="25003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err="1" smtClean="0"/>
                <a:t>tg</a:t>
              </a:r>
              <a:r>
                <a:rPr lang="en-US" sz="4400" b="1" dirty="0" smtClean="0"/>
                <a:t> </a:t>
              </a:r>
              <a:r>
                <a:rPr lang="en-US" sz="4400" b="1" dirty="0" smtClean="0">
                  <a:latin typeface="Arial"/>
                  <a:cs typeface="Arial"/>
                </a:rPr>
                <a:t>  A </a:t>
              </a:r>
              <a:r>
                <a:rPr lang="en-US" sz="4400" dirty="0" smtClean="0">
                  <a:latin typeface="Arial"/>
                  <a:cs typeface="Arial"/>
                </a:rPr>
                <a:t>=</a:t>
              </a:r>
              <a:endParaRPr lang="uk-UA" sz="4400" dirty="0"/>
            </a:p>
          </p:txBody>
        </p:sp>
        <p:pic>
          <p:nvPicPr>
            <p:cNvPr id="48" name="Picture 2" descr="ÐÐ°ÑÑÐ¸Ð½ÐºÐ¸ Ð¿Ð¾ Ð·Ð°Ð¿ÑÐ¾ÑÑ Ð¿Ð¾Ð·Ð½Ð°ÑÐµÐ½Ð½Ñ ÐºÑÑÐ°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6880" y="3919280"/>
              <a:ext cx="293536" cy="2962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50" name="Пряма сполучна лінія 39"/>
          <p:cNvCxnSpPr/>
          <p:nvPr/>
        </p:nvCxnSpPr>
        <p:spPr>
          <a:xfrm>
            <a:off x="6858000" y="6281946"/>
            <a:ext cx="928694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7027456" y="5620692"/>
            <a:ext cx="4291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4</a:t>
            </a:r>
            <a:endParaRPr lang="uk-UA" sz="4400" b="1" dirty="0">
              <a:solidFill>
                <a:srgbClr val="FF0000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053850" y="6171910"/>
            <a:ext cx="4791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3</a:t>
            </a:r>
            <a:endParaRPr lang="uk-UA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4" grpId="0"/>
      <p:bldP spid="20" grpId="0"/>
      <p:bldP spid="24" grpId="0"/>
      <p:bldP spid="25" grpId="0"/>
      <p:bldP spid="38" grpId="0"/>
      <p:bldP spid="42" grpId="0"/>
      <p:bldP spid="49" grpId="0"/>
      <p:bldP spid="28" grpId="0"/>
      <p:bldP spid="31" grpId="0"/>
      <p:bldP spid="32" grpId="0"/>
      <p:bldP spid="43" grpId="0"/>
      <p:bldP spid="44" grpId="0"/>
      <p:bldP spid="45" grpId="0"/>
      <p:bldP spid="51" grpId="0"/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428604"/>
            <a:ext cx="8229600" cy="428628"/>
          </a:xfrm>
        </p:spPr>
        <p:txBody>
          <a:bodyPr>
            <a:normAutofit fontScale="90000"/>
          </a:bodyPr>
          <a:lstStyle/>
          <a:p>
            <a:r>
              <a:rPr lang="uk-UA" b="1" dirty="0" err="1" smtClean="0"/>
              <a:t>Запам’яталки</a:t>
            </a:r>
            <a:endParaRPr lang="uk-UA" b="1" dirty="0"/>
          </a:p>
        </p:txBody>
      </p:sp>
      <p:cxnSp>
        <p:nvCxnSpPr>
          <p:cNvPr id="5" name="Пряма сполучна лінія 4"/>
          <p:cNvCxnSpPr/>
          <p:nvPr/>
        </p:nvCxnSpPr>
        <p:spPr>
          <a:xfrm rot="5400000" flipH="1" flipV="1">
            <a:off x="-357222" y="2000240"/>
            <a:ext cx="4000528" cy="271464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 сполучна лінія 7"/>
          <p:cNvCxnSpPr/>
          <p:nvPr/>
        </p:nvCxnSpPr>
        <p:spPr>
          <a:xfrm rot="5400000">
            <a:off x="1000894" y="3356768"/>
            <a:ext cx="4000528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 сполучна лінія 9"/>
          <p:cNvCxnSpPr/>
          <p:nvPr/>
        </p:nvCxnSpPr>
        <p:spPr>
          <a:xfrm>
            <a:off x="285720" y="5357826"/>
            <a:ext cx="2714644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 rot="18257878">
            <a:off x="208435" y="2815685"/>
            <a:ext cx="22231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гіпотенуза</a:t>
            </a:r>
            <a:endParaRPr lang="uk-UA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42910" y="5429264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прилеглий</a:t>
            </a:r>
            <a:endParaRPr lang="uk-UA" sz="2800" b="1" dirty="0"/>
          </a:p>
        </p:txBody>
      </p:sp>
      <p:sp>
        <p:nvSpPr>
          <p:cNvPr id="14" name="TextBox 13"/>
          <p:cNvSpPr txBox="1"/>
          <p:nvPr/>
        </p:nvSpPr>
        <p:spPr>
          <a:xfrm rot="16200000">
            <a:off x="1976090" y="3381704"/>
            <a:ext cx="2571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протилежний</a:t>
            </a:r>
            <a:endParaRPr lang="uk-UA" sz="2800" b="1" dirty="0"/>
          </a:p>
        </p:txBody>
      </p:sp>
      <p:grpSp>
        <p:nvGrpSpPr>
          <p:cNvPr id="3" name="Групувати 66"/>
          <p:cNvGrpSpPr/>
          <p:nvPr/>
        </p:nvGrpSpPr>
        <p:grpSpPr>
          <a:xfrm>
            <a:off x="285720" y="4652014"/>
            <a:ext cx="1154129" cy="920126"/>
            <a:chOff x="285720" y="4652014"/>
            <a:chExt cx="1154129" cy="920126"/>
          </a:xfrm>
        </p:grpSpPr>
        <p:sp>
          <p:nvSpPr>
            <p:cNvPr id="11" name="Дуга 10"/>
            <p:cNvSpPr/>
            <p:nvPr/>
          </p:nvSpPr>
          <p:spPr>
            <a:xfrm>
              <a:off x="285720" y="5072074"/>
              <a:ext cx="357190" cy="500066"/>
            </a:xfrm>
            <a:prstGeom prst="arc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6" name="TextBox 15"/>
            <p:cNvSpPr txBox="1"/>
            <p:nvPr/>
          </p:nvSpPr>
          <p:spPr>
            <a:xfrm rot="19624857">
              <a:off x="727930" y="4652014"/>
              <a:ext cx="7119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b="1" dirty="0" smtClean="0"/>
                <a:t>кут</a:t>
              </a:r>
              <a:endParaRPr lang="uk-UA" sz="2800" b="1" dirty="0"/>
            </a:p>
          </p:txBody>
        </p:sp>
      </p:grpSp>
      <p:grpSp>
        <p:nvGrpSpPr>
          <p:cNvPr id="4" name="Групувати 65"/>
          <p:cNvGrpSpPr/>
          <p:nvPr/>
        </p:nvGrpSpPr>
        <p:grpSpPr>
          <a:xfrm>
            <a:off x="0" y="928670"/>
            <a:ext cx="3134495" cy="4952376"/>
            <a:chOff x="0" y="928670"/>
            <a:chExt cx="3134495" cy="4952376"/>
          </a:xfrm>
        </p:grpSpPr>
        <p:sp>
          <p:nvSpPr>
            <p:cNvPr id="17" name="TextBox 11"/>
            <p:cNvSpPr txBox="1"/>
            <p:nvPr/>
          </p:nvSpPr>
          <p:spPr>
            <a:xfrm>
              <a:off x="2786050" y="928670"/>
              <a:ext cx="3484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uk-UA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uk-UA" sz="2800" b="1" dirty="0" smtClean="0"/>
                <a:t>В</a:t>
              </a:r>
              <a:endParaRPr lang="uk-UA" sz="2800" b="1" dirty="0"/>
            </a:p>
          </p:txBody>
        </p:sp>
        <p:sp>
          <p:nvSpPr>
            <p:cNvPr id="18" name="TextBox 11"/>
            <p:cNvSpPr txBox="1"/>
            <p:nvPr/>
          </p:nvSpPr>
          <p:spPr>
            <a:xfrm>
              <a:off x="0" y="5286388"/>
              <a:ext cx="3484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uk-UA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uk-UA" sz="2800" b="1" dirty="0" smtClean="0"/>
                <a:t>А</a:t>
              </a:r>
              <a:endParaRPr lang="uk-UA" sz="2800" b="1" dirty="0"/>
            </a:p>
          </p:txBody>
        </p:sp>
        <p:sp>
          <p:nvSpPr>
            <p:cNvPr id="19" name="TextBox 11"/>
            <p:cNvSpPr txBox="1"/>
            <p:nvPr/>
          </p:nvSpPr>
          <p:spPr>
            <a:xfrm>
              <a:off x="2786050" y="5357826"/>
              <a:ext cx="3484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uk-UA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uk-UA" sz="2800" b="1" dirty="0" smtClean="0"/>
                <a:t>С</a:t>
              </a:r>
              <a:endParaRPr lang="uk-UA" sz="2800" b="1" dirty="0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357554" y="1428736"/>
            <a:ext cx="307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Кот</a:t>
            </a:r>
            <a:r>
              <a:rPr lang="ru-RU" sz="2800" b="1" dirty="0" err="1" smtClean="0"/>
              <a:t>ангенс</a:t>
            </a:r>
            <a:r>
              <a:rPr lang="ru-RU" sz="2800" b="1" dirty="0" smtClean="0"/>
              <a:t> ку</a:t>
            </a:r>
            <a:r>
              <a:rPr lang="uk-UA" sz="2800" b="1" dirty="0" smtClean="0"/>
              <a:t>та</a:t>
            </a:r>
            <a:r>
              <a:rPr lang="en-US" sz="2800" b="1" dirty="0" smtClean="0"/>
              <a:t> </a:t>
            </a:r>
            <a:r>
              <a:rPr lang="ru-RU" sz="2800" b="1" dirty="0" smtClean="0"/>
              <a:t>А</a:t>
            </a:r>
            <a:r>
              <a:rPr lang="uk-UA" sz="2800" b="1" dirty="0" smtClean="0"/>
              <a:t> =</a:t>
            </a:r>
            <a:endParaRPr lang="uk-UA" sz="2800" b="1" dirty="0"/>
          </a:p>
        </p:txBody>
      </p:sp>
      <p:cxnSp>
        <p:nvCxnSpPr>
          <p:cNvPr id="22" name="Пряма сполучна лінія 21"/>
          <p:cNvCxnSpPr/>
          <p:nvPr/>
        </p:nvCxnSpPr>
        <p:spPr>
          <a:xfrm>
            <a:off x="6394029" y="1714488"/>
            <a:ext cx="2428892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679749" y="2629819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пр</a:t>
            </a:r>
            <a:r>
              <a:rPr lang="uk-UA" sz="2800" b="1" dirty="0" smtClean="0">
                <a:solidFill>
                  <a:srgbClr val="FF0000"/>
                </a:solidFill>
              </a:rPr>
              <a:t>о</a:t>
            </a:r>
            <a:r>
              <a:rPr lang="uk-UA" sz="2800" b="1" dirty="0" smtClean="0"/>
              <a:t>тилежний</a:t>
            </a:r>
            <a:endParaRPr lang="uk-UA" sz="28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6683521" y="2107393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пр</a:t>
            </a:r>
            <a:r>
              <a:rPr lang="uk-UA" sz="2800" b="1" dirty="0" smtClean="0">
                <a:solidFill>
                  <a:srgbClr val="FF0000"/>
                </a:solidFill>
              </a:rPr>
              <a:t>и</a:t>
            </a:r>
            <a:r>
              <a:rPr lang="uk-UA" sz="2800" b="1" dirty="0" smtClean="0"/>
              <a:t>леглий</a:t>
            </a:r>
            <a:endParaRPr lang="uk-UA" sz="28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3852647" y="3137089"/>
            <a:ext cx="49292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Записуємо так</a:t>
            </a:r>
            <a:r>
              <a:rPr lang="ru-RU" sz="4000" dirty="0" smtClean="0"/>
              <a:t>:</a:t>
            </a:r>
            <a:r>
              <a:rPr lang="uk-UA" sz="4000" dirty="0" smtClean="0"/>
              <a:t> </a:t>
            </a:r>
            <a:endParaRPr lang="uk-UA" sz="4000" dirty="0"/>
          </a:p>
        </p:txBody>
      </p:sp>
      <p:cxnSp>
        <p:nvCxnSpPr>
          <p:cNvPr id="40" name="Пряма сполучна лінія 39"/>
          <p:cNvCxnSpPr/>
          <p:nvPr/>
        </p:nvCxnSpPr>
        <p:spPr>
          <a:xfrm>
            <a:off x="6595741" y="4299107"/>
            <a:ext cx="928694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6641967" y="3602401"/>
            <a:ext cx="9286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/>
              <a:t>А</a:t>
            </a:r>
            <a:r>
              <a:rPr lang="en-US" sz="4400" b="1" dirty="0" smtClean="0"/>
              <a:t>C</a:t>
            </a:r>
            <a:endParaRPr lang="uk-UA" sz="44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6631460" y="4221666"/>
            <a:ext cx="857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/>
              <a:t>В</a:t>
            </a:r>
            <a:r>
              <a:rPr lang="en-US" sz="4400" b="1" dirty="0" smtClean="0"/>
              <a:t>C</a:t>
            </a:r>
            <a:endParaRPr lang="uk-UA" sz="4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3398148" y="2357429"/>
            <a:ext cx="3153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Котангенс ку</a:t>
            </a:r>
            <a:r>
              <a:rPr lang="uk-UA" sz="2800" b="1" dirty="0" smtClean="0"/>
              <a:t>та</a:t>
            </a:r>
            <a:r>
              <a:rPr lang="en-US" sz="2800" b="1" dirty="0" smtClean="0"/>
              <a:t> </a:t>
            </a:r>
            <a:r>
              <a:rPr lang="ru-RU" sz="2800" b="1" dirty="0" smtClean="0"/>
              <a:t>А</a:t>
            </a:r>
            <a:r>
              <a:rPr lang="uk-UA" sz="2800" b="1" dirty="0" smtClean="0"/>
              <a:t> =</a:t>
            </a:r>
            <a:endParaRPr lang="uk-UA" sz="2800" b="1" dirty="0"/>
          </a:p>
        </p:txBody>
      </p:sp>
      <p:cxnSp>
        <p:nvCxnSpPr>
          <p:cNvPr id="29" name="Пряма сполучна лінія 28"/>
          <p:cNvCxnSpPr/>
          <p:nvPr/>
        </p:nvCxnSpPr>
        <p:spPr>
          <a:xfrm>
            <a:off x="6536889" y="2629025"/>
            <a:ext cx="2428892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6449768" y="1703072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с</a:t>
            </a:r>
            <a:r>
              <a:rPr lang="uk-UA" sz="2800" b="1" dirty="0" smtClean="0">
                <a:solidFill>
                  <a:srgbClr val="FF0000"/>
                </a:solidFill>
              </a:rPr>
              <a:t>и</a:t>
            </a:r>
            <a:r>
              <a:rPr lang="uk-UA" sz="2800" b="1" dirty="0" smtClean="0"/>
              <a:t>нус кута А</a:t>
            </a:r>
            <a:endParaRPr lang="uk-UA" sz="28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6394029" y="1192856"/>
            <a:ext cx="27146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к</a:t>
            </a:r>
            <a:r>
              <a:rPr lang="uk-UA" sz="2800" b="1" dirty="0" smtClean="0">
                <a:solidFill>
                  <a:srgbClr val="FF0000"/>
                </a:solidFill>
              </a:rPr>
              <a:t>о</a:t>
            </a:r>
            <a:r>
              <a:rPr lang="uk-UA" sz="2800" b="1" dirty="0" smtClean="0"/>
              <a:t>синус кута А</a:t>
            </a:r>
            <a:endParaRPr lang="uk-UA" sz="2800" b="1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4023973" y="3900085"/>
            <a:ext cx="2571768" cy="769441"/>
            <a:chOff x="4023973" y="3900085"/>
            <a:chExt cx="2571768" cy="769441"/>
          </a:xfrm>
        </p:grpSpPr>
        <p:sp>
          <p:nvSpPr>
            <p:cNvPr id="39" name="TextBox 38"/>
            <p:cNvSpPr txBox="1"/>
            <p:nvPr/>
          </p:nvSpPr>
          <p:spPr>
            <a:xfrm>
              <a:off x="4023973" y="3900085"/>
              <a:ext cx="257176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err="1" smtClean="0"/>
                <a:t>ctg</a:t>
              </a:r>
              <a:r>
                <a:rPr lang="en-US" sz="4400" b="1" dirty="0" smtClean="0"/>
                <a:t> </a:t>
              </a:r>
              <a:r>
                <a:rPr lang="en-US" sz="4400" b="1" dirty="0" smtClean="0">
                  <a:latin typeface="Arial"/>
                  <a:cs typeface="Arial"/>
                </a:rPr>
                <a:t>   A </a:t>
              </a:r>
              <a:r>
                <a:rPr lang="en-US" sz="4400" dirty="0" smtClean="0">
                  <a:latin typeface="Arial"/>
                  <a:cs typeface="Arial"/>
                </a:rPr>
                <a:t>=</a:t>
              </a:r>
              <a:endParaRPr lang="uk-UA" sz="4400" dirty="0"/>
            </a:p>
          </p:txBody>
        </p:sp>
        <p:pic>
          <p:nvPicPr>
            <p:cNvPr id="30" name="Picture 2" descr="ÐÐ°ÑÑÐ¸Ð½ÐºÐ¸ Ð¿Ð¾ Ð·Ð°Ð¿ÑÐ¾ÑÑ Ð¿Ð¾Ð·Ð½Ð°ÑÐµÐ½Ð½Ñ ÐºÑÑÐ°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7557" y="4092740"/>
              <a:ext cx="380667" cy="3841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4" name="TextBox 33"/>
          <p:cNvSpPr txBox="1"/>
          <p:nvPr/>
        </p:nvSpPr>
        <p:spPr>
          <a:xfrm rot="16200000">
            <a:off x="2422684" y="3443467"/>
            <a:ext cx="4409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4</a:t>
            </a:r>
            <a:endParaRPr lang="uk-UA" sz="3600" b="1" dirty="0">
              <a:solidFill>
                <a:srgbClr val="FF00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517582" y="4675776"/>
            <a:ext cx="4409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3</a:t>
            </a:r>
            <a:endParaRPr lang="uk-UA" sz="3600" b="1" dirty="0">
              <a:solidFill>
                <a:srgbClr val="FF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995366" y="4931464"/>
            <a:ext cx="2291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/>
              <a:t>Приклад</a:t>
            </a:r>
            <a:endParaRPr lang="uk-UA" sz="3600" dirty="0"/>
          </a:p>
        </p:txBody>
      </p:sp>
      <p:grpSp>
        <p:nvGrpSpPr>
          <p:cNvPr id="37" name="Группа 36"/>
          <p:cNvGrpSpPr/>
          <p:nvPr/>
        </p:nvGrpSpPr>
        <p:grpSpPr>
          <a:xfrm>
            <a:off x="4962234" y="5659057"/>
            <a:ext cx="2500330" cy="769441"/>
            <a:chOff x="4826994" y="3644341"/>
            <a:chExt cx="2500330" cy="769441"/>
          </a:xfrm>
        </p:grpSpPr>
        <p:sp>
          <p:nvSpPr>
            <p:cNvPr id="41" name="TextBox 40"/>
            <p:cNvSpPr txBox="1"/>
            <p:nvPr/>
          </p:nvSpPr>
          <p:spPr>
            <a:xfrm>
              <a:off x="4826994" y="3644341"/>
              <a:ext cx="25003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err="1" smtClean="0"/>
                <a:t>ctg</a:t>
              </a:r>
              <a:r>
                <a:rPr lang="en-US" sz="4400" b="1" dirty="0" smtClean="0"/>
                <a:t> </a:t>
              </a:r>
              <a:r>
                <a:rPr lang="en-US" sz="4400" b="1" dirty="0" smtClean="0">
                  <a:latin typeface="Arial"/>
                  <a:cs typeface="Arial"/>
                </a:rPr>
                <a:t>  A </a:t>
              </a:r>
              <a:r>
                <a:rPr lang="en-US" sz="4400" dirty="0" smtClean="0">
                  <a:latin typeface="Arial"/>
                  <a:cs typeface="Arial"/>
                </a:rPr>
                <a:t>=</a:t>
              </a:r>
              <a:endParaRPr lang="uk-UA" sz="4400" dirty="0"/>
            </a:p>
          </p:txBody>
        </p:sp>
        <p:pic>
          <p:nvPicPr>
            <p:cNvPr id="43" name="Picture 2" descr="ÐÐ°ÑÑÐ¸Ð½ÐºÐ¸ Ð¿Ð¾ Ð·Ð°Ð¿ÑÐ¾ÑÑ Ð¿Ð¾Ð·Ð½Ð°ÑÐµÐ½Ð½Ñ ÐºÑÑÐ°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63648" y="3907906"/>
              <a:ext cx="293536" cy="2962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44" name="Пряма сполучна лінія 39"/>
          <p:cNvCxnSpPr/>
          <p:nvPr/>
        </p:nvCxnSpPr>
        <p:spPr>
          <a:xfrm flipV="1">
            <a:off x="7147868" y="6043777"/>
            <a:ext cx="746327" cy="2233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7293409" y="5399846"/>
            <a:ext cx="4291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FF0000"/>
                </a:solidFill>
              </a:rPr>
              <a:t>3</a:t>
            </a:r>
            <a:endParaRPr lang="uk-UA" sz="4400" b="1" dirty="0">
              <a:solidFill>
                <a:srgbClr val="FF00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284876" y="5953619"/>
            <a:ext cx="4791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FF0000"/>
                </a:solidFill>
              </a:rPr>
              <a:t>4</a:t>
            </a:r>
            <a:endParaRPr lang="uk-UA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34021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4" grpId="0"/>
      <p:bldP spid="20" grpId="0"/>
      <p:bldP spid="24" grpId="0"/>
      <p:bldP spid="25" grpId="0"/>
      <p:bldP spid="38" grpId="0"/>
      <p:bldP spid="42" grpId="0"/>
      <p:bldP spid="49" grpId="0"/>
      <p:bldP spid="28" grpId="0"/>
      <p:bldP spid="31" grpId="0"/>
      <p:bldP spid="32" grpId="0"/>
      <p:bldP spid="34" grpId="0"/>
      <p:bldP spid="35" grpId="0"/>
      <p:bldP spid="36" grpId="0"/>
      <p:bldP spid="45" grpId="0"/>
      <p:bldP spid="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428604"/>
            <a:ext cx="8229600" cy="428628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Значення синуса, косинуса, тангенса, котангенса деяких кутів</a:t>
            </a:r>
            <a:endParaRPr lang="uk-UA" b="1" dirty="0"/>
          </a:p>
        </p:txBody>
      </p:sp>
      <p:graphicFrame>
        <p:nvGraphicFramePr>
          <p:cNvPr id="21" name="Таблиця 20"/>
          <p:cNvGraphicFramePr>
            <a:graphicFrameLocks noGrp="1"/>
          </p:cNvGraphicFramePr>
          <p:nvPr/>
        </p:nvGraphicFramePr>
        <p:xfrm>
          <a:off x="214282" y="1397000"/>
          <a:ext cx="8643998" cy="505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826"/>
                <a:gridCol w="1285884"/>
                <a:gridCol w="1428760"/>
                <a:gridCol w="1357322"/>
                <a:gridCol w="1408349"/>
                <a:gridCol w="1234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Кути, </a:t>
                      </a:r>
                      <a:r>
                        <a:rPr lang="uk-UA" sz="4400" b="1" dirty="0" smtClean="0">
                          <a:solidFill>
                            <a:schemeClr val="tx1"/>
                          </a:solidFill>
                        </a:rPr>
                        <a:t>α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841504">
                <a:tc>
                  <a:txBody>
                    <a:bodyPr/>
                    <a:lstStyle/>
                    <a:p>
                      <a:endParaRPr lang="uk-UA" sz="2400" dirty="0" smtClean="0"/>
                    </a:p>
                    <a:p>
                      <a:endParaRPr lang="uk-UA" sz="2400" dirty="0" smtClean="0"/>
                    </a:p>
                    <a:p>
                      <a:pPr algn="ctr"/>
                      <a:r>
                        <a:rPr lang="uk-UA" sz="2800" b="1" dirty="0" smtClean="0"/>
                        <a:t>Пам’ятати</a:t>
                      </a:r>
                    </a:p>
                    <a:p>
                      <a:endParaRPr lang="uk-UA" sz="2400" dirty="0" smtClean="0"/>
                    </a:p>
                    <a:p>
                      <a:endParaRPr lang="uk-UA" sz="2400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sz="4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uk-UA" sz="24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400" b="1" dirty="0" smtClean="0"/>
                        <a:t>sin </a:t>
                      </a:r>
                      <a:r>
                        <a:rPr lang="uk-UA" sz="5400" b="1" dirty="0" smtClean="0"/>
                        <a:t>α</a:t>
                      </a:r>
                    </a:p>
                    <a:p>
                      <a:r>
                        <a:rPr lang="en-US" sz="4400" dirty="0" smtClean="0"/>
                        <a:t> </a:t>
                      </a:r>
                      <a:endParaRPr lang="uk-UA" sz="4400" dirty="0" smtClean="0"/>
                    </a:p>
                    <a:p>
                      <a:endParaRPr lang="uk-UA" sz="2400" dirty="0" smtClean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 smtClean="0"/>
                    </a:p>
                    <a:p>
                      <a:endParaRPr lang="uk-UA" dirty="0" smtClean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23" name="Пряма сполучна лінія 22"/>
          <p:cNvCxnSpPr/>
          <p:nvPr/>
        </p:nvCxnSpPr>
        <p:spPr>
          <a:xfrm>
            <a:off x="2285984" y="3143248"/>
            <a:ext cx="107157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 сполучна лінія 23"/>
          <p:cNvCxnSpPr/>
          <p:nvPr/>
        </p:nvCxnSpPr>
        <p:spPr>
          <a:xfrm>
            <a:off x="4929190" y="3143248"/>
            <a:ext cx="107157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 сполучна лінія 24"/>
          <p:cNvCxnSpPr/>
          <p:nvPr/>
        </p:nvCxnSpPr>
        <p:spPr>
          <a:xfrm>
            <a:off x="6357950" y="3143248"/>
            <a:ext cx="107157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 сполучна лінія 25"/>
          <p:cNvCxnSpPr/>
          <p:nvPr/>
        </p:nvCxnSpPr>
        <p:spPr>
          <a:xfrm>
            <a:off x="7715272" y="3143248"/>
            <a:ext cx="107157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 сполучна лінія 26"/>
          <p:cNvCxnSpPr/>
          <p:nvPr/>
        </p:nvCxnSpPr>
        <p:spPr>
          <a:xfrm>
            <a:off x="3571868" y="3143248"/>
            <a:ext cx="107157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500298" y="2357430"/>
            <a:ext cx="6429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0</a:t>
            </a:r>
            <a:endParaRPr lang="uk-UA" sz="4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5214942" y="2357430"/>
            <a:ext cx="6429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2</a:t>
            </a:r>
            <a:endParaRPr lang="uk-UA" sz="4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6572264" y="2357430"/>
            <a:ext cx="6429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3</a:t>
            </a:r>
            <a:endParaRPr lang="uk-UA" sz="4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29586" y="3143248"/>
            <a:ext cx="6429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2</a:t>
            </a:r>
            <a:endParaRPr lang="uk-UA" sz="44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7929586" y="2357430"/>
            <a:ext cx="6429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4</a:t>
            </a:r>
            <a:endParaRPr lang="uk-UA" sz="44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5143504" y="3143248"/>
            <a:ext cx="6429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2</a:t>
            </a:r>
            <a:endParaRPr lang="uk-UA" sz="4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6572264" y="3143248"/>
            <a:ext cx="6429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2</a:t>
            </a:r>
            <a:endParaRPr lang="uk-UA" sz="44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3786182" y="2357430"/>
            <a:ext cx="6429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</a:t>
            </a:r>
            <a:endParaRPr lang="uk-UA" sz="44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3786182" y="3143248"/>
            <a:ext cx="6429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2</a:t>
            </a:r>
            <a:endParaRPr lang="uk-UA" sz="44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2500298" y="3143248"/>
            <a:ext cx="6429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2</a:t>
            </a:r>
            <a:endParaRPr lang="uk-UA" sz="44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2428860" y="4572008"/>
            <a:ext cx="7143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0</a:t>
            </a:r>
            <a:endParaRPr lang="uk-UA" sz="44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2357422" y="2357430"/>
            <a:ext cx="2857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/>
              <a:t>√</a:t>
            </a:r>
            <a:endParaRPr lang="uk-UA" sz="4400" dirty="0"/>
          </a:p>
        </p:txBody>
      </p:sp>
      <p:sp>
        <p:nvSpPr>
          <p:cNvPr id="50" name="TextBox 49"/>
          <p:cNvSpPr txBox="1"/>
          <p:nvPr/>
        </p:nvSpPr>
        <p:spPr>
          <a:xfrm>
            <a:off x="3643306" y="2357430"/>
            <a:ext cx="2857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/>
              <a:t>√</a:t>
            </a:r>
            <a:endParaRPr lang="uk-UA" sz="4400" dirty="0"/>
          </a:p>
        </p:txBody>
      </p:sp>
      <p:sp>
        <p:nvSpPr>
          <p:cNvPr id="51" name="TextBox 50"/>
          <p:cNvSpPr txBox="1"/>
          <p:nvPr/>
        </p:nvSpPr>
        <p:spPr>
          <a:xfrm>
            <a:off x="6429388" y="2357430"/>
            <a:ext cx="2857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/>
              <a:t>√</a:t>
            </a:r>
            <a:endParaRPr lang="uk-UA" sz="4400" dirty="0"/>
          </a:p>
        </p:txBody>
      </p:sp>
      <p:sp>
        <p:nvSpPr>
          <p:cNvPr id="52" name="TextBox 51"/>
          <p:cNvSpPr txBox="1"/>
          <p:nvPr/>
        </p:nvSpPr>
        <p:spPr>
          <a:xfrm>
            <a:off x="7786710" y="2357430"/>
            <a:ext cx="2857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/>
              <a:t>√</a:t>
            </a:r>
            <a:endParaRPr lang="uk-UA" sz="4400" dirty="0"/>
          </a:p>
        </p:txBody>
      </p:sp>
      <p:grpSp>
        <p:nvGrpSpPr>
          <p:cNvPr id="82" name="Групувати 81"/>
          <p:cNvGrpSpPr/>
          <p:nvPr/>
        </p:nvGrpSpPr>
        <p:grpSpPr>
          <a:xfrm>
            <a:off x="3643306" y="4214818"/>
            <a:ext cx="1071570" cy="1555259"/>
            <a:chOff x="3643306" y="4214818"/>
            <a:chExt cx="1071570" cy="1555259"/>
          </a:xfrm>
        </p:grpSpPr>
        <p:cxnSp>
          <p:nvCxnSpPr>
            <p:cNvPr id="53" name="Пряма сполучна лінія 52"/>
            <p:cNvCxnSpPr/>
            <p:nvPr/>
          </p:nvCxnSpPr>
          <p:spPr>
            <a:xfrm>
              <a:off x="3643306" y="5000636"/>
              <a:ext cx="1071570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Box 53"/>
            <p:cNvSpPr txBox="1"/>
            <p:nvPr/>
          </p:nvSpPr>
          <p:spPr>
            <a:xfrm>
              <a:off x="3857620" y="4214818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1</a:t>
              </a:r>
              <a:endParaRPr lang="uk-UA" sz="4400" b="1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857620" y="5000636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2</a:t>
              </a:r>
              <a:endParaRPr lang="uk-UA" sz="4400" b="1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3714744" y="4214818"/>
              <a:ext cx="28575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uk-UA" sz="4400" dirty="0"/>
            </a:p>
          </p:txBody>
        </p:sp>
      </p:grpSp>
      <p:grpSp>
        <p:nvGrpSpPr>
          <p:cNvPr id="83" name="Групувати 82"/>
          <p:cNvGrpSpPr/>
          <p:nvPr/>
        </p:nvGrpSpPr>
        <p:grpSpPr>
          <a:xfrm>
            <a:off x="5000628" y="4286256"/>
            <a:ext cx="1071570" cy="1555259"/>
            <a:chOff x="5000628" y="4286256"/>
            <a:chExt cx="1071570" cy="1555259"/>
          </a:xfrm>
        </p:grpSpPr>
        <p:cxnSp>
          <p:nvCxnSpPr>
            <p:cNvPr id="69" name="Пряма сполучна лінія 68"/>
            <p:cNvCxnSpPr/>
            <p:nvPr/>
          </p:nvCxnSpPr>
          <p:spPr>
            <a:xfrm>
              <a:off x="5000628" y="5072074"/>
              <a:ext cx="1071570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Box 69"/>
            <p:cNvSpPr txBox="1"/>
            <p:nvPr/>
          </p:nvSpPr>
          <p:spPr>
            <a:xfrm>
              <a:off x="5214942" y="4286256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2</a:t>
              </a:r>
              <a:endParaRPr lang="uk-UA" sz="4400" b="1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5214942" y="5072074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2</a:t>
              </a:r>
              <a:endParaRPr lang="uk-UA" sz="4400" b="1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5072066" y="4286256"/>
              <a:ext cx="28575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400" b="1" dirty="0" smtClean="0"/>
                <a:t>√</a:t>
              </a:r>
              <a:endParaRPr lang="uk-UA" sz="4400" dirty="0"/>
            </a:p>
          </p:txBody>
        </p:sp>
      </p:grpSp>
      <p:grpSp>
        <p:nvGrpSpPr>
          <p:cNvPr id="84" name="Групувати 83"/>
          <p:cNvGrpSpPr/>
          <p:nvPr/>
        </p:nvGrpSpPr>
        <p:grpSpPr>
          <a:xfrm>
            <a:off x="6500826" y="4286256"/>
            <a:ext cx="1071570" cy="1555259"/>
            <a:chOff x="6500826" y="4286256"/>
            <a:chExt cx="1071570" cy="1555259"/>
          </a:xfrm>
        </p:grpSpPr>
        <p:cxnSp>
          <p:nvCxnSpPr>
            <p:cNvPr id="73" name="Пряма сполучна лінія 72"/>
            <p:cNvCxnSpPr/>
            <p:nvPr/>
          </p:nvCxnSpPr>
          <p:spPr>
            <a:xfrm>
              <a:off x="6500826" y="5072074"/>
              <a:ext cx="1071570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Box 73"/>
            <p:cNvSpPr txBox="1"/>
            <p:nvPr/>
          </p:nvSpPr>
          <p:spPr>
            <a:xfrm>
              <a:off x="6715140" y="4286256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3</a:t>
              </a:r>
              <a:endParaRPr lang="uk-UA" sz="4400" b="1" dirty="0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6715140" y="5072074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2</a:t>
              </a:r>
              <a:endParaRPr lang="uk-UA" sz="4400" b="1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6572264" y="4286256"/>
              <a:ext cx="28575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400" b="1" dirty="0" smtClean="0"/>
                <a:t>√</a:t>
              </a:r>
              <a:endParaRPr lang="uk-UA" sz="4400" dirty="0"/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8001024" y="4643446"/>
            <a:ext cx="7143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</a:t>
            </a:r>
            <a:endParaRPr lang="uk-UA" sz="4400" b="1" dirty="0"/>
          </a:p>
        </p:txBody>
      </p:sp>
      <p:sp>
        <p:nvSpPr>
          <p:cNvPr id="85" name="TextBox 84"/>
          <p:cNvSpPr txBox="1"/>
          <p:nvPr/>
        </p:nvSpPr>
        <p:spPr>
          <a:xfrm>
            <a:off x="5072066" y="2357430"/>
            <a:ext cx="2857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/>
              <a:t>√</a:t>
            </a:r>
            <a:endParaRPr lang="uk-UA" sz="44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8" grpId="0"/>
      <p:bldP spid="29" grpId="0"/>
      <p:bldP spid="30" grpId="0"/>
      <p:bldP spid="31" grpId="0"/>
      <p:bldP spid="32" grpId="0"/>
      <p:bldP spid="35" grpId="0"/>
      <p:bldP spid="37" grpId="0"/>
      <p:bldP spid="38" grpId="0"/>
      <p:bldP spid="39" grpId="0"/>
      <p:bldP spid="40" grpId="0"/>
      <p:bldP spid="41" grpId="0"/>
      <p:bldP spid="49" grpId="0"/>
      <p:bldP spid="50" grpId="0"/>
      <p:bldP spid="51" grpId="0"/>
      <p:bldP spid="52" grpId="0"/>
      <p:bldP spid="81" grpId="0"/>
      <p:bldP spid="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428604"/>
            <a:ext cx="8229600" cy="428628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Значення синуса, косинуса, тангенса, котангенса деяких кутів</a:t>
            </a:r>
            <a:endParaRPr lang="uk-UA" b="1" dirty="0"/>
          </a:p>
        </p:txBody>
      </p:sp>
      <p:graphicFrame>
        <p:nvGraphicFramePr>
          <p:cNvPr id="21" name="Таблиця 20"/>
          <p:cNvGraphicFramePr>
            <a:graphicFrameLocks noGrp="1"/>
          </p:cNvGraphicFramePr>
          <p:nvPr/>
        </p:nvGraphicFramePr>
        <p:xfrm>
          <a:off x="214282" y="1397000"/>
          <a:ext cx="8643998" cy="47675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826"/>
                <a:gridCol w="1285884"/>
                <a:gridCol w="1428760"/>
                <a:gridCol w="1357322"/>
                <a:gridCol w="1408349"/>
                <a:gridCol w="1234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Кути, </a:t>
                      </a:r>
                      <a:r>
                        <a:rPr lang="uk-UA" sz="4400" b="1" dirty="0" smtClean="0">
                          <a:solidFill>
                            <a:schemeClr val="tx1"/>
                          </a:solidFill>
                        </a:rPr>
                        <a:t>α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841504">
                <a:tc>
                  <a:txBody>
                    <a:bodyPr/>
                    <a:lstStyle/>
                    <a:p>
                      <a:endParaRPr lang="uk-UA" sz="2400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sz="4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uk-UA" sz="2400" dirty="0" smtClean="0"/>
                    </a:p>
                    <a:p>
                      <a:r>
                        <a:rPr lang="en-US" sz="4400" dirty="0" smtClean="0"/>
                        <a:t> </a:t>
                      </a:r>
                    </a:p>
                    <a:p>
                      <a:endParaRPr lang="uk-UA" sz="4400" dirty="0" smtClean="0"/>
                    </a:p>
                    <a:p>
                      <a:endParaRPr lang="uk-UA" sz="2400" dirty="0" smtClean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 smtClean="0"/>
                    </a:p>
                    <a:p>
                      <a:endParaRPr lang="uk-UA" dirty="0" smtClean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7929586" y="4572008"/>
            <a:ext cx="7143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0</a:t>
            </a:r>
            <a:endParaRPr lang="uk-UA" sz="4400" b="1" dirty="0"/>
          </a:p>
        </p:txBody>
      </p:sp>
      <p:grpSp>
        <p:nvGrpSpPr>
          <p:cNvPr id="3" name="Групувати 81"/>
          <p:cNvGrpSpPr/>
          <p:nvPr/>
        </p:nvGrpSpPr>
        <p:grpSpPr>
          <a:xfrm>
            <a:off x="6500826" y="4286256"/>
            <a:ext cx="1071570" cy="1555259"/>
            <a:chOff x="3643306" y="4214818"/>
            <a:chExt cx="1071570" cy="1555259"/>
          </a:xfrm>
        </p:grpSpPr>
        <p:cxnSp>
          <p:nvCxnSpPr>
            <p:cNvPr id="53" name="Пряма сполучна лінія 52"/>
            <p:cNvCxnSpPr/>
            <p:nvPr/>
          </p:nvCxnSpPr>
          <p:spPr>
            <a:xfrm>
              <a:off x="3643306" y="5000636"/>
              <a:ext cx="1071570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Box 53"/>
            <p:cNvSpPr txBox="1"/>
            <p:nvPr/>
          </p:nvSpPr>
          <p:spPr>
            <a:xfrm>
              <a:off x="3857620" y="4214818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1</a:t>
              </a:r>
              <a:endParaRPr lang="uk-UA" sz="4400" b="1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857620" y="5000636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2</a:t>
              </a:r>
              <a:endParaRPr lang="uk-UA" sz="4400" b="1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3714744" y="4214818"/>
              <a:ext cx="28575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uk-UA" sz="4400" dirty="0"/>
            </a:p>
          </p:txBody>
        </p:sp>
      </p:grpSp>
      <p:grpSp>
        <p:nvGrpSpPr>
          <p:cNvPr id="4" name="Групувати 82"/>
          <p:cNvGrpSpPr/>
          <p:nvPr/>
        </p:nvGrpSpPr>
        <p:grpSpPr>
          <a:xfrm>
            <a:off x="5000628" y="4286256"/>
            <a:ext cx="1071570" cy="1555259"/>
            <a:chOff x="5000628" y="4286256"/>
            <a:chExt cx="1071570" cy="1555259"/>
          </a:xfrm>
        </p:grpSpPr>
        <p:cxnSp>
          <p:nvCxnSpPr>
            <p:cNvPr id="69" name="Пряма сполучна лінія 68"/>
            <p:cNvCxnSpPr/>
            <p:nvPr/>
          </p:nvCxnSpPr>
          <p:spPr>
            <a:xfrm>
              <a:off x="5000628" y="5072074"/>
              <a:ext cx="1071570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Box 69"/>
            <p:cNvSpPr txBox="1"/>
            <p:nvPr/>
          </p:nvSpPr>
          <p:spPr>
            <a:xfrm>
              <a:off x="5214942" y="4286256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2</a:t>
              </a:r>
              <a:endParaRPr lang="uk-UA" sz="4400" b="1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5214942" y="5072074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2</a:t>
              </a:r>
              <a:endParaRPr lang="uk-UA" sz="4400" b="1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5072066" y="4286256"/>
              <a:ext cx="28575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400" b="1" dirty="0" smtClean="0"/>
                <a:t>√</a:t>
              </a:r>
              <a:endParaRPr lang="uk-UA" sz="4400" dirty="0"/>
            </a:p>
          </p:txBody>
        </p:sp>
      </p:grpSp>
      <p:grpSp>
        <p:nvGrpSpPr>
          <p:cNvPr id="5" name="Групувати 83"/>
          <p:cNvGrpSpPr/>
          <p:nvPr/>
        </p:nvGrpSpPr>
        <p:grpSpPr>
          <a:xfrm>
            <a:off x="3571868" y="4286256"/>
            <a:ext cx="1071570" cy="1555259"/>
            <a:chOff x="6500826" y="4286256"/>
            <a:chExt cx="1071570" cy="1555259"/>
          </a:xfrm>
        </p:grpSpPr>
        <p:cxnSp>
          <p:nvCxnSpPr>
            <p:cNvPr id="73" name="Пряма сполучна лінія 72"/>
            <p:cNvCxnSpPr/>
            <p:nvPr/>
          </p:nvCxnSpPr>
          <p:spPr>
            <a:xfrm>
              <a:off x="6500826" y="5072074"/>
              <a:ext cx="1071570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Box 73"/>
            <p:cNvSpPr txBox="1"/>
            <p:nvPr/>
          </p:nvSpPr>
          <p:spPr>
            <a:xfrm>
              <a:off x="6715140" y="4286256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3</a:t>
              </a:r>
              <a:endParaRPr lang="uk-UA" sz="4400" b="1" dirty="0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6715140" y="5072074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2</a:t>
              </a:r>
              <a:endParaRPr lang="uk-UA" sz="4400" b="1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6572264" y="4286256"/>
              <a:ext cx="28575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400" b="1" dirty="0" smtClean="0"/>
                <a:t>√</a:t>
              </a:r>
              <a:endParaRPr lang="uk-UA" sz="4400" dirty="0"/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2357422" y="4572008"/>
            <a:ext cx="7143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</a:t>
            </a:r>
            <a:endParaRPr lang="uk-UA" sz="44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571472" y="4500570"/>
            <a:ext cx="15001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/>
              <a:t>cos</a:t>
            </a:r>
            <a:r>
              <a:rPr lang="en-US" sz="4400" b="1" dirty="0" smtClean="0"/>
              <a:t> </a:t>
            </a:r>
            <a:r>
              <a:rPr lang="uk-UA" sz="4400" b="1" dirty="0" smtClean="0"/>
              <a:t>α</a:t>
            </a:r>
            <a:r>
              <a:rPr lang="en-US" dirty="0" smtClean="0"/>
              <a:t> </a:t>
            </a:r>
            <a:endParaRPr lang="uk-UA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2285984" y="2285992"/>
            <a:ext cx="6286544" cy="1626697"/>
            <a:chOff x="2285984" y="2285992"/>
            <a:chExt cx="6286544" cy="1626697"/>
          </a:xfrm>
        </p:grpSpPr>
        <p:sp>
          <p:nvSpPr>
            <p:cNvPr id="43" name="TextBox 42"/>
            <p:cNvSpPr txBox="1"/>
            <p:nvPr/>
          </p:nvSpPr>
          <p:spPr>
            <a:xfrm>
              <a:off x="2285984" y="2643182"/>
              <a:ext cx="71438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 smtClean="0"/>
                <a:t>0</a:t>
              </a:r>
              <a:endParaRPr lang="uk-UA" sz="4400" b="1" dirty="0"/>
            </a:p>
          </p:txBody>
        </p:sp>
        <p:grpSp>
          <p:nvGrpSpPr>
            <p:cNvPr id="44" name="Групувати 81"/>
            <p:cNvGrpSpPr/>
            <p:nvPr/>
          </p:nvGrpSpPr>
          <p:grpSpPr>
            <a:xfrm>
              <a:off x="3500430" y="2285992"/>
              <a:ext cx="1071570" cy="1555259"/>
              <a:chOff x="3643306" y="4214818"/>
              <a:chExt cx="1071570" cy="1555259"/>
            </a:xfrm>
          </p:grpSpPr>
          <p:cxnSp>
            <p:nvCxnSpPr>
              <p:cNvPr id="45" name="Пряма сполучна лінія 44"/>
              <p:cNvCxnSpPr/>
              <p:nvPr/>
            </p:nvCxnSpPr>
            <p:spPr>
              <a:xfrm>
                <a:off x="3643306" y="5000636"/>
                <a:ext cx="1071570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6" name="TextBox 45"/>
              <p:cNvSpPr txBox="1"/>
              <p:nvPr/>
            </p:nvSpPr>
            <p:spPr>
              <a:xfrm>
                <a:off x="3857620" y="4214818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/>
                  <a:t>1</a:t>
                </a:r>
                <a:endParaRPr lang="uk-UA" sz="4400" b="1" dirty="0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3857620" y="5000636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/>
                  <a:t>2</a:t>
                </a:r>
                <a:endParaRPr lang="uk-UA" sz="4400" b="1" dirty="0"/>
              </a:p>
            </p:txBody>
          </p:sp>
        </p:grpSp>
        <p:grpSp>
          <p:nvGrpSpPr>
            <p:cNvPr id="57" name="Групувати 82"/>
            <p:cNvGrpSpPr/>
            <p:nvPr/>
          </p:nvGrpSpPr>
          <p:grpSpPr>
            <a:xfrm>
              <a:off x="4857752" y="2357430"/>
              <a:ext cx="1071570" cy="1555259"/>
              <a:chOff x="5000628" y="4286256"/>
              <a:chExt cx="1071570" cy="1555259"/>
            </a:xfrm>
          </p:grpSpPr>
          <p:cxnSp>
            <p:nvCxnSpPr>
              <p:cNvPr id="58" name="Пряма сполучна лінія 57"/>
              <p:cNvCxnSpPr/>
              <p:nvPr/>
            </p:nvCxnSpPr>
            <p:spPr>
              <a:xfrm>
                <a:off x="5000628" y="5072074"/>
                <a:ext cx="1071570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9" name="TextBox 58"/>
              <p:cNvSpPr txBox="1"/>
              <p:nvPr/>
            </p:nvSpPr>
            <p:spPr>
              <a:xfrm>
                <a:off x="5214942" y="4286256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/>
                  <a:t>2</a:t>
                </a:r>
                <a:endParaRPr lang="uk-UA" sz="4400" b="1" dirty="0"/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5214942" y="5072074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/>
                  <a:t>2</a:t>
                </a:r>
                <a:endParaRPr lang="uk-UA" sz="4400" b="1" dirty="0"/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5072066" y="4286256"/>
                <a:ext cx="28575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4400" b="1" dirty="0" smtClean="0"/>
                  <a:t>√</a:t>
                </a:r>
                <a:endParaRPr lang="uk-UA" sz="4400" dirty="0"/>
              </a:p>
            </p:txBody>
          </p:sp>
        </p:grpSp>
        <p:grpSp>
          <p:nvGrpSpPr>
            <p:cNvPr id="62" name="Групувати 83"/>
            <p:cNvGrpSpPr/>
            <p:nvPr/>
          </p:nvGrpSpPr>
          <p:grpSpPr>
            <a:xfrm>
              <a:off x="6357950" y="2357430"/>
              <a:ext cx="1071570" cy="1555259"/>
              <a:chOff x="6500826" y="4286256"/>
              <a:chExt cx="1071570" cy="1555259"/>
            </a:xfrm>
          </p:grpSpPr>
          <p:cxnSp>
            <p:nvCxnSpPr>
              <p:cNvPr id="63" name="Пряма сполучна лінія 62"/>
              <p:cNvCxnSpPr/>
              <p:nvPr/>
            </p:nvCxnSpPr>
            <p:spPr>
              <a:xfrm>
                <a:off x="6500826" y="5072074"/>
                <a:ext cx="1071570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TextBox 63"/>
              <p:cNvSpPr txBox="1"/>
              <p:nvPr/>
            </p:nvSpPr>
            <p:spPr>
              <a:xfrm>
                <a:off x="6715140" y="4286256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/>
                  <a:t>3</a:t>
                </a:r>
                <a:endParaRPr lang="uk-UA" sz="4400" b="1" dirty="0"/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6715140" y="5072074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/>
                  <a:t>2</a:t>
                </a:r>
                <a:endParaRPr lang="uk-UA" sz="4400" b="1" dirty="0"/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6572264" y="4286256"/>
                <a:ext cx="28575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4400" b="1" dirty="0" smtClean="0"/>
                  <a:t>√</a:t>
                </a:r>
                <a:endParaRPr lang="uk-UA" sz="4400" dirty="0"/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7858148" y="2714620"/>
              <a:ext cx="71438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1</a:t>
              </a:r>
              <a:endParaRPr lang="uk-UA" sz="4400" b="1" dirty="0"/>
            </a:p>
          </p:txBody>
        </p:sp>
      </p:grpSp>
      <p:sp>
        <p:nvSpPr>
          <p:cNvPr id="68" name="TextBox 67"/>
          <p:cNvSpPr txBox="1"/>
          <p:nvPr/>
        </p:nvSpPr>
        <p:spPr>
          <a:xfrm>
            <a:off x="571472" y="2571744"/>
            <a:ext cx="13573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/>
              <a:t>sin </a:t>
            </a:r>
            <a:r>
              <a:rPr lang="uk-UA" sz="4400" b="1" dirty="0" smtClean="0"/>
              <a:t>α</a:t>
            </a:r>
            <a:r>
              <a:rPr lang="en-US" dirty="0" smtClean="0"/>
              <a:t> </a:t>
            </a:r>
            <a:endParaRPr lang="uk-UA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1" grpId="0"/>
      <p:bldP spid="81" grpId="0"/>
      <p:bldP spid="42" grpId="0"/>
      <p:bldP spid="6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60648"/>
            <a:ext cx="8229600" cy="428628"/>
          </a:xfrm>
        </p:spPr>
        <p:txBody>
          <a:bodyPr>
            <a:noAutofit/>
          </a:bodyPr>
          <a:lstStyle/>
          <a:p>
            <a:r>
              <a:rPr lang="uk-UA" sz="3200" b="1" dirty="0" smtClean="0"/>
              <a:t>Значення синуса, косинуса, тангенса, котангенса деяких кутів</a:t>
            </a:r>
            <a:endParaRPr lang="uk-UA" sz="3200" b="1" dirty="0"/>
          </a:p>
        </p:txBody>
      </p:sp>
      <p:graphicFrame>
        <p:nvGraphicFramePr>
          <p:cNvPr id="21" name="Таблиця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484579"/>
              </p:ext>
            </p:extLst>
          </p:nvPr>
        </p:nvGraphicFramePr>
        <p:xfrm>
          <a:off x="214282" y="1037680"/>
          <a:ext cx="8643998" cy="5343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826"/>
                <a:gridCol w="1285884"/>
                <a:gridCol w="1428760"/>
                <a:gridCol w="1357322"/>
                <a:gridCol w="1408349"/>
                <a:gridCol w="1234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Кути, </a:t>
                      </a:r>
                      <a:r>
                        <a:rPr lang="uk-UA" sz="4400" b="1" dirty="0" smtClean="0">
                          <a:solidFill>
                            <a:schemeClr val="tx1"/>
                          </a:solidFill>
                        </a:rPr>
                        <a:t>α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413296">
                <a:tc>
                  <a:txBody>
                    <a:bodyPr/>
                    <a:lstStyle/>
                    <a:p>
                      <a:endParaRPr lang="uk-UA" sz="2400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sz="4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584176">
                <a:tc>
                  <a:txBody>
                    <a:bodyPr/>
                    <a:lstStyle/>
                    <a:p>
                      <a:endParaRPr lang="uk-UA" sz="2400" dirty="0" smtClean="0"/>
                    </a:p>
                    <a:p>
                      <a:r>
                        <a:rPr lang="en-US" sz="4400" dirty="0" smtClean="0"/>
                        <a:t> </a:t>
                      </a:r>
                      <a:endParaRPr lang="uk-UA" sz="2400" dirty="0" smtClean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 smtClean="0"/>
                    </a:p>
                    <a:p>
                      <a:endParaRPr lang="uk-UA" dirty="0" smtClean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584176">
                <a:tc>
                  <a:txBody>
                    <a:bodyPr/>
                    <a:lstStyle/>
                    <a:p>
                      <a:endParaRPr lang="uk-UA" sz="2400" dirty="0" smtClean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 smtClean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7929586" y="3429000"/>
            <a:ext cx="7143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0</a:t>
            </a:r>
            <a:endParaRPr lang="uk-UA" sz="4400" b="1" dirty="0"/>
          </a:p>
        </p:txBody>
      </p:sp>
      <p:grpSp>
        <p:nvGrpSpPr>
          <p:cNvPr id="3" name="Групувати 81"/>
          <p:cNvGrpSpPr/>
          <p:nvPr/>
        </p:nvGrpSpPr>
        <p:grpSpPr>
          <a:xfrm>
            <a:off x="6500826" y="3104815"/>
            <a:ext cx="1071570" cy="1555259"/>
            <a:chOff x="3643306" y="4214818"/>
            <a:chExt cx="1071570" cy="1555259"/>
          </a:xfrm>
        </p:grpSpPr>
        <p:cxnSp>
          <p:nvCxnSpPr>
            <p:cNvPr id="53" name="Пряма сполучна лінія 52"/>
            <p:cNvCxnSpPr/>
            <p:nvPr/>
          </p:nvCxnSpPr>
          <p:spPr>
            <a:xfrm>
              <a:off x="3643306" y="5000636"/>
              <a:ext cx="1071570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Box 53"/>
            <p:cNvSpPr txBox="1"/>
            <p:nvPr/>
          </p:nvSpPr>
          <p:spPr>
            <a:xfrm>
              <a:off x="3857620" y="4214818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1</a:t>
              </a:r>
              <a:endParaRPr lang="uk-UA" sz="4400" b="1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857620" y="5000636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2</a:t>
              </a:r>
              <a:endParaRPr lang="uk-UA" sz="4400" b="1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3714744" y="4214818"/>
              <a:ext cx="28575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uk-UA" sz="4400" dirty="0"/>
            </a:p>
          </p:txBody>
        </p:sp>
      </p:grpSp>
      <p:grpSp>
        <p:nvGrpSpPr>
          <p:cNvPr id="4" name="Групувати 82"/>
          <p:cNvGrpSpPr/>
          <p:nvPr/>
        </p:nvGrpSpPr>
        <p:grpSpPr>
          <a:xfrm>
            <a:off x="5000628" y="3104815"/>
            <a:ext cx="1071570" cy="1555259"/>
            <a:chOff x="5000628" y="3104815"/>
            <a:chExt cx="1071570" cy="1555259"/>
          </a:xfrm>
        </p:grpSpPr>
        <p:cxnSp>
          <p:nvCxnSpPr>
            <p:cNvPr id="69" name="Пряма сполучна лінія 68"/>
            <p:cNvCxnSpPr/>
            <p:nvPr/>
          </p:nvCxnSpPr>
          <p:spPr>
            <a:xfrm>
              <a:off x="5000628" y="3890633"/>
              <a:ext cx="1071570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Box 69"/>
            <p:cNvSpPr txBox="1"/>
            <p:nvPr/>
          </p:nvSpPr>
          <p:spPr>
            <a:xfrm>
              <a:off x="5214942" y="3104815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2</a:t>
              </a:r>
              <a:endParaRPr lang="uk-UA" sz="4400" b="1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5214942" y="3890633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2</a:t>
              </a:r>
              <a:endParaRPr lang="uk-UA" sz="4400" b="1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5072066" y="3104815"/>
              <a:ext cx="28575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400" b="1" dirty="0" smtClean="0"/>
                <a:t>√</a:t>
              </a:r>
              <a:endParaRPr lang="uk-UA" sz="4400" dirty="0"/>
            </a:p>
          </p:txBody>
        </p:sp>
      </p:grpSp>
      <p:grpSp>
        <p:nvGrpSpPr>
          <p:cNvPr id="5" name="Групувати 83"/>
          <p:cNvGrpSpPr/>
          <p:nvPr/>
        </p:nvGrpSpPr>
        <p:grpSpPr>
          <a:xfrm>
            <a:off x="3643306" y="3104815"/>
            <a:ext cx="1071570" cy="1555259"/>
            <a:chOff x="6572264" y="3104815"/>
            <a:chExt cx="1071570" cy="1555259"/>
          </a:xfrm>
        </p:grpSpPr>
        <p:cxnSp>
          <p:nvCxnSpPr>
            <p:cNvPr id="73" name="Пряма сполучна лінія 72"/>
            <p:cNvCxnSpPr/>
            <p:nvPr/>
          </p:nvCxnSpPr>
          <p:spPr>
            <a:xfrm>
              <a:off x="6572264" y="3890633"/>
              <a:ext cx="1071570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Box 73"/>
            <p:cNvSpPr txBox="1"/>
            <p:nvPr/>
          </p:nvSpPr>
          <p:spPr>
            <a:xfrm>
              <a:off x="6786578" y="3104815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3</a:t>
              </a:r>
              <a:endParaRPr lang="uk-UA" sz="4400" b="1" dirty="0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6786578" y="3890633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2</a:t>
              </a:r>
              <a:endParaRPr lang="uk-UA" sz="4400" b="1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6643702" y="3104815"/>
              <a:ext cx="28575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400" b="1" dirty="0" smtClean="0"/>
                <a:t>√</a:t>
              </a:r>
              <a:endParaRPr lang="uk-UA" sz="4400" dirty="0"/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2357422" y="3428999"/>
            <a:ext cx="7143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</a:t>
            </a:r>
            <a:endParaRPr lang="uk-UA" sz="44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396106" y="3429000"/>
            <a:ext cx="15001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/>
              <a:t>cos</a:t>
            </a:r>
            <a:r>
              <a:rPr lang="en-US" sz="4400" b="1" dirty="0" smtClean="0"/>
              <a:t> </a:t>
            </a:r>
            <a:r>
              <a:rPr lang="uk-UA" sz="4400" b="1" dirty="0" smtClean="0"/>
              <a:t>α</a:t>
            </a:r>
            <a:r>
              <a:rPr lang="en-US" dirty="0" smtClean="0"/>
              <a:t> </a:t>
            </a:r>
            <a:endParaRPr lang="uk-UA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2357422" y="1707077"/>
            <a:ext cx="6259388" cy="1557677"/>
            <a:chOff x="2357422" y="1707077"/>
            <a:chExt cx="6259388" cy="1557677"/>
          </a:xfrm>
        </p:grpSpPr>
        <p:sp>
          <p:nvSpPr>
            <p:cNvPr id="43" name="TextBox 42"/>
            <p:cNvSpPr txBox="1"/>
            <p:nvPr/>
          </p:nvSpPr>
          <p:spPr>
            <a:xfrm>
              <a:off x="2357422" y="1980205"/>
              <a:ext cx="71438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 smtClean="0"/>
                <a:t>0</a:t>
              </a:r>
              <a:endParaRPr lang="uk-UA" sz="4400" b="1" dirty="0"/>
            </a:p>
          </p:txBody>
        </p:sp>
        <p:grpSp>
          <p:nvGrpSpPr>
            <p:cNvPr id="44" name="Групувати 81"/>
            <p:cNvGrpSpPr/>
            <p:nvPr/>
          </p:nvGrpSpPr>
          <p:grpSpPr>
            <a:xfrm>
              <a:off x="3643306" y="1709495"/>
              <a:ext cx="1071570" cy="1555259"/>
              <a:chOff x="3786182" y="3638321"/>
              <a:chExt cx="1071570" cy="1555259"/>
            </a:xfrm>
          </p:grpSpPr>
          <p:cxnSp>
            <p:nvCxnSpPr>
              <p:cNvPr id="45" name="Пряма сполучна лінія 44"/>
              <p:cNvCxnSpPr/>
              <p:nvPr/>
            </p:nvCxnSpPr>
            <p:spPr>
              <a:xfrm>
                <a:off x="3786182" y="4424139"/>
                <a:ext cx="1071570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6" name="TextBox 45"/>
              <p:cNvSpPr txBox="1"/>
              <p:nvPr/>
            </p:nvSpPr>
            <p:spPr>
              <a:xfrm>
                <a:off x="4000496" y="3638321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/>
                  <a:t>1</a:t>
                </a:r>
                <a:endParaRPr lang="uk-UA" sz="4400" b="1" dirty="0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4000496" y="4424139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/>
                  <a:t>2</a:t>
                </a:r>
                <a:endParaRPr lang="uk-UA" sz="4400" b="1" dirty="0"/>
              </a:p>
            </p:txBody>
          </p:sp>
        </p:grpSp>
        <p:grpSp>
          <p:nvGrpSpPr>
            <p:cNvPr id="57" name="Групувати 82"/>
            <p:cNvGrpSpPr/>
            <p:nvPr/>
          </p:nvGrpSpPr>
          <p:grpSpPr>
            <a:xfrm>
              <a:off x="5029089" y="1707078"/>
              <a:ext cx="1071570" cy="1555259"/>
              <a:chOff x="5171965" y="3635904"/>
              <a:chExt cx="1071570" cy="1555259"/>
            </a:xfrm>
          </p:grpSpPr>
          <p:cxnSp>
            <p:nvCxnSpPr>
              <p:cNvPr id="58" name="Пряма сполучна лінія 57"/>
              <p:cNvCxnSpPr/>
              <p:nvPr/>
            </p:nvCxnSpPr>
            <p:spPr>
              <a:xfrm>
                <a:off x="5171965" y="4421722"/>
                <a:ext cx="1071570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9" name="TextBox 58"/>
              <p:cNvSpPr txBox="1"/>
              <p:nvPr/>
            </p:nvSpPr>
            <p:spPr>
              <a:xfrm>
                <a:off x="5386279" y="3635904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/>
                  <a:t>2</a:t>
                </a:r>
                <a:endParaRPr lang="uk-UA" sz="4400" b="1" dirty="0"/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5386279" y="4421722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/>
                  <a:t>2</a:t>
                </a:r>
                <a:endParaRPr lang="uk-UA" sz="4400" b="1" dirty="0"/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5243403" y="3635904"/>
                <a:ext cx="28575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4400" b="1" dirty="0" smtClean="0"/>
                  <a:t>√</a:t>
                </a:r>
                <a:endParaRPr lang="uk-UA" sz="4400" dirty="0"/>
              </a:p>
            </p:txBody>
          </p:sp>
        </p:grpSp>
        <p:grpSp>
          <p:nvGrpSpPr>
            <p:cNvPr id="62" name="Групувати 83"/>
            <p:cNvGrpSpPr/>
            <p:nvPr/>
          </p:nvGrpSpPr>
          <p:grpSpPr>
            <a:xfrm>
              <a:off x="6423715" y="1707077"/>
              <a:ext cx="1071570" cy="1555259"/>
              <a:chOff x="6566591" y="3635903"/>
              <a:chExt cx="1071570" cy="1555259"/>
            </a:xfrm>
          </p:grpSpPr>
          <p:cxnSp>
            <p:nvCxnSpPr>
              <p:cNvPr id="63" name="Пряма сполучна лінія 62"/>
              <p:cNvCxnSpPr/>
              <p:nvPr/>
            </p:nvCxnSpPr>
            <p:spPr>
              <a:xfrm>
                <a:off x="6566591" y="4421721"/>
                <a:ext cx="1071570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TextBox 63"/>
              <p:cNvSpPr txBox="1"/>
              <p:nvPr/>
            </p:nvSpPr>
            <p:spPr>
              <a:xfrm>
                <a:off x="6780905" y="3635903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/>
                  <a:t>3</a:t>
                </a:r>
                <a:endParaRPr lang="uk-UA" sz="4400" b="1" dirty="0"/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6780905" y="4421721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/>
                  <a:t>2</a:t>
                </a:r>
                <a:endParaRPr lang="uk-UA" sz="4400" b="1" dirty="0"/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6638029" y="3635903"/>
                <a:ext cx="28575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4400" b="1" dirty="0" smtClean="0"/>
                  <a:t>√</a:t>
                </a:r>
                <a:endParaRPr lang="uk-UA" sz="4400" dirty="0"/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7902430" y="2091797"/>
              <a:ext cx="71438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1</a:t>
              </a:r>
              <a:endParaRPr lang="uk-UA" sz="4400" b="1" dirty="0"/>
            </a:p>
          </p:txBody>
        </p:sp>
      </p:grpSp>
      <p:sp>
        <p:nvSpPr>
          <p:cNvPr id="68" name="TextBox 67"/>
          <p:cNvSpPr txBox="1"/>
          <p:nvPr/>
        </p:nvSpPr>
        <p:spPr>
          <a:xfrm>
            <a:off x="467544" y="1987233"/>
            <a:ext cx="13573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/>
              <a:t>sin </a:t>
            </a:r>
            <a:r>
              <a:rPr lang="uk-UA" sz="4400" b="1" dirty="0" smtClean="0"/>
              <a:t>α</a:t>
            </a:r>
            <a:r>
              <a:rPr lang="en-US" dirty="0" smtClean="0"/>
              <a:t> </a:t>
            </a:r>
            <a:endParaRPr lang="uk-UA" dirty="0"/>
          </a:p>
        </p:txBody>
      </p:sp>
      <p:sp>
        <p:nvSpPr>
          <p:cNvPr id="50" name="TextBox 49"/>
          <p:cNvSpPr txBox="1"/>
          <p:nvPr/>
        </p:nvSpPr>
        <p:spPr>
          <a:xfrm>
            <a:off x="2406719" y="5142288"/>
            <a:ext cx="7143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0</a:t>
            </a:r>
            <a:endParaRPr lang="uk-UA" sz="4400" b="1" dirty="0"/>
          </a:p>
        </p:txBody>
      </p:sp>
      <p:grpSp>
        <p:nvGrpSpPr>
          <p:cNvPr id="51" name="Групувати 81"/>
          <p:cNvGrpSpPr/>
          <p:nvPr/>
        </p:nvGrpSpPr>
        <p:grpSpPr>
          <a:xfrm>
            <a:off x="3692603" y="4871578"/>
            <a:ext cx="1071570" cy="1575038"/>
            <a:chOff x="3786182" y="3638321"/>
            <a:chExt cx="1071570" cy="1575038"/>
          </a:xfrm>
        </p:grpSpPr>
        <p:cxnSp>
          <p:nvCxnSpPr>
            <p:cNvPr id="88" name="Пряма сполучна лінія 44"/>
            <p:cNvCxnSpPr/>
            <p:nvPr/>
          </p:nvCxnSpPr>
          <p:spPr>
            <a:xfrm>
              <a:off x="3786182" y="4424139"/>
              <a:ext cx="1071570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Box 88"/>
            <p:cNvSpPr txBox="1"/>
            <p:nvPr/>
          </p:nvSpPr>
          <p:spPr>
            <a:xfrm>
              <a:off x="3936653" y="3638321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1</a:t>
              </a:r>
              <a:endParaRPr lang="uk-UA" sz="4400" b="1" dirty="0"/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4000496" y="4424139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 smtClean="0"/>
                <a:t>3</a:t>
              </a:r>
              <a:endParaRPr lang="uk-UA" sz="4400" b="1" dirty="0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3857620" y="4443918"/>
              <a:ext cx="28575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400" b="1" dirty="0" smtClean="0"/>
                <a:t>√</a:t>
              </a:r>
              <a:endParaRPr lang="uk-UA" sz="4400" dirty="0"/>
            </a:p>
          </p:txBody>
        </p:sp>
      </p:grpSp>
      <p:sp>
        <p:nvSpPr>
          <p:cNvPr id="87" name="TextBox 86"/>
          <p:cNvSpPr txBox="1"/>
          <p:nvPr/>
        </p:nvSpPr>
        <p:spPr>
          <a:xfrm>
            <a:off x="5149824" y="4869161"/>
            <a:ext cx="2857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4400" dirty="0"/>
          </a:p>
        </p:txBody>
      </p:sp>
      <p:grpSp>
        <p:nvGrpSpPr>
          <p:cNvPr id="77" name="Групувати 83"/>
          <p:cNvGrpSpPr/>
          <p:nvPr/>
        </p:nvGrpSpPr>
        <p:grpSpPr>
          <a:xfrm>
            <a:off x="6544450" y="5238529"/>
            <a:ext cx="785818" cy="769441"/>
            <a:chOff x="6638029" y="4005272"/>
            <a:chExt cx="785818" cy="769441"/>
          </a:xfrm>
        </p:grpSpPr>
        <p:sp>
          <p:nvSpPr>
            <p:cNvPr id="80" name="TextBox 79"/>
            <p:cNvSpPr txBox="1"/>
            <p:nvPr/>
          </p:nvSpPr>
          <p:spPr>
            <a:xfrm>
              <a:off x="6780905" y="4005272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3</a:t>
              </a:r>
              <a:endParaRPr lang="uk-UA" sz="4400" b="1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6638029" y="4005272"/>
              <a:ext cx="28575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400" b="1" dirty="0" smtClean="0"/>
                <a:t>√</a:t>
              </a:r>
              <a:endParaRPr lang="uk-UA" sz="4400" dirty="0"/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5162520" y="5144615"/>
            <a:ext cx="7143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</a:t>
            </a:r>
            <a:endParaRPr lang="uk-UA" sz="4400" b="1" dirty="0"/>
          </a:p>
        </p:txBody>
      </p:sp>
      <p:sp>
        <p:nvSpPr>
          <p:cNvPr id="92" name="TextBox 91"/>
          <p:cNvSpPr txBox="1"/>
          <p:nvPr/>
        </p:nvSpPr>
        <p:spPr>
          <a:xfrm>
            <a:off x="324668" y="5142288"/>
            <a:ext cx="15001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 smtClean="0"/>
              <a:t>tg</a:t>
            </a:r>
            <a:r>
              <a:rPr lang="en-US" sz="4400" b="1" dirty="0" smtClean="0"/>
              <a:t> </a:t>
            </a:r>
            <a:r>
              <a:rPr lang="uk-UA" sz="4400" b="1" dirty="0" smtClean="0"/>
              <a:t>α</a:t>
            </a:r>
            <a:r>
              <a:rPr lang="en-US" dirty="0" smtClean="0"/>
              <a:t> </a:t>
            </a:r>
            <a:endParaRPr lang="uk-UA" dirty="0"/>
          </a:p>
        </p:txBody>
      </p:sp>
      <p:cxnSp>
        <p:nvCxnSpPr>
          <p:cNvPr id="95" name="Пряма сполучна лінія 25"/>
          <p:cNvCxnSpPr/>
          <p:nvPr/>
        </p:nvCxnSpPr>
        <p:spPr>
          <a:xfrm flipV="1">
            <a:off x="8063532" y="5677175"/>
            <a:ext cx="446487" cy="1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256921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1" grpId="0"/>
      <p:bldP spid="81" grpId="0"/>
      <p:bldP spid="42" grpId="0"/>
      <p:bldP spid="68" grpId="0"/>
      <p:bldP spid="50" grpId="0"/>
      <p:bldP spid="78" grpId="0"/>
      <p:bldP spid="9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60648"/>
            <a:ext cx="8229600" cy="428628"/>
          </a:xfrm>
        </p:spPr>
        <p:txBody>
          <a:bodyPr>
            <a:noAutofit/>
          </a:bodyPr>
          <a:lstStyle/>
          <a:p>
            <a:r>
              <a:rPr lang="uk-UA" sz="3200" b="1" dirty="0" smtClean="0"/>
              <a:t>Значення синуса, косинуса, тангенса, котангенса деяких кутів</a:t>
            </a:r>
            <a:endParaRPr lang="uk-UA" sz="3200" b="1" dirty="0"/>
          </a:p>
        </p:txBody>
      </p:sp>
      <p:graphicFrame>
        <p:nvGraphicFramePr>
          <p:cNvPr id="21" name="Таблиця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9259034"/>
              </p:ext>
            </p:extLst>
          </p:nvPr>
        </p:nvGraphicFramePr>
        <p:xfrm>
          <a:off x="214282" y="1037680"/>
          <a:ext cx="8643998" cy="5343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826"/>
                <a:gridCol w="1285884"/>
                <a:gridCol w="1428760"/>
                <a:gridCol w="1357322"/>
                <a:gridCol w="1408349"/>
                <a:gridCol w="1234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Кути, </a:t>
                      </a:r>
                      <a:r>
                        <a:rPr lang="uk-UA" sz="4400" b="1" dirty="0" smtClean="0">
                          <a:solidFill>
                            <a:schemeClr val="tx1"/>
                          </a:solidFill>
                        </a:rPr>
                        <a:t>α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r>
                        <a:rPr lang="uk-UA" sz="4400" baseline="30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uk-UA" sz="4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413296">
                <a:tc>
                  <a:txBody>
                    <a:bodyPr/>
                    <a:lstStyle/>
                    <a:p>
                      <a:endParaRPr lang="uk-UA" sz="2400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sz="4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584176">
                <a:tc>
                  <a:txBody>
                    <a:bodyPr/>
                    <a:lstStyle/>
                    <a:p>
                      <a:endParaRPr lang="uk-UA" sz="2400" dirty="0" smtClean="0"/>
                    </a:p>
                    <a:p>
                      <a:r>
                        <a:rPr lang="en-US" sz="4400" dirty="0" smtClean="0"/>
                        <a:t> </a:t>
                      </a:r>
                      <a:endParaRPr lang="uk-UA" sz="2400" dirty="0" smtClean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 smtClean="0"/>
                    </a:p>
                    <a:p>
                      <a:endParaRPr lang="uk-UA" dirty="0" smtClean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584176">
                <a:tc>
                  <a:txBody>
                    <a:bodyPr/>
                    <a:lstStyle/>
                    <a:p>
                      <a:endParaRPr lang="uk-UA" sz="2400" dirty="0" smtClean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 smtClean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7929586" y="3429000"/>
            <a:ext cx="7143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0</a:t>
            </a:r>
            <a:endParaRPr lang="uk-UA" sz="4400" b="1" dirty="0"/>
          </a:p>
        </p:txBody>
      </p:sp>
      <p:grpSp>
        <p:nvGrpSpPr>
          <p:cNvPr id="3" name="Групувати 81"/>
          <p:cNvGrpSpPr/>
          <p:nvPr/>
        </p:nvGrpSpPr>
        <p:grpSpPr>
          <a:xfrm>
            <a:off x="6500826" y="3104815"/>
            <a:ext cx="1071570" cy="1555259"/>
            <a:chOff x="3643306" y="4214818"/>
            <a:chExt cx="1071570" cy="1555259"/>
          </a:xfrm>
        </p:grpSpPr>
        <p:cxnSp>
          <p:nvCxnSpPr>
            <p:cNvPr id="53" name="Пряма сполучна лінія 52"/>
            <p:cNvCxnSpPr/>
            <p:nvPr/>
          </p:nvCxnSpPr>
          <p:spPr>
            <a:xfrm>
              <a:off x="3643306" y="5000636"/>
              <a:ext cx="1071570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Box 53"/>
            <p:cNvSpPr txBox="1"/>
            <p:nvPr/>
          </p:nvSpPr>
          <p:spPr>
            <a:xfrm>
              <a:off x="3857620" y="4214818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1</a:t>
              </a:r>
              <a:endParaRPr lang="uk-UA" sz="4400" b="1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857620" y="5000636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2</a:t>
              </a:r>
              <a:endParaRPr lang="uk-UA" sz="4400" b="1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3714744" y="4214818"/>
              <a:ext cx="28575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uk-UA" sz="4400" dirty="0"/>
            </a:p>
          </p:txBody>
        </p:sp>
      </p:grpSp>
      <p:grpSp>
        <p:nvGrpSpPr>
          <p:cNvPr id="4" name="Групувати 82"/>
          <p:cNvGrpSpPr/>
          <p:nvPr/>
        </p:nvGrpSpPr>
        <p:grpSpPr>
          <a:xfrm>
            <a:off x="5000628" y="3104815"/>
            <a:ext cx="1071570" cy="1555259"/>
            <a:chOff x="5000628" y="3104815"/>
            <a:chExt cx="1071570" cy="1555259"/>
          </a:xfrm>
        </p:grpSpPr>
        <p:cxnSp>
          <p:nvCxnSpPr>
            <p:cNvPr id="69" name="Пряма сполучна лінія 68"/>
            <p:cNvCxnSpPr/>
            <p:nvPr/>
          </p:nvCxnSpPr>
          <p:spPr>
            <a:xfrm>
              <a:off x="5000628" y="3890633"/>
              <a:ext cx="1071570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Box 69"/>
            <p:cNvSpPr txBox="1"/>
            <p:nvPr/>
          </p:nvSpPr>
          <p:spPr>
            <a:xfrm>
              <a:off x="5214942" y="3104815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2</a:t>
              </a:r>
              <a:endParaRPr lang="uk-UA" sz="4400" b="1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5214942" y="3890633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2</a:t>
              </a:r>
              <a:endParaRPr lang="uk-UA" sz="4400" b="1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5072066" y="3104815"/>
              <a:ext cx="28575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400" b="1" dirty="0" smtClean="0"/>
                <a:t>√</a:t>
              </a:r>
              <a:endParaRPr lang="uk-UA" sz="4400" dirty="0"/>
            </a:p>
          </p:txBody>
        </p:sp>
      </p:grpSp>
      <p:grpSp>
        <p:nvGrpSpPr>
          <p:cNvPr id="5" name="Групувати 83"/>
          <p:cNvGrpSpPr/>
          <p:nvPr/>
        </p:nvGrpSpPr>
        <p:grpSpPr>
          <a:xfrm>
            <a:off x="3643306" y="3104815"/>
            <a:ext cx="1071570" cy="1555259"/>
            <a:chOff x="6572264" y="3104815"/>
            <a:chExt cx="1071570" cy="1555259"/>
          </a:xfrm>
        </p:grpSpPr>
        <p:cxnSp>
          <p:nvCxnSpPr>
            <p:cNvPr id="73" name="Пряма сполучна лінія 72"/>
            <p:cNvCxnSpPr/>
            <p:nvPr/>
          </p:nvCxnSpPr>
          <p:spPr>
            <a:xfrm>
              <a:off x="6572264" y="3890633"/>
              <a:ext cx="1071570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Box 73"/>
            <p:cNvSpPr txBox="1"/>
            <p:nvPr/>
          </p:nvSpPr>
          <p:spPr>
            <a:xfrm>
              <a:off x="6786578" y="3104815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3</a:t>
              </a:r>
              <a:endParaRPr lang="uk-UA" sz="4400" b="1" dirty="0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6786578" y="3890633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2</a:t>
              </a:r>
              <a:endParaRPr lang="uk-UA" sz="4400" b="1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6643702" y="3104815"/>
              <a:ext cx="28575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400" b="1" dirty="0" smtClean="0"/>
                <a:t>√</a:t>
              </a:r>
              <a:endParaRPr lang="uk-UA" sz="4400" dirty="0"/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2357422" y="3428999"/>
            <a:ext cx="7143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</a:t>
            </a:r>
            <a:endParaRPr lang="uk-UA" sz="44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396106" y="3429000"/>
            <a:ext cx="15001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/>
              <a:t>cos</a:t>
            </a:r>
            <a:r>
              <a:rPr lang="en-US" sz="4400" b="1" dirty="0" smtClean="0"/>
              <a:t> </a:t>
            </a:r>
            <a:r>
              <a:rPr lang="uk-UA" sz="4400" b="1" dirty="0" smtClean="0"/>
              <a:t>α</a:t>
            </a:r>
            <a:r>
              <a:rPr lang="en-US" dirty="0" smtClean="0"/>
              <a:t> </a:t>
            </a:r>
            <a:endParaRPr lang="uk-UA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2357422" y="1707077"/>
            <a:ext cx="6259388" cy="1557677"/>
            <a:chOff x="2357422" y="1707077"/>
            <a:chExt cx="6259388" cy="1557677"/>
          </a:xfrm>
        </p:grpSpPr>
        <p:sp>
          <p:nvSpPr>
            <p:cNvPr id="43" name="TextBox 42"/>
            <p:cNvSpPr txBox="1"/>
            <p:nvPr/>
          </p:nvSpPr>
          <p:spPr>
            <a:xfrm>
              <a:off x="2357422" y="1980205"/>
              <a:ext cx="71438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 smtClean="0"/>
                <a:t>0</a:t>
              </a:r>
              <a:endParaRPr lang="uk-UA" sz="4400" b="1" dirty="0"/>
            </a:p>
          </p:txBody>
        </p:sp>
        <p:grpSp>
          <p:nvGrpSpPr>
            <p:cNvPr id="44" name="Групувати 81"/>
            <p:cNvGrpSpPr/>
            <p:nvPr/>
          </p:nvGrpSpPr>
          <p:grpSpPr>
            <a:xfrm>
              <a:off x="3643306" y="1709495"/>
              <a:ext cx="1071570" cy="1555259"/>
              <a:chOff x="3786182" y="3638321"/>
              <a:chExt cx="1071570" cy="1555259"/>
            </a:xfrm>
          </p:grpSpPr>
          <p:cxnSp>
            <p:nvCxnSpPr>
              <p:cNvPr id="45" name="Пряма сполучна лінія 44"/>
              <p:cNvCxnSpPr/>
              <p:nvPr/>
            </p:nvCxnSpPr>
            <p:spPr>
              <a:xfrm>
                <a:off x="3786182" y="4424139"/>
                <a:ext cx="1071570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6" name="TextBox 45"/>
              <p:cNvSpPr txBox="1"/>
              <p:nvPr/>
            </p:nvSpPr>
            <p:spPr>
              <a:xfrm>
                <a:off x="4000496" y="3638321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/>
                  <a:t>1</a:t>
                </a:r>
                <a:endParaRPr lang="uk-UA" sz="4400" b="1" dirty="0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4000496" y="4424139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/>
                  <a:t>2</a:t>
                </a:r>
                <a:endParaRPr lang="uk-UA" sz="4400" b="1" dirty="0"/>
              </a:p>
            </p:txBody>
          </p:sp>
        </p:grpSp>
        <p:grpSp>
          <p:nvGrpSpPr>
            <p:cNvPr id="57" name="Групувати 82"/>
            <p:cNvGrpSpPr/>
            <p:nvPr/>
          </p:nvGrpSpPr>
          <p:grpSpPr>
            <a:xfrm>
              <a:off x="5029089" y="1707078"/>
              <a:ext cx="1071570" cy="1555259"/>
              <a:chOff x="5171965" y="3635904"/>
              <a:chExt cx="1071570" cy="1555259"/>
            </a:xfrm>
          </p:grpSpPr>
          <p:cxnSp>
            <p:nvCxnSpPr>
              <p:cNvPr id="58" name="Пряма сполучна лінія 57"/>
              <p:cNvCxnSpPr/>
              <p:nvPr/>
            </p:nvCxnSpPr>
            <p:spPr>
              <a:xfrm>
                <a:off x="5171965" y="4421722"/>
                <a:ext cx="1071570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9" name="TextBox 58"/>
              <p:cNvSpPr txBox="1"/>
              <p:nvPr/>
            </p:nvSpPr>
            <p:spPr>
              <a:xfrm>
                <a:off x="5386279" y="3635904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/>
                  <a:t>2</a:t>
                </a:r>
                <a:endParaRPr lang="uk-UA" sz="4400" b="1" dirty="0"/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5386279" y="4421722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/>
                  <a:t>2</a:t>
                </a:r>
                <a:endParaRPr lang="uk-UA" sz="4400" b="1" dirty="0"/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5243403" y="3635904"/>
                <a:ext cx="28575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4400" b="1" dirty="0" smtClean="0"/>
                  <a:t>√</a:t>
                </a:r>
                <a:endParaRPr lang="uk-UA" sz="4400" dirty="0"/>
              </a:p>
            </p:txBody>
          </p:sp>
        </p:grpSp>
        <p:grpSp>
          <p:nvGrpSpPr>
            <p:cNvPr id="62" name="Групувати 83"/>
            <p:cNvGrpSpPr/>
            <p:nvPr/>
          </p:nvGrpSpPr>
          <p:grpSpPr>
            <a:xfrm>
              <a:off x="6423715" y="1707077"/>
              <a:ext cx="1071570" cy="1555259"/>
              <a:chOff x="6566591" y="3635903"/>
              <a:chExt cx="1071570" cy="1555259"/>
            </a:xfrm>
          </p:grpSpPr>
          <p:cxnSp>
            <p:nvCxnSpPr>
              <p:cNvPr id="63" name="Пряма сполучна лінія 62"/>
              <p:cNvCxnSpPr/>
              <p:nvPr/>
            </p:nvCxnSpPr>
            <p:spPr>
              <a:xfrm>
                <a:off x="6566591" y="4421721"/>
                <a:ext cx="1071570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TextBox 63"/>
              <p:cNvSpPr txBox="1"/>
              <p:nvPr/>
            </p:nvSpPr>
            <p:spPr>
              <a:xfrm>
                <a:off x="6780905" y="3635903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/>
                  <a:t>3</a:t>
                </a:r>
                <a:endParaRPr lang="uk-UA" sz="4400" b="1" dirty="0"/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6780905" y="4421721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/>
                  <a:t>2</a:t>
                </a:r>
                <a:endParaRPr lang="uk-UA" sz="4400" b="1" dirty="0"/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6638029" y="3635903"/>
                <a:ext cx="28575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4400" b="1" dirty="0" smtClean="0"/>
                  <a:t>√</a:t>
                </a:r>
                <a:endParaRPr lang="uk-UA" sz="4400" dirty="0"/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7902430" y="2091797"/>
              <a:ext cx="71438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1</a:t>
              </a:r>
              <a:endParaRPr lang="uk-UA" sz="4400" b="1" dirty="0"/>
            </a:p>
          </p:txBody>
        </p:sp>
      </p:grpSp>
      <p:sp>
        <p:nvSpPr>
          <p:cNvPr id="68" name="TextBox 67"/>
          <p:cNvSpPr txBox="1"/>
          <p:nvPr/>
        </p:nvSpPr>
        <p:spPr>
          <a:xfrm>
            <a:off x="467544" y="1987233"/>
            <a:ext cx="13573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/>
              <a:t>sin </a:t>
            </a:r>
            <a:r>
              <a:rPr lang="uk-UA" sz="4400" b="1" dirty="0" smtClean="0"/>
              <a:t>α</a:t>
            </a:r>
            <a:r>
              <a:rPr lang="en-US" dirty="0" smtClean="0"/>
              <a:t> </a:t>
            </a:r>
            <a:endParaRPr lang="uk-UA" dirty="0"/>
          </a:p>
        </p:txBody>
      </p:sp>
      <p:sp>
        <p:nvSpPr>
          <p:cNvPr id="50" name="TextBox 49"/>
          <p:cNvSpPr txBox="1"/>
          <p:nvPr/>
        </p:nvSpPr>
        <p:spPr>
          <a:xfrm>
            <a:off x="7900787" y="5236693"/>
            <a:ext cx="7143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0</a:t>
            </a:r>
            <a:endParaRPr lang="uk-UA" sz="4400" b="1" dirty="0"/>
          </a:p>
        </p:txBody>
      </p:sp>
      <p:grpSp>
        <p:nvGrpSpPr>
          <p:cNvPr id="51" name="Групувати 81"/>
          <p:cNvGrpSpPr/>
          <p:nvPr/>
        </p:nvGrpSpPr>
        <p:grpSpPr>
          <a:xfrm>
            <a:off x="6431861" y="4855665"/>
            <a:ext cx="1071570" cy="1556847"/>
            <a:chOff x="6525440" y="3622408"/>
            <a:chExt cx="1071570" cy="1556847"/>
          </a:xfrm>
        </p:grpSpPr>
        <p:cxnSp>
          <p:nvCxnSpPr>
            <p:cNvPr id="88" name="Пряма сполучна лінія 44"/>
            <p:cNvCxnSpPr/>
            <p:nvPr/>
          </p:nvCxnSpPr>
          <p:spPr>
            <a:xfrm>
              <a:off x="6525440" y="4408226"/>
              <a:ext cx="1071570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Box 88"/>
            <p:cNvSpPr txBox="1"/>
            <p:nvPr/>
          </p:nvSpPr>
          <p:spPr>
            <a:xfrm>
              <a:off x="6675911" y="3622408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1</a:t>
              </a:r>
              <a:endParaRPr lang="uk-UA" sz="4400" b="1" dirty="0"/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6739754" y="4408226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 smtClean="0"/>
                <a:t>3</a:t>
              </a:r>
              <a:endParaRPr lang="uk-UA" sz="4400" b="1" dirty="0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6596878" y="4409814"/>
              <a:ext cx="28575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400" b="1" dirty="0" smtClean="0"/>
                <a:t>√</a:t>
              </a:r>
              <a:endParaRPr lang="uk-UA" sz="4400" dirty="0"/>
            </a:p>
          </p:txBody>
        </p:sp>
      </p:grpSp>
      <p:sp>
        <p:nvSpPr>
          <p:cNvPr id="87" name="TextBox 86"/>
          <p:cNvSpPr txBox="1"/>
          <p:nvPr/>
        </p:nvSpPr>
        <p:spPr>
          <a:xfrm>
            <a:off x="5149824" y="4869161"/>
            <a:ext cx="2857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4400" dirty="0"/>
          </a:p>
        </p:txBody>
      </p:sp>
      <p:grpSp>
        <p:nvGrpSpPr>
          <p:cNvPr id="77" name="Групувати 83"/>
          <p:cNvGrpSpPr/>
          <p:nvPr/>
        </p:nvGrpSpPr>
        <p:grpSpPr>
          <a:xfrm>
            <a:off x="3714744" y="5240385"/>
            <a:ext cx="785818" cy="769441"/>
            <a:chOff x="6638029" y="4005272"/>
            <a:chExt cx="785818" cy="769441"/>
          </a:xfrm>
        </p:grpSpPr>
        <p:sp>
          <p:nvSpPr>
            <p:cNvPr id="80" name="TextBox 79"/>
            <p:cNvSpPr txBox="1"/>
            <p:nvPr/>
          </p:nvSpPr>
          <p:spPr>
            <a:xfrm>
              <a:off x="6780905" y="4005272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400" b="1" dirty="0" smtClean="0"/>
                <a:t>3</a:t>
              </a:r>
              <a:endParaRPr lang="uk-UA" sz="4400" b="1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6638029" y="4005272"/>
              <a:ext cx="28575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400" b="1" dirty="0" smtClean="0"/>
                <a:t>√</a:t>
              </a:r>
              <a:endParaRPr lang="uk-UA" sz="4400" dirty="0"/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5162520" y="5222062"/>
            <a:ext cx="7143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/>
              <a:t>1</a:t>
            </a:r>
            <a:endParaRPr lang="uk-UA" sz="4400" b="1" dirty="0"/>
          </a:p>
        </p:txBody>
      </p:sp>
      <p:sp>
        <p:nvSpPr>
          <p:cNvPr id="92" name="TextBox 91"/>
          <p:cNvSpPr txBox="1"/>
          <p:nvPr/>
        </p:nvSpPr>
        <p:spPr>
          <a:xfrm>
            <a:off x="324668" y="5142288"/>
            <a:ext cx="15001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 smtClean="0"/>
              <a:t>ctg</a:t>
            </a:r>
            <a:r>
              <a:rPr lang="en-US" sz="4400" b="1" dirty="0" smtClean="0"/>
              <a:t> </a:t>
            </a:r>
            <a:r>
              <a:rPr lang="uk-UA" sz="4400" b="1" dirty="0" smtClean="0"/>
              <a:t>α</a:t>
            </a:r>
            <a:r>
              <a:rPr lang="en-US" dirty="0" smtClean="0"/>
              <a:t> </a:t>
            </a:r>
            <a:endParaRPr lang="uk-UA" dirty="0"/>
          </a:p>
        </p:txBody>
      </p:sp>
      <p:cxnSp>
        <p:nvCxnSpPr>
          <p:cNvPr id="95" name="Пряма сполучна лінія 25"/>
          <p:cNvCxnSpPr/>
          <p:nvPr/>
        </p:nvCxnSpPr>
        <p:spPr>
          <a:xfrm flipV="1">
            <a:off x="2625315" y="5658984"/>
            <a:ext cx="446487" cy="1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8365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1" grpId="0"/>
      <p:bldP spid="81" grpId="0"/>
      <p:bldP spid="42" grpId="0"/>
      <p:bldP spid="68" grpId="0"/>
      <p:bldP spid="50" grpId="0"/>
      <p:bldP spid="78" grpId="0"/>
      <p:bldP spid="9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365</Words>
  <Application>Microsoft Office PowerPoint</Application>
  <PresentationFormat>Экран (4:3)</PresentationFormat>
  <Paragraphs>242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Тригонометричні функції гострого кута прямокутного трикутника</vt:lpstr>
      <vt:lpstr>Презентация PowerPoint</vt:lpstr>
      <vt:lpstr>Запам’яталки</vt:lpstr>
      <vt:lpstr>Запам’яталки</vt:lpstr>
      <vt:lpstr>Запам’яталки</vt:lpstr>
      <vt:lpstr>Запам’яталки</vt:lpstr>
      <vt:lpstr>Значення синуса, косинуса, тангенса, котангенса деяких кутів</vt:lpstr>
      <vt:lpstr>Значення синуса, косинуса, тангенса, котангенса деяких кутів</vt:lpstr>
      <vt:lpstr>Значення синуса, косинуса, тангенса, котангенса деяких кутів</vt:lpstr>
      <vt:lpstr>Значення синуса, косинуса, тангенса, котангенса деяких кутів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Користувач Windows</dc:creator>
  <cp:lastModifiedBy>book</cp:lastModifiedBy>
  <cp:revision>57</cp:revision>
  <dcterms:created xsi:type="dcterms:W3CDTF">2019-03-12T10:27:57Z</dcterms:created>
  <dcterms:modified xsi:type="dcterms:W3CDTF">2020-03-17T17:54:35Z</dcterms:modified>
</cp:coreProperties>
</file>