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D310E9-DBA4-4717-B811-B157FF11CFFE}" type="datetimeFigureOut">
              <a:rPr lang="ru-RU" smtClean="0"/>
              <a:t>01.12.2014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43675D0-F349-4C28-8DD8-135167DA19A6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4865712"/>
          </a:xfrm>
        </p:spPr>
        <p:txBody>
          <a:bodyPr>
            <a:normAutofit/>
          </a:bodyPr>
          <a:lstStyle/>
          <a:p>
            <a:r>
              <a:rPr lang="uk-UA" dirty="0"/>
              <a:t>Тема: Практичне застосування відсотків</a:t>
            </a:r>
            <a:r>
              <a:rPr lang="uk-UA" dirty="0" smtClean="0"/>
              <a:t>.</a:t>
            </a:r>
            <a:br>
              <a:rPr lang="uk-UA" dirty="0" smtClean="0"/>
            </a:br>
            <a:r>
              <a:rPr lang="uk-UA" dirty="0" smtClean="0"/>
              <a:t>«Відкриття – це 1% натхнення і 99% праці»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u="sng" dirty="0" smtClean="0"/>
              <a:t>Мета</a:t>
            </a:r>
            <a:r>
              <a:rPr lang="uk-UA" dirty="0" smtClean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dirty="0" smtClean="0"/>
              <a:t>Розвивати в учнів пізнавальний інтерес, уміння використовувати набуті знання, навички й уміння в нових </a:t>
            </a:r>
            <a:r>
              <a:rPr lang="uk-UA" dirty="0" smtClean="0"/>
              <a:t>ситуаціях; </a:t>
            </a:r>
            <a:endParaRPr lang="ru-RU" dirty="0" smtClean="0"/>
          </a:p>
          <a:p>
            <a:pPr lvl="0"/>
            <a:r>
              <a:rPr lang="uk-UA" dirty="0" smtClean="0"/>
              <a:t>Формувати </a:t>
            </a:r>
            <a:r>
              <a:rPr lang="uk-UA" dirty="0" smtClean="0"/>
              <a:t>навички взаємоконтролю і самоконтролю, уміння об’єктивно оцінити результати індивідуальної роботи; </a:t>
            </a:r>
            <a:endParaRPr lang="ru-RU" dirty="0" smtClean="0"/>
          </a:p>
          <a:p>
            <a:pPr lvl="0"/>
            <a:r>
              <a:rPr lang="uk-UA" dirty="0" smtClean="0"/>
              <a:t>Виховувати інтерес до математики, почуття колективізму та вміння працювати в групах.</a:t>
            </a:r>
            <a:endParaRPr lang="ru-RU" dirty="0" smtClean="0"/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 smtClean="0"/>
              <a:t>У </a:t>
            </a:r>
            <a:r>
              <a:rPr lang="uk-UA" b="1" dirty="0" smtClean="0"/>
              <a:t>–</a:t>
            </a:r>
            <a:r>
              <a:rPr lang="uk-UA" dirty="0" smtClean="0"/>
              <a:t> </a:t>
            </a:r>
            <a:r>
              <a:rPr lang="uk-UA" b="1" dirty="0" smtClean="0"/>
              <a:t>У</a:t>
            </a:r>
            <a:r>
              <a:rPr lang="uk-UA" dirty="0" smtClean="0"/>
              <a:t>спіх</a:t>
            </a:r>
            <a:r>
              <a:rPr lang="ru-RU" dirty="0" smtClean="0"/>
              <a:t>.</a:t>
            </a:r>
            <a:r>
              <a:rPr lang="uk-UA" dirty="0" smtClean="0"/>
              <a:t>  </a:t>
            </a:r>
            <a:r>
              <a:rPr lang="uk-UA" dirty="0" smtClean="0"/>
              <a:t>На нас чекає</a:t>
            </a:r>
            <a:endParaRPr lang="ru-RU" dirty="0" smtClean="0"/>
          </a:p>
          <a:p>
            <a:r>
              <a:rPr lang="uk-UA" b="1" dirty="0" smtClean="0"/>
              <a:t>Р - Р</a:t>
            </a:r>
            <a:r>
              <a:rPr lang="uk-UA" dirty="0" smtClean="0"/>
              <a:t>адість</a:t>
            </a:r>
            <a:endParaRPr lang="ru-RU" dirty="0" smtClean="0"/>
          </a:p>
          <a:p>
            <a:r>
              <a:rPr lang="uk-UA" b="1" dirty="0" smtClean="0"/>
              <a:t>О </a:t>
            </a:r>
            <a:r>
              <a:rPr lang="uk-UA" b="1" dirty="0" smtClean="0"/>
              <a:t>– О</a:t>
            </a:r>
            <a:r>
              <a:rPr lang="uk-UA" dirty="0" smtClean="0"/>
              <a:t>бдарованість</a:t>
            </a:r>
            <a:r>
              <a:rPr lang="ru-RU" dirty="0" smtClean="0"/>
              <a:t>.</a:t>
            </a:r>
            <a:r>
              <a:rPr lang="uk-UA" b="1" smtClean="0"/>
              <a:t> </a:t>
            </a:r>
            <a:r>
              <a:rPr lang="uk-UA" dirty="0" smtClean="0"/>
              <a:t>Ви продемонструєте</a:t>
            </a:r>
            <a:endParaRPr lang="ru-RU" dirty="0" smtClean="0"/>
          </a:p>
          <a:p>
            <a:r>
              <a:rPr lang="uk-UA" b="1" dirty="0" smtClean="0"/>
              <a:t>К – К</a:t>
            </a:r>
            <a:r>
              <a:rPr lang="uk-UA" dirty="0" smtClean="0"/>
              <a:t>мітливість, креативність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764704"/>
            <a:ext cx="4040188" cy="1933792"/>
          </a:xfrm>
        </p:spPr>
        <p:txBody>
          <a:bodyPr/>
          <a:lstStyle/>
          <a:p>
            <a:r>
              <a:rPr lang="uk-UA" dirty="0" smtClean="0"/>
              <a:t>Сплав містить 8% міді. Скільки кілограмів міді міститься в 560 кг сплаву?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88024" y="764704"/>
            <a:ext cx="4041775" cy="2160240"/>
          </a:xfrm>
        </p:spPr>
        <p:txBody>
          <a:bodyPr>
            <a:normAutofit/>
          </a:bodyPr>
          <a:lstStyle/>
          <a:p>
            <a:r>
              <a:rPr lang="uk-UA" dirty="0" smtClean="0"/>
              <a:t>Розчин містить 14% солі. Скільки кілограмів розчину треба взяти, щоб отримати 42 кг солі?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7" name="Содержимое 6" descr="a32f6b86224c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67544" y="2708920"/>
            <a:ext cx="4173860" cy="3064498"/>
          </a:xfrm>
        </p:spPr>
      </p:pic>
      <p:pic>
        <p:nvPicPr>
          <p:cNvPr id="8" name="Содержимое 7" descr="220px-SaltInWaterSolutionLiquid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724128" y="3429000"/>
            <a:ext cx="2389375" cy="31984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364872"/>
          </a:xfrm>
        </p:spPr>
        <p:txBody>
          <a:bodyPr>
            <a:noAutofit/>
          </a:bodyPr>
          <a:lstStyle/>
          <a:p>
            <a:r>
              <a:rPr lang="uk-UA" sz="2200" dirty="0" smtClean="0"/>
              <a:t>Найбільший і найкрупніший птах на Землі африканський страус. Висота цього птаха 2,5 м, а його маса досягає 100 кг. Найменша у світі із пташок – колібрі – довжина її 6 см, а маса 4 г. Скільки відсотків становить: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uk-UA" sz="2200" dirty="0" smtClean="0"/>
              <a:t>довжина тіла пташки колібрі від висоти </a:t>
            </a:r>
            <a:r>
              <a:rPr lang="uk-UA" sz="2200" dirty="0" smtClean="0"/>
              <a:t>африканського </a:t>
            </a:r>
            <a:r>
              <a:rPr lang="uk-UA" sz="2200" dirty="0" smtClean="0"/>
              <a:t>страуса?;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uk-UA" sz="2200" dirty="0" smtClean="0"/>
              <a:t>маса колібрі від маси </a:t>
            </a:r>
            <a:r>
              <a:rPr lang="uk-UA" sz="2200" dirty="0" smtClean="0"/>
              <a:t>африканського </a:t>
            </a:r>
            <a:r>
              <a:rPr lang="uk-UA" sz="2200" dirty="0" smtClean="0"/>
              <a:t>страуса</a:t>
            </a:r>
            <a:r>
              <a:rPr lang="uk-UA" sz="2200" dirty="0" smtClean="0"/>
              <a:t>?</a:t>
            </a:r>
            <a:endParaRPr lang="ru-RU" sz="2200" dirty="0"/>
          </a:p>
        </p:txBody>
      </p:sp>
      <p:pic>
        <p:nvPicPr>
          <p:cNvPr id="5" name="Содержимое 4" descr="0_2kolibri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3501008"/>
            <a:ext cx="4038600" cy="3035221"/>
          </a:xfrm>
        </p:spPr>
      </p:pic>
      <p:pic>
        <p:nvPicPr>
          <p:cNvPr id="6" name="Содержимое 5" descr="strays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48064" y="3284984"/>
            <a:ext cx="3248025" cy="32480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572784"/>
          </a:xfrm>
        </p:spPr>
        <p:txBody>
          <a:bodyPr>
            <a:normAutofit fontScale="90000"/>
          </a:bodyPr>
          <a:lstStyle/>
          <a:p>
            <a:r>
              <a:rPr lang="uk-UA" sz="2200" dirty="0" smtClean="0"/>
              <a:t>Найвища гора в нашій країні – це гора Говерла (знаходиться в Західній Україні).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uk-UA" sz="2200" dirty="0" smtClean="0"/>
              <a:t> Її висота 2060 м</a:t>
            </a:r>
            <a:r>
              <a:rPr lang="uk-UA" sz="2200" dirty="0" smtClean="0"/>
              <a:t>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uk-UA" sz="2200" dirty="0" smtClean="0"/>
              <a:t>А висоти кримських гір Ай-Петрі та </a:t>
            </a:r>
            <a:r>
              <a:rPr lang="uk-UA" sz="2200" dirty="0" err="1" smtClean="0"/>
              <a:t>Роман-Кош</a:t>
            </a:r>
            <a:r>
              <a:rPr lang="uk-UA" sz="2200" dirty="0" smtClean="0"/>
              <a:t> становлять відповідно 60% і 75% від висоти гори Говерла. Якій відсоток становить висота гори Ай-Петрі від висоти гори </a:t>
            </a:r>
            <a:r>
              <a:rPr lang="uk-UA" sz="2200" dirty="0" err="1" smtClean="0"/>
              <a:t>Роман-Кош</a:t>
            </a:r>
            <a:r>
              <a:rPr lang="uk-UA" sz="2200" dirty="0" smtClean="0"/>
              <a:t>? </a:t>
            </a:r>
            <a:r>
              <a:rPr lang="ru-RU" sz="1200" dirty="0" smtClean="0"/>
              <a:t/>
            </a:r>
            <a:br>
              <a:rPr lang="ru-RU" sz="1200" dirty="0" smtClean="0"/>
            </a:br>
            <a:endParaRPr lang="ru-RU" sz="1200" dirty="0"/>
          </a:p>
        </p:txBody>
      </p:sp>
      <p:pic>
        <p:nvPicPr>
          <p:cNvPr id="5" name="Рисунок 4" descr="gover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143045">
            <a:off x="350827" y="3885925"/>
            <a:ext cx="3261742" cy="2407915"/>
          </a:xfrm>
          <a:prstGeom prst="rect">
            <a:avLst/>
          </a:prstGeom>
        </p:spPr>
      </p:pic>
      <p:pic>
        <p:nvPicPr>
          <p:cNvPr id="6" name="Рисунок 5" descr="0_8c096_2b41de05_XX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427176">
            <a:off x="6117315" y="3904098"/>
            <a:ext cx="2627784" cy="2531492"/>
          </a:xfrm>
          <a:prstGeom prst="rect">
            <a:avLst/>
          </a:prstGeom>
        </p:spPr>
      </p:pic>
      <p:pic>
        <p:nvPicPr>
          <p:cNvPr id="7" name="Рисунок 6" descr="04_zubci_aipetr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1988840"/>
            <a:ext cx="3176380" cy="22316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4040188" cy="4824536"/>
          </a:xfrm>
        </p:spPr>
        <p:txBody>
          <a:bodyPr/>
          <a:lstStyle/>
          <a:p>
            <a:r>
              <a:rPr lang="uk-UA" dirty="0" smtClean="0"/>
              <a:t>Чисельність населення України 44 млн. (дані за Всеукраїнським переписом 2001р.). Жінки становлять 52%, а решта чоловіки. На скільки більше в Україні жінок ніж чоловіків?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404663"/>
            <a:ext cx="4041775" cy="2109937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Сім’я на придбання пральної машини взяла в банку позику 3600 гривень терміном на 2 роки під 12% річних. Скільки гривень сім’я повинна сплачувати кожного місяця</a:t>
            </a:r>
            <a:r>
              <a:rPr lang="uk-UA" dirty="0" smtClean="0"/>
              <a:t>?</a:t>
            </a:r>
            <a:endParaRPr lang="ru-RU" dirty="0" smtClean="0"/>
          </a:p>
        </p:txBody>
      </p:sp>
      <p:pic>
        <p:nvPicPr>
          <p:cNvPr id="7" name="Рисунок 6" descr="3834900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2780928"/>
            <a:ext cx="3960440" cy="3717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u="sng" dirty="0" smtClean="0"/>
              <a:t>Відгадайте загадку: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Він дві різні назви має,</a:t>
            </a:r>
            <a:endParaRPr lang="ru-RU" dirty="0" smtClean="0"/>
          </a:p>
          <a:p>
            <a:pPr>
              <a:buNone/>
            </a:pPr>
            <a:r>
              <a:rPr lang="uk-UA" dirty="0" smtClean="0"/>
              <a:t>Його бухгалтер поважає.</a:t>
            </a:r>
            <a:endParaRPr lang="ru-RU" dirty="0" smtClean="0"/>
          </a:p>
          <a:p>
            <a:pPr>
              <a:buNone/>
            </a:pPr>
            <a:r>
              <a:rPr lang="uk-UA" dirty="0" smtClean="0"/>
              <a:t>У бізнесі, торгівлі – всюди</a:t>
            </a:r>
            <a:endParaRPr lang="ru-RU" dirty="0" smtClean="0"/>
          </a:p>
          <a:p>
            <a:pPr>
              <a:buNone/>
            </a:pPr>
            <a:r>
              <a:rPr lang="uk-UA" dirty="0" smtClean="0"/>
              <a:t>З ним звикли справу мати люди.</a:t>
            </a:r>
            <a:endParaRPr lang="ru-RU" dirty="0" smtClean="0"/>
          </a:p>
          <a:p>
            <a:pPr>
              <a:buNone/>
            </a:pPr>
            <a:r>
              <a:rPr lang="uk-UA" dirty="0" smtClean="0"/>
              <a:t>Виконує він скрізь роботу</a:t>
            </a:r>
            <a:endParaRPr lang="ru-RU" dirty="0" smtClean="0"/>
          </a:p>
          <a:p>
            <a:pPr>
              <a:buNone/>
            </a:pPr>
            <a:r>
              <a:rPr lang="uk-UA" dirty="0" smtClean="0"/>
              <a:t>А називається …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Пропонуємо подивитись інсценівку казки «Колобок</a:t>
            </a:r>
            <a:r>
              <a:rPr lang="uk-UA" dirty="0" smtClean="0"/>
              <a:t>».</a:t>
            </a:r>
            <a:endParaRPr lang="ru-RU" b="1" dirty="0"/>
          </a:p>
        </p:txBody>
      </p:sp>
      <p:pic>
        <p:nvPicPr>
          <p:cNvPr id="4" name="Содержимое 3" descr="kolobok_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5" y="1935163"/>
            <a:ext cx="5133490" cy="49228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404664"/>
            <a:ext cx="4040188" cy="6048672"/>
          </a:xfrm>
        </p:spPr>
        <p:txBody>
          <a:bodyPr/>
          <a:lstStyle/>
          <a:p>
            <a:r>
              <a:rPr lang="uk-UA" sz="2000" dirty="0" smtClean="0"/>
              <a:t>Біля </a:t>
            </a:r>
            <a:r>
              <a:rPr lang="uk-UA" sz="2000" dirty="0" smtClean="0"/>
              <a:t>лісу у хатині</a:t>
            </a:r>
            <a:endParaRPr lang="ru-RU" sz="2000" dirty="0" smtClean="0"/>
          </a:p>
          <a:p>
            <a:r>
              <a:rPr lang="uk-UA" sz="2000" dirty="0" smtClean="0"/>
              <a:t> </a:t>
            </a:r>
            <a:r>
              <a:rPr lang="uk-UA" sz="2000" dirty="0" smtClean="0"/>
              <a:t>             </a:t>
            </a:r>
            <a:r>
              <a:rPr lang="uk-UA" sz="2000" dirty="0" smtClean="0"/>
              <a:t>Дід і баба проживали.</a:t>
            </a:r>
            <a:endParaRPr lang="ru-RU" sz="2000" dirty="0" smtClean="0"/>
          </a:p>
          <a:p>
            <a:r>
              <a:rPr lang="uk-UA" sz="2000" dirty="0" smtClean="0"/>
              <a:t>              От </a:t>
            </a:r>
            <a:r>
              <a:rPr lang="uk-UA" sz="2000" dirty="0" smtClean="0"/>
              <a:t>якось одної днини</a:t>
            </a:r>
            <a:endParaRPr lang="ru-RU" sz="2000" dirty="0" smtClean="0"/>
          </a:p>
          <a:p>
            <a:r>
              <a:rPr lang="uk-UA" sz="2000" dirty="0" smtClean="0"/>
              <a:t>   </a:t>
            </a:r>
            <a:r>
              <a:rPr lang="uk-UA" sz="2000" dirty="0" smtClean="0"/>
              <a:t>           Смачненького </a:t>
            </a:r>
            <a:r>
              <a:rPr lang="uk-UA" sz="2000" dirty="0" smtClean="0"/>
              <a:t>забажали.</a:t>
            </a:r>
            <a:endParaRPr lang="ru-RU" sz="2000" dirty="0" smtClean="0"/>
          </a:p>
          <a:p>
            <a:r>
              <a:rPr lang="uk-UA" sz="2000" dirty="0" smtClean="0"/>
              <a:t>              </a:t>
            </a:r>
            <a:endParaRPr lang="ru-RU" sz="2000" dirty="0" smtClean="0"/>
          </a:p>
          <a:p>
            <a:r>
              <a:rPr lang="uk-UA" sz="2000" dirty="0" smtClean="0"/>
              <a:t>              Баба тісто замісила</a:t>
            </a:r>
            <a:endParaRPr lang="ru-RU" sz="2000" dirty="0" smtClean="0"/>
          </a:p>
          <a:p>
            <a:r>
              <a:rPr lang="uk-UA" sz="2000" dirty="0" smtClean="0"/>
              <a:t>              Та </a:t>
            </a:r>
            <a:r>
              <a:rPr lang="uk-UA" sz="2000" dirty="0" smtClean="0"/>
              <a:t>медком підсолодила</a:t>
            </a:r>
            <a:endParaRPr lang="ru-RU" sz="2000" dirty="0" smtClean="0"/>
          </a:p>
          <a:p>
            <a:r>
              <a:rPr lang="uk-UA" sz="2000" dirty="0" smtClean="0"/>
              <a:t>              Колобок спекла духмяний,</a:t>
            </a:r>
            <a:endParaRPr lang="ru-RU" sz="2000" dirty="0" smtClean="0"/>
          </a:p>
          <a:p>
            <a:r>
              <a:rPr lang="uk-UA" sz="2000" dirty="0" smtClean="0"/>
              <a:t>              Круглобокий та рум’яний.</a:t>
            </a:r>
            <a:endParaRPr lang="ru-RU" sz="2000" dirty="0" smtClean="0"/>
          </a:p>
          <a:p>
            <a:r>
              <a:rPr lang="uk-UA" sz="2000" dirty="0" smtClean="0"/>
              <a:t>              Стало дідові цікаво:</a:t>
            </a:r>
            <a:endParaRPr 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404665"/>
            <a:ext cx="4041775" cy="6048672"/>
          </a:xfrm>
        </p:spPr>
        <p:txBody>
          <a:bodyPr/>
          <a:lstStyle/>
          <a:p>
            <a:r>
              <a:rPr lang="uk-UA" sz="2000" i="1" u="sng" dirty="0" smtClean="0"/>
              <a:t>Дід</a:t>
            </a:r>
            <a:r>
              <a:rPr lang="uk-UA" sz="2000" dirty="0" smtClean="0"/>
              <a:t>:     «Скільки меду ти поклала?».</a:t>
            </a:r>
            <a:endParaRPr lang="ru-RU" sz="2000" dirty="0" smtClean="0"/>
          </a:p>
          <a:p>
            <a:r>
              <a:rPr lang="uk-UA" sz="2000" i="1" u="sng" dirty="0" smtClean="0"/>
              <a:t>Баба</a:t>
            </a:r>
            <a:r>
              <a:rPr lang="uk-UA" sz="2000" dirty="0" smtClean="0"/>
              <a:t>:  «Не бурчи, </a:t>
            </a:r>
            <a:endParaRPr lang="ru-RU" sz="2000" dirty="0" smtClean="0"/>
          </a:p>
          <a:p>
            <a:r>
              <a:rPr lang="uk-UA" sz="2000" dirty="0" smtClean="0"/>
              <a:t>            Сядь до столу й полічи.</a:t>
            </a:r>
            <a:endParaRPr lang="ru-RU" sz="2000" dirty="0" smtClean="0"/>
          </a:p>
          <a:p>
            <a:r>
              <a:rPr lang="uk-UA" sz="2000" dirty="0" smtClean="0"/>
              <a:t>            Маса вся – аж 300 грам,</a:t>
            </a:r>
            <a:endParaRPr lang="ru-RU" sz="2000" dirty="0" smtClean="0"/>
          </a:p>
          <a:p>
            <a:r>
              <a:rPr lang="uk-UA" sz="2000" dirty="0" smtClean="0"/>
              <a:t>            5 % меду там».</a:t>
            </a:r>
            <a:endParaRPr lang="ru-RU" sz="2000" dirty="0" smtClean="0"/>
          </a:p>
          <a:p>
            <a:r>
              <a:rPr lang="uk-UA" sz="2000" i="1" dirty="0" smtClean="0"/>
              <a:t>Дід:</a:t>
            </a:r>
            <a:r>
              <a:rPr lang="uk-UA" sz="2000" dirty="0" smtClean="0"/>
              <a:t>    «Бабо, та ти що, жартуєш?».</a:t>
            </a:r>
            <a:endParaRPr lang="ru-RU" sz="2000" dirty="0" smtClean="0"/>
          </a:p>
          <a:p>
            <a:r>
              <a:rPr lang="uk-UA" sz="2000" i="1" dirty="0" smtClean="0"/>
              <a:t>Баба</a:t>
            </a:r>
            <a:r>
              <a:rPr lang="uk-UA" sz="2000" dirty="0" smtClean="0"/>
              <a:t>:  «Як полічиш, то й скуштуєш!».</a:t>
            </a:r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51520" y="1676400"/>
            <a:ext cx="3177480" cy="4572000"/>
          </a:xfrm>
        </p:spPr>
        <p:txBody>
          <a:bodyPr>
            <a:normAutofit/>
          </a:bodyPr>
          <a:lstStyle/>
          <a:p>
            <a:r>
              <a:rPr lang="uk-UA" sz="2000" dirty="0" smtClean="0"/>
              <a:t>Колобок був ще гарячий,</a:t>
            </a:r>
            <a:endParaRPr lang="ru-RU" sz="2000" dirty="0" smtClean="0"/>
          </a:p>
          <a:p>
            <a:r>
              <a:rPr lang="uk-UA" sz="2000" dirty="0" smtClean="0"/>
              <a:t>  </a:t>
            </a:r>
            <a:r>
              <a:rPr lang="uk-UA" sz="2000" dirty="0" smtClean="0"/>
              <a:t>Та така вже у нього </a:t>
            </a:r>
            <a:r>
              <a:rPr lang="uk-UA" sz="2000" dirty="0" smtClean="0"/>
              <a:t>вдача  </a:t>
            </a:r>
            <a:r>
              <a:rPr lang="uk-UA" sz="2000" dirty="0" smtClean="0"/>
              <a:t>З підвіконня він </a:t>
            </a:r>
            <a:r>
              <a:rPr lang="uk-UA" sz="2000" dirty="0" smtClean="0"/>
              <a:t>звалився   </a:t>
            </a:r>
            <a:r>
              <a:rPr lang="uk-UA" sz="2000" dirty="0" smtClean="0"/>
              <a:t>І стежкою </a:t>
            </a:r>
            <a:r>
              <a:rPr lang="uk-UA" sz="2000" dirty="0" smtClean="0"/>
              <a:t>покотився  </a:t>
            </a:r>
            <a:r>
              <a:rPr lang="uk-UA" sz="2000" dirty="0" smtClean="0"/>
              <a:t>Раптом Зайчик скік та </a:t>
            </a:r>
            <a:r>
              <a:rPr lang="uk-UA" sz="2000" dirty="0" err="1" smtClean="0"/>
              <a:t>скок</a:t>
            </a:r>
            <a:r>
              <a:rPr lang="uk-UA" sz="2000" dirty="0" smtClean="0"/>
              <a:t>:</a:t>
            </a:r>
            <a:endParaRPr lang="ru-RU" sz="2000" dirty="0"/>
          </a:p>
        </p:txBody>
      </p:sp>
      <p:pic>
        <p:nvPicPr>
          <p:cNvPr id="5" name="Содержимое 4" descr="kolobok_skazka_v_stihah_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635896" y="1268760"/>
            <a:ext cx="5111750" cy="341414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476672"/>
            <a:ext cx="4040188" cy="5040560"/>
          </a:xfrm>
        </p:spPr>
        <p:txBody>
          <a:bodyPr/>
          <a:lstStyle/>
          <a:p>
            <a:r>
              <a:rPr lang="uk-UA" i="1" dirty="0" smtClean="0"/>
              <a:t>Зайчик:</a:t>
            </a:r>
            <a:r>
              <a:rPr lang="uk-UA" dirty="0" smtClean="0"/>
              <a:t>   Ти куди це, Колобок?</a:t>
            </a:r>
            <a:endParaRPr lang="ru-RU" dirty="0" smtClean="0"/>
          </a:p>
          <a:p>
            <a:r>
              <a:rPr lang="uk-UA" i="1" dirty="0" smtClean="0"/>
              <a:t>Колобок:</a:t>
            </a:r>
            <a:r>
              <a:rPr lang="uk-UA" dirty="0" smtClean="0"/>
              <a:t> На прогулянку біжу.</a:t>
            </a:r>
            <a:endParaRPr lang="ru-RU" dirty="0" smtClean="0"/>
          </a:p>
          <a:p>
            <a:r>
              <a:rPr lang="uk-UA" dirty="0" smtClean="0"/>
              <a:t>                 Довга стежка ця?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692696"/>
            <a:ext cx="4041775" cy="5688631"/>
          </a:xfrm>
        </p:spPr>
        <p:txBody>
          <a:bodyPr>
            <a:normAutofit fontScale="92500"/>
          </a:bodyPr>
          <a:lstStyle/>
          <a:p>
            <a:r>
              <a:rPr lang="uk-UA" i="1" dirty="0" smtClean="0"/>
              <a:t>Зайчик:</a:t>
            </a:r>
            <a:r>
              <a:rPr lang="uk-UA" dirty="0" smtClean="0"/>
              <a:t> Скажу.</a:t>
            </a:r>
            <a:endParaRPr lang="ru-RU" dirty="0" smtClean="0"/>
          </a:p>
          <a:p>
            <a:r>
              <a:rPr lang="uk-UA" dirty="0" smtClean="0"/>
              <a:t>       </a:t>
            </a:r>
            <a:r>
              <a:rPr lang="uk-UA" dirty="0" smtClean="0"/>
              <a:t> </a:t>
            </a:r>
            <a:r>
              <a:rPr lang="uk-UA" dirty="0" smtClean="0"/>
              <a:t>Та не просто, а в задачі,</a:t>
            </a:r>
            <a:endParaRPr lang="ru-RU" dirty="0" smtClean="0"/>
          </a:p>
          <a:p>
            <a:r>
              <a:rPr lang="uk-UA" dirty="0" smtClean="0"/>
              <a:t>  </a:t>
            </a:r>
            <a:r>
              <a:rPr lang="uk-UA" dirty="0" smtClean="0"/>
              <a:t> </a:t>
            </a:r>
            <a:r>
              <a:rPr lang="uk-UA" dirty="0" smtClean="0"/>
              <a:t>Розв’яжи, ти ж не ледачий!</a:t>
            </a:r>
            <a:endParaRPr lang="ru-RU" dirty="0" smtClean="0"/>
          </a:p>
          <a:p>
            <a:r>
              <a:rPr lang="uk-UA" dirty="0" smtClean="0"/>
              <a:t> </a:t>
            </a:r>
            <a:r>
              <a:rPr lang="uk-UA" dirty="0" smtClean="0"/>
              <a:t>  </a:t>
            </a:r>
            <a:r>
              <a:rPr lang="uk-UA" dirty="0" smtClean="0"/>
              <a:t>40 метрів ти пробіг</a:t>
            </a:r>
            <a:endParaRPr lang="ru-RU" dirty="0" smtClean="0"/>
          </a:p>
          <a:p>
            <a:r>
              <a:rPr lang="uk-UA" dirty="0" smtClean="0"/>
              <a:t> </a:t>
            </a:r>
            <a:r>
              <a:rPr lang="uk-UA" dirty="0" smtClean="0"/>
              <a:t>  </a:t>
            </a:r>
            <a:r>
              <a:rPr lang="uk-UA" dirty="0" smtClean="0"/>
              <a:t>(хоч немає в тебе ніг)-</a:t>
            </a:r>
            <a:endParaRPr lang="ru-RU" dirty="0" smtClean="0"/>
          </a:p>
          <a:p>
            <a:r>
              <a:rPr lang="uk-UA" dirty="0" smtClean="0"/>
              <a:t> </a:t>
            </a:r>
            <a:r>
              <a:rPr lang="uk-UA" dirty="0" smtClean="0"/>
              <a:t>   </a:t>
            </a:r>
            <a:r>
              <a:rPr lang="uk-UA" dirty="0" smtClean="0"/>
              <a:t>5% це від шляху,</a:t>
            </a:r>
            <a:endParaRPr lang="ru-RU" dirty="0" smtClean="0"/>
          </a:p>
          <a:p>
            <a:r>
              <a:rPr lang="uk-UA" dirty="0" smtClean="0"/>
              <a:t>    </a:t>
            </a:r>
            <a:r>
              <a:rPr lang="uk-UA" dirty="0" smtClean="0"/>
              <a:t> </a:t>
            </a:r>
            <a:r>
              <a:rPr lang="uk-UA" dirty="0" smtClean="0"/>
              <a:t>Що до лісу йде від хати.</a:t>
            </a:r>
            <a:endParaRPr lang="ru-RU" dirty="0" smtClean="0"/>
          </a:p>
          <a:p>
            <a:r>
              <a:rPr lang="uk-UA" dirty="0" smtClean="0"/>
              <a:t>              То якої довжини</a:t>
            </a:r>
            <a:endParaRPr lang="ru-RU" dirty="0" smtClean="0"/>
          </a:p>
          <a:p>
            <a:r>
              <a:rPr lang="uk-UA" dirty="0" smtClean="0"/>
              <a:t>      </a:t>
            </a:r>
            <a:r>
              <a:rPr lang="uk-UA" dirty="0" smtClean="0"/>
              <a:t>Шлях </a:t>
            </a:r>
            <a:r>
              <a:rPr lang="uk-UA" dirty="0" smtClean="0"/>
              <a:t>до лісу – сам скажи!</a:t>
            </a:r>
            <a:endParaRPr lang="ru-RU" dirty="0" smtClean="0"/>
          </a:p>
          <a:p>
            <a:r>
              <a:rPr lang="uk-UA" dirty="0" smtClean="0"/>
              <a:t>     </a:t>
            </a:r>
            <a:r>
              <a:rPr lang="uk-UA" dirty="0" smtClean="0"/>
              <a:t>  </a:t>
            </a:r>
            <a:r>
              <a:rPr lang="uk-UA" dirty="0" smtClean="0"/>
              <a:t>Скажеш – далі йди гуляй,</a:t>
            </a:r>
            <a:endParaRPr lang="ru-RU" dirty="0" smtClean="0"/>
          </a:p>
          <a:p>
            <a:r>
              <a:rPr lang="uk-UA" dirty="0" smtClean="0"/>
              <a:t>       </a:t>
            </a:r>
            <a:r>
              <a:rPr lang="uk-UA" dirty="0" smtClean="0"/>
              <a:t>  </a:t>
            </a:r>
            <a:r>
              <a:rPr lang="uk-UA" dirty="0" smtClean="0"/>
              <a:t>Ні – то з’їм тебе і край.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3742184" cy="4572000"/>
          </a:xfrm>
        </p:spPr>
        <p:txBody>
          <a:bodyPr/>
          <a:lstStyle/>
          <a:p>
            <a:r>
              <a:rPr lang="uk-UA" sz="2400" dirty="0" smtClean="0"/>
              <a:t>Позавчора лисичка купила в лісовій крамниці банку згущеного молока за 4 грн. Учора ціна молока піднялася на 5%, а сьогодні знизилася на 5%. За яку ціну сьогодні лисичка купила те саме молоко?</a:t>
            </a:r>
            <a:endParaRPr lang="ru-RU" sz="2400" dirty="0" smtClean="0"/>
          </a:p>
          <a:p>
            <a:endParaRPr lang="ru-RU" dirty="0"/>
          </a:p>
        </p:txBody>
      </p:sp>
      <p:pic>
        <p:nvPicPr>
          <p:cNvPr id="5" name="Содержимое 4" descr="20(1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932040" y="1772816"/>
            <a:ext cx="3096343" cy="46085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Рефлексія.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uk-UA" dirty="0" smtClean="0"/>
              <a:t>Сьогодні на уроці я навчився …</a:t>
            </a:r>
            <a:endParaRPr lang="ru-RU" dirty="0" smtClean="0"/>
          </a:p>
          <a:p>
            <a:pPr lvl="0"/>
            <a:r>
              <a:rPr lang="uk-UA" dirty="0" smtClean="0"/>
              <a:t>Сьогодні на уроці для мене важливим було …</a:t>
            </a:r>
            <a:endParaRPr lang="ru-RU" dirty="0" smtClean="0"/>
          </a:p>
          <a:p>
            <a:pPr lvl="0"/>
            <a:r>
              <a:rPr lang="uk-UA" dirty="0" smtClean="0"/>
              <a:t>Сьогодні на уроці мені сподобалось …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57</TotalTime>
  <Words>541</Words>
  <Application>Microsoft Office PowerPoint</Application>
  <PresentationFormat>Экран (4:3)</PresentationFormat>
  <Paragraphs>61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Тема: Практичне застосування відсотків. «Відкриття – це 1% натхнення і 99% праці» </vt:lpstr>
      <vt:lpstr>Мета: </vt:lpstr>
      <vt:lpstr>Слайд 3</vt:lpstr>
      <vt:lpstr>Слайд 4</vt:lpstr>
      <vt:lpstr>Найбільший і найкрупніший птах на Землі африканський страус. Висота цього птаха 2,5 м, а його маса досягає 100 кг. Найменша у світі із пташок – колібрі – довжина її 6 см, а маса 4 г. Скільки відсотків становить: довжина тіла пташки колібрі від висоти африканського страуса?; маса колібрі від маси африканського страуса?</vt:lpstr>
      <vt:lpstr>Найвища гора в нашій країні – це гора Говерла (знаходиться в Західній Україні).  Її висота 2060 м. А висоти кримських гір Ай-Петрі та Роман-Кош становлять відповідно 60% і 75% від висоти гори Говерла. Якій відсоток становить висота гори Ай-Петрі від висоти гори Роман-Кош?  </vt:lpstr>
      <vt:lpstr>Слайд 7</vt:lpstr>
      <vt:lpstr>Відгадайте загадку: </vt:lpstr>
      <vt:lpstr>Пропонуємо подивитись інсценівку казки «Колобок».</vt:lpstr>
      <vt:lpstr>Слайд 10</vt:lpstr>
      <vt:lpstr>Слайд 11</vt:lpstr>
      <vt:lpstr>Слайд 12</vt:lpstr>
      <vt:lpstr>Слайд 13</vt:lpstr>
      <vt:lpstr>Рефлексія.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Практичне застосування відсотків.</dc:title>
  <dc:creator>Масяня</dc:creator>
  <cp:lastModifiedBy>Масяня</cp:lastModifiedBy>
  <cp:revision>7</cp:revision>
  <dcterms:created xsi:type="dcterms:W3CDTF">2014-12-01T14:49:45Z</dcterms:created>
  <dcterms:modified xsi:type="dcterms:W3CDTF">2014-12-01T15:47:15Z</dcterms:modified>
</cp:coreProperties>
</file>