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60" r:id="rId5"/>
    <p:sldId id="261" r:id="rId6"/>
    <p:sldId id="262" r:id="rId7"/>
    <p:sldId id="263" r:id="rId8"/>
    <p:sldId id="279" r:id="rId9"/>
    <p:sldId id="280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3" r:id="rId19"/>
    <p:sldId id="275" r:id="rId20"/>
    <p:sldId id="276" r:id="rId21"/>
    <p:sldId id="277" r:id="rId22"/>
    <p:sldId id="282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53105A8-2B9C-4724-882C-34DE95C6F579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C756668-F177-45DA-A0FC-87F2761A2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://os1.i.ua/3/1/164085_d2a29ae2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7.jpeg"/><Relationship Id="rId7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3699804"/>
            <a:ext cx="7762900" cy="1372270"/>
          </a:xfrm>
        </p:spPr>
        <p:txBody>
          <a:bodyPr/>
          <a:lstStyle/>
          <a:p>
            <a:r>
              <a:rPr lang="uk-UA" sz="3600" dirty="0" smtClean="0"/>
              <a:t>Урок-подорож</a:t>
            </a:r>
          </a:p>
          <a:p>
            <a:r>
              <a:rPr lang="uk-UA" sz="3600" dirty="0" smtClean="0"/>
              <a:t>Сім чудес України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071678"/>
            <a:ext cx="8305800" cy="1571636"/>
          </a:xfrm>
        </p:spPr>
        <p:txBody>
          <a:bodyPr/>
          <a:lstStyle/>
          <a:p>
            <a:r>
              <a:rPr lang="uk-UA" dirty="0" err="1" smtClean="0"/>
              <a:t>Розв</a:t>
            </a:r>
            <a:r>
              <a:rPr lang="en-US" dirty="0" smtClean="0"/>
              <a:t>’</a:t>
            </a:r>
            <a:r>
              <a:rPr lang="uk-UA" dirty="0" err="1" smtClean="0"/>
              <a:t>язування</a:t>
            </a:r>
            <a:r>
              <a:rPr lang="uk-UA" dirty="0" smtClean="0"/>
              <a:t> </a:t>
            </a:r>
            <a:r>
              <a:rPr lang="uk-UA" dirty="0" smtClean="0"/>
              <a:t>вправ і задач на всі дії з десятковими дробами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2500312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71480"/>
            <a:ext cx="2500312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%D1%81%D0%BE%D1%84%D1%96%D1%8F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500042"/>
            <a:ext cx="1357313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0" descr="1(12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3857628"/>
            <a:ext cx="1636713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1" descr="%D1%85%D0%BE%D1%82%D0%B8%D0%BD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428604"/>
            <a:ext cx="2643206" cy="1793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714752"/>
            <a:ext cx="2571750" cy="171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2" descr="%D1%85%D0%BE%D1%80%D1%82%D0%B8%D1%86%D1%8F-%D0%BE%D0%B7%D0%B5%D1%80%D0%B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5000636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2" descr="%D1%85%D0%BE%D1%80%D1%82%D0%B8%D1%86%D1%8F-%D0%BE%D0%B7%D0%B5%D1%80%D0%B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5000636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%D1%85%D0%BE%D1%80%D1%82%D0%B8%D1%86%D1%8F-%D1%82%D0%B0%D1%80%D0%B0%D1%81%D0%BE%D0%B2%D0%B0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54" y="5143512"/>
            <a:ext cx="150018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Обчислити</a:t>
            </a:r>
            <a:r>
              <a:rPr lang="ru-RU" dirty="0" smtClean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записати</a:t>
            </a:r>
            <a:r>
              <a:rPr lang="ru-RU" dirty="0"/>
              <a:t> в порядку </a:t>
            </a:r>
            <a:r>
              <a:rPr lang="ru-RU" dirty="0" err="1"/>
              <a:t>зростання</a:t>
            </a:r>
            <a:r>
              <a:rPr lang="ru-RU" dirty="0"/>
              <a:t>. </a:t>
            </a:r>
            <a:r>
              <a:rPr lang="uk-UA" dirty="0"/>
              <a:t>Впишіть відповіді до </a:t>
            </a:r>
            <a:r>
              <a:rPr lang="uk-UA" dirty="0" smtClean="0"/>
              <a:t>результатів і  </a:t>
            </a:r>
            <a:r>
              <a:rPr lang="uk-UA" dirty="0" err="1"/>
              <a:t>букви-</a:t>
            </a:r>
            <a:r>
              <a:rPr lang="uk-UA" dirty="0"/>
              <a:t> </a:t>
            </a:r>
            <a:r>
              <a:rPr lang="uk-UA" dirty="0" smtClean="0"/>
              <a:t> </a:t>
            </a:r>
            <a:r>
              <a:rPr lang="uk-UA" dirty="0"/>
              <a:t>отримаєте назву міста</a:t>
            </a:r>
            <a:endParaRPr lang="ru-RU" dirty="0"/>
          </a:p>
          <a:p>
            <a:r>
              <a:rPr lang="uk-UA" dirty="0">
                <a:solidFill>
                  <a:schemeClr val="bg1"/>
                </a:solidFill>
              </a:rPr>
              <a:t>В</a:t>
            </a:r>
            <a:r>
              <a:rPr lang="uk-UA" dirty="0"/>
              <a:t> 1,5:0,5                       </a:t>
            </a:r>
            <a:r>
              <a:rPr lang="uk-UA" dirty="0" smtClean="0"/>
              <a:t> </a:t>
            </a:r>
            <a:r>
              <a:rPr lang="uk-UA" dirty="0" smtClean="0">
                <a:solidFill>
                  <a:schemeClr val="bg1"/>
                </a:solidFill>
              </a:rPr>
              <a:t>И</a:t>
            </a:r>
            <a:r>
              <a:rPr lang="uk-UA" dirty="0" smtClean="0"/>
              <a:t> 1,1+0,15</a:t>
            </a:r>
            <a:endParaRPr lang="ru-RU" dirty="0"/>
          </a:p>
          <a:p>
            <a:r>
              <a:rPr lang="uk-UA" dirty="0">
                <a:solidFill>
                  <a:schemeClr val="bg1"/>
                </a:solidFill>
              </a:rPr>
              <a:t>К</a:t>
            </a:r>
            <a:r>
              <a:rPr lang="uk-UA" dirty="0"/>
              <a:t> 0,3∙</a:t>
            </a:r>
            <a:r>
              <a:rPr lang="uk-UA" dirty="0" smtClean="0"/>
              <a:t>4                           </a:t>
            </a:r>
            <a:r>
              <a:rPr lang="uk-UA" dirty="0" smtClean="0">
                <a:solidFill>
                  <a:schemeClr val="bg1"/>
                </a:solidFill>
              </a:rPr>
              <a:t>Ї</a:t>
            </a:r>
            <a:r>
              <a:rPr lang="uk-UA" dirty="0" smtClean="0"/>
              <a:t> 1,5-0,2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bg2">
                    <a:lumMod val="75000"/>
                  </a:schemeClr>
                </a:solidFill>
              </a:rPr>
              <a:t>Зупинка перша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4643445"/>
          <a:ext cx="6096000" cy="1684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926"/>
                <a:gridCol w="1143008"/>
                <a:gridCol w="1109666"/>
                <a:gridCol w="1219200"/>
                <a:gridCol w="1219200"/>
              </a:tblGrid>
              <a:tr h="928695"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Результат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1,2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1,25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1,3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55445"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r>
                        <a:rPr lang="uk-UA" dirty="0" smtClean="0"/>
                        <a:t>Буква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Обчислити</a:t>
            </a:r>
            <a:r>
              <a:rPr lang="ru-RU" dirty="0" smtClean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записати</a:t>
            </a:r>
            <a:r>
              <a:rPr lang="ru-RU" dirty="0"/>
              <a:t> в порядку </a:t>
            </a:r>
            <a:r>
              <a:rPr lang="ru-RU" dirty="0" err="1"/>
              <a:t>зростання</a:t>
            </a:r>
            <a:r>
              <a:rPr lang="ru-RU" dirty="0"/>
              <a:t>. </a:t>
            </a:r>
            <a:r>
              <a:rPr lang="uk-UA" dirty="0"/>
              <a:t>Впишіть відповіді до </a:t>
            </a:r>
            <a:r>
              <a:rPr lang="uk-UA" dirty="0" smtClean="0"/>
              <a:t>результатів і  </a:t>
            </a:r>
            <a:r>
              <a:rPr lang="uk-UA" dirty="0" err="1"/>
              <a:t>букви-</a:t>
            </a:r>
            <a:r>
              <a:rPr lang="uk-UA" dirty="0"/>
              <a:t> </a:t>
            </a:r>
            <a:r>
              <a:rPr lang="uk-UA" dirty="0" smtClean="0"/>
              <a:t> </a:t>
            </a:r>
            <a:r>
              <a:rPr lang="uk-UA" dirty="0"/>
              <a:t>отримаєте назву міста</a:t>
            </a:r>
            <a:endParaRPr lang="ru-RU" dirty="0"/>
          </a:p>
          <a:p>
            <a:r>
              <a:rPr lang="uk-UA" dirty="0">
                <a:solidFill>
                  <a:schemeClr val="bg1"/>
                </a:solidFill>
              </a:rPr>
              <a:t>В</a:t>
            </a:r>
            <a:r>
              <a:rPr lang="uk-UA" dirty="0"/>
              <a:t> </a:t>
            </a:r>
            <a:r>
              <a:rPr lang="uk-UA" dirty="0" smtClean="0"/>
              <a:t>1,5:0,5                    </a:t>
            </a:r>
            <a:r>
              <a:rPr lang="uk-UA" dirty="0" smtClean="0">
                <a:solidFill>
                  <a:schemeClr val="bg1"/>
                </a:solidFill>
              </a:rPr>
              <a:t>И</a:t>
            </a:r>
            <a:r>
              <a:rPr lang="uk-UA" dirty="0" smtClean="0"/>
              <a:t> 1,1+0,15</a:t>
            </a:r>
            <a:endParaRPr lang="ru-RU" dirty="0"/>
          </a:p>
          <a:p>
            <a:r>
              <a:rPr lang="uk-UA" dirty="0">
                <a:solidFill>
                  <a:schemeClr val="bg1"/>
                </a:solidFill>
              </a:rPr>
              <a:t>К</a:t>
            </a:r>
            <a:r>
              <a:rPr lang="uk-UA" dirty="0"/>
              <a:t> 0,3∙</a:t>
            </a:r>
            <a:r>
              <a:rPr lang="uk-UA" dirty="0" smtClean="0"/>
              <a:t>4                      </a:t>
            </a:r>
            <a:r>
              <a:rPr lang="uk-UA" dirty="0" smtClean="0">
                <a:solidFill>
                  <a:schemeClr val="bg1"/>
                </a:solidFill>
              </a:rPr>
              <a:t> Ї</a:t>
            </a:r>
            <a:r>
              <a:rPr lang="uk-UA" dirty="0" smtClean="0"/>
              <a:t> 1,5-0,2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bg2">
                    <a:lumMod val="75000"/>
                  </a:schemeClr>
                </a:solidFill>
              </a:rPr>
              <a:t>Зупинка перша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4643445"/>
          <a:ext cx="6096000" cy="1684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926"/>
                <a:gridCol w="1143008"/>
                <a:gridCol w="1109666"/>
                <a:gridCol w="1219200"/>
                <a:gridCol w="1219200"/>
              </a:tblGrid>
              <a:tr h="928695"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Результат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1,2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1,25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1,3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ru-RU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55445"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r>
                        <a:rPr lang="uk-UA" dirty="0" smtClean="0"/>
                        <a:t>Буква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r>
                        <a:rPr lang="uk-UA" dirty="0" smtClean="0"/>
                        <a:t>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r>
                        <a:rPr lang="uk-UA" dirty="0" smtClean="0"/>
                        <a:t>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r>
                        <a:rPr lang="uk-UA" dirty="0" smtClean="0"/>
                        <a:t>Ї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 smtClean="0"/>
                    </a:p>
                    <a:p>
                      <a:pPr algn="ctr"/>
                      <a:r>
                        <a:rPr lang="uk-UA" dirty="0" smtClean="0"/>
                        <a:t>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5056" r="5056"/>
          <a:stretch>
            <a:fillRect/>
          </a:stretch>
        </p:blipFill>
        <p:spPr bwMode="auto">
          <a:xfrm>
            <a:off x="3000364" y="357166"/>
            <a:ext cx="568643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214283" y="1435100"/>
            <a:ext cx="2786082" cy="4691063"/>
          </a:xfrm>
        </p:spPr>
        <p:txBody>
          <a:bodyPr/>
          <a:lstStyle/>
          <a:p>
            <a:r>
              <a:rPr lang="uk-UA" b="1" dirty="0" smtClean="0"/>
              <a:t>  </a:t>
            </a:r>
            <a:r>
              <a:rPr lang="uk-UA" sz="1800" b="1" dirty="0" smtClean="0"/>
              <a:t>Православний </a:t>
            </a:r>
            <a:r>
              <a:rPr lang="uk-UA" sz="1800" b="1" dirty="0"/>
              <a:t>монастир, заснований у 1051 році монахами Антонієм і Феодосієм у печерах біля літньої княжої резиденції Брестові поблизу Києва. </a:t>
            </a:r>
            <a:endParaRPr lang="ru-RU" sz="1800" dirty="0"/>
          </a:p>
          <a:p>
            <a:r>
              <a:rPr lang="uk-UA" sz="1800" b="1" dirty="0"/>
              <a:t>У ХІІ столітті монастир отримав статус «Лаври» – головного великого монастиря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3050"/>
            <a:ext cx="2786082" cy="1155686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>
                <a:solidFill>
                  <a:schemeClr val="bg2">
                    <a:lumMod val="75000"/>
                  </a:schemeClr>
                </a:solidFill>
              </a:rPr>
              <a:t>Києво-Печерська Лавра</a:t>
            </a:r>
            <a:endParaRPr lang="ru-RU" sz="28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85728"/>
            <a:ext cx="6215074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42844" y="1357298"/>
            <a:ext cx="2786081" cy="4768865"/>
          </a:xfrm>
        </p:spPr>
        <p:txBody>
          <a:bodyPr>
            <a:normAutofit/>
          </a:bodyPr>
          <a:lstStyle/>
          <a:p>
            <a:r>
              <a:rPr lang="uk-UA" b="1" dirty="0" smtClean="0"/>
              <a:t>    </a:t>
            </a:r>
          </a:p>
          <a:p>
            <a:r>
              <a:rPr lang="uk-UA" sz="1800" b="1" dirty="0" smtClean="0"/>
              <a:t>Заснування </a:t>
            </a:r>
            <a:r>
              <a:rPr lang="uk-UA" sz="1800" b="1" dirty="0"/>
              <a:t>собору згадується в літописах як під 1017р., так і під 1037 р. Будівничим </a:t>
            </a:r>
            <a:r>
              <a:rPr lang="uk-UA" sz="1800" b="1" dirty="0" err="1"/>
              <a:t>Cв</a:t>
            </a:r>
            <a:r>
              <a:rPr lang="uk-UA" sz="1800" b="1" dirty="0"/>
              <a:t>. Софії літописці називають великого київського князя Ярослава Мудрого.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5" y="273050"/>
            <a:ext cx="2786082" cy="1084248"/>
          </a:xfrm>
        </p:spPr>
        <p:txBody>
          <a:bodyPr>
            <a:noAutofit/>
          </a:bodyPr>
          <a:lstStyle/>
          <a:p>
            <a:pPr algn="ctr"/>
            <a:r>
              <a:rPr lang="uk-UA" sz="4400" dirty="0" smtClean="0">
                <a:solidFill>
                  <a:schemeClr val="bg2">
                    <a:lumMod val="75000"/>
                  </a:schemeClr>
                </a:solidFill>
              </a:rPr>
              <a:t>Софія Київська</a:t>
            </a:r>
            <a:endParaRPr lang="ru-RU" sz="44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714752"/>
            <a:ext cx="8501121" cy="1785950"/>
          </a:xfrm>
        </p:spPr>
        <p:txBody>
          <a:bodyPr>
            <a:noAutofit/>
          </a:bodyPr>
          <a:lstStyle/>
          <a:p>
            <a:r>
              <a:rPr lang="uk-UA" sz="5400" dirty="0">
                <a:solidFill>
                  <a:schemeClr val="bg1"/>
                </a:solidFill>
              </a:rPr>
              <a:t>37,72: 4,6 – ( 1,43+ 2,728) ∙1,5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571480"/>
            <a:ext cx="7772400" cy="1071570"/>
          </a:xfrm>
        </p:spPr>
        <p:txBody>
          <a:bodyPr>
            <a:noAutofit/>
          </a:bodyPr>
          <a:lstStyle/>
          <a:p>
            <a:pPr algn="ctr"/>
            <a:endParaRPr lang="uk-UA" sz="5400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pPr algn="ctr"/>
            <a:r>
              <a:rPr lang="uk-UA" sz="6600" b="1" i="1" dirty="0" smtClean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</a:rPr>
              <a:t>Зупинка друга</a:t>
            </a:r>
            <a:endParaRPr lang="uk-UA" sz="6600" b="1" i="1" dirty="0">
              <a:solidFill>
                <a:schemeClr val="bg2">
                  <a:lumMod val="75000"/>
                </a:schemeClr>
              </a:solidFill>
              <a:latin typeface="Monotype Corsiva" pitchFamily="66" charset="0"/>
            </a:endParaRPr>
          </a:p>
          <a:p>
            <a:pPr algn="ctr"/>
            <a:endParaRPr lang="uk-UA" sz="5400" dirty="0" smtClean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ma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65008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500826" y="1600200"/>
            <a:ext cx="2643174" cy="5257800"/>
          </a:xfrm>
        </p:spPr>
        <p:txBody>
          <a:bodyPr>
            <a:noAutofit/>
          </a:bodyPr>
          <a:lstStyle/>
          <a:p>
            <a:r>
              <a:rPr lang="uk-UA" dirty="0" smtClean="0"/>
              <a:t>   У</a:t>
            </a:r>
            <a:r>
              <a:rPr lang="ru-RU" dirty="0" smtClean="0"/>
              <a:t> </a:t>
            </a:r>
            <a:r>
              <a:rPr lang="ru-RU" dirty="0" err="1"/>
              <a:t>місті</a:t>
            </a:r>
            <a:r>
              <a:rPr lang="ru-RU" dirty="0"/>
              <a:t> </a:t>
            </a:r>
            <a:r>
              <a:rPr lang="ru-RU" dirty="0" err="1"/>
              <a:t>Запоріжжі</a:t>
            </a:r>
            <a:r>
              <a:rPr lang="ru-RU" dirty="0"/>
              <a:t> </a:t>
            </a:r>
            <a:r>
              <a:rPr lang="ru-RU" dirty="0" err="1"/>
              <a:t>знаходиться</a:t>
            </a:r>
            <a:r>
              <a:rPr lang="ru-RU" dirty="0"/>
              <a:t> </a:t>
            </a:r>
            <a:r>
              <a:rPr lang="ru-RU" dirty="0" err="1"/>
              <a:t>третє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семи чудес </a:t>
            </a:r>
            <a:r>
              <a:rPr lang="ru-RU" dirty="0" err="1"/>
              <a:t>України</a:t>
            </a:r>
            <a:r>
              <a:rPr lang="ru-RU" dirty="0"/>
              <a:t> —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Національний</a:t>
            </a:r>
            <a:r>
              <a:rPr lang="ru-RU" dirty="0"/>
              <a:t> </a:t>
            </a:r>
            <a:r>
              <a:rPr lang="ru-RU" dirty="0" err="1"/>
              <a:t>заповідник</a:t>
            </a:r>
            <a:r>
              <a:rPr lang="ru-RU" dirty="0"/>
              <a:t> «</a:t>
            </a:r>
            <a:r>
              <a:rPr lang="ru-RU" dirty="0" err="1"/>
              <a:t>Острів</a:t>
            </a:r>
            <a:r>
              <a:rPr lang="ru-RU" dirty="0"/>
              <a:t> </a:t>
            </a:r>
            <a:r>
              <a:rPr lang="ru-RU" dirty="0" err="1"/>
              <a:t>Хортиця</a:t>
            </a:r>
            <a:r>
              <a:rPr lang="ru-RU" dirty="0" smtClean="0"/>
              <a:t>».</a:t>
            </a:r>
          </a:p>
          <a:p>
            <a:r>
              <a:rPr lang="ru-RU" sz="1400" b="1" dirty="0" smtClean="0"/>
              <a:t>        </a:t>
            </a:r>
            <a:r>
              <a:rPr lang="uk-UA" sz="1400" b="1" dirty="0" smtClean="0"/>
              <a:t>Основу </a:t>
            </a:r>
            <a:r>
              <a:rPr lang="uk-UA" sz="1400" b="1" dirty="0"/>
              <a:t>найбільшого острова на Дніпрі (довжина 12, а ширина, в середньому, 2,5 кілометри) складають граніти і гнейси, яким близько 2 мільярдів років. Саме вони, здіймаючись у вигляді скель, у північній частині острова, до тридцяти метрів над поверхнею Дніпра, створюють тут гірську країну в мініатюрі</a:t>
            </a:r>
            <a:r>
              <a:rPr lang="uk-UA" sz="1100" b="1" dirty="0"/>
              <a:t>.</a:t>
            </a:r>
            <a:endParaRPr lang="ru-RU" sz="11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200" dirty="0" smtClean="0">
                <a:solidFill>
                  <a:schemeClr val="bg2"/>
                </a:solidFill>
              </a:rPr>
              <a:t>Острів Хортиця</a:t>
            </a:r>
            <a:endParaRPr lang="ru-RU" sz="32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os1.i.ua/3/1/164085_d2a29ae2.jpg"/>
          <p:cNvPicPr/>
          <p:nvPr/>
        </p:nvPicPr>
        <p:blipFill>
          <a:blip r:embed="rId2" r:link="rId3" cstate="print"/>
          <a:srcRect l="2733" t="18925" r="9615" b="12096"/>
          <a:stretch>
            <a:fillRect/>
          </a:stretch>
        </p:blipFill>
        <p:spPr bwMode="auto">
          <a:xfrm>
            <a:off x="214282" y="0"/>
            <a:ext cx="892971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%D1%85%D0%BE%D1%80%D1%82%D0%B8%D1%86%D1%8F-%D0%BE%D0%B7%D0%B5%D1%80%D0%B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414340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%D1%85%D0%BE%D1%80%D1%82%D0%B8%D1%86%D1%8F-%D0%BA%D1%83%D1%80%D0%B3%D0%B0%D0%BD%D0%B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28802"/>
            <a:ext cx="4429156" cy="4243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uk-UA" sz="6600" dirty="0" smtClean="0">
                <a:solidFill>
                  <a:schemeClr val="bg1"/>
                </a:solidFill>
              </a:rPr>
              <a:t>1) 0,2</a:t>
            </a:r>
            <a:r>
              <a:rPr lang="uk-UA" sz="6600" dirty="0">
                <a:solidFill>
                  <a:schemeClr val="bg1"/>
                </a:solidFill>
              </a:rPr>
              <a:t>∙15,8∙5</a:t>
            </a:r>
            <a:endParaRPr lang="ru-RU" sz="6600" dirty="0">
              <a:solidFill>
                <a:schemeClr val="bg1"/>
              </a:solidFill>
            </a:endParaRPr>
          </a:p>
          <a:p>
            <a:pPr lvl="0"/>
            <a:r>
              <a:rPr lang="uk-UA" sz="6600" dirty="0" smtClean="0">
                <a:solidFill>
                  <a:schemeClr val="bg1"/>
                </a:solidFill>
              </a:rPr>
              <a:t>2) (6,79</a:t>
            </a:r>
            <a:r>
              <a:rPr lang="uk-UA" sz="6600" dirty="0">
                <a:solidFill>
                  <a:schemeClr val="bg1"/>
                </a:solidFill>
              </a:rPr>
              <a:t>∙2,5)∙4</a:t>
            </a:r>
            <a:endParaRPr lang="ru-RU" sz="6600" dirty="0">
              <a:solidFill>
                <a:schemeClr val="bg1"/>
              </a:solidFill>
            </a:endParaRPr>
          </a:p>
          <a:p>
            <a:pPr lvl="0"/>
            <a:r>
              <a:rPr lang="uk-UA" sz="6600" dirty="0" smtClean="0">
                <a:solidFill>
                  <a:schemeClr val="bg1"/>
                </a:solidFill>
              </a:rPr>
              <a:t>3) 4,8</a:t>
            </a:r>
            <a:r>
              <a:rPr lang="uk-UA" sz="6600" dirty="0">
                <a:solidFill>
                  <a:schemeClr val="bg1"/>
                </a:solidFill>
              </a:rPr>
              <a:t>∙7,8 +4,8∙2,2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dirty="0" smtClean="0">
                <a:solidFill>
                  <a:schemeClr val="bg2"/>
                </a:solidFill>
              </a:rPr>
              <a:t>Зупинка третя</a:t>
            </a:r>
            <a:endParaRPr lang="ru-RU" sz="4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214290"/>
            <a:ext cx="670560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781800" y="1000108"/>
            <a:ext cx="2219356" cy="5072098"/>
          </a:xfrm>
        </p:spPr>
        <p:txBody>
          <a:bodyPr>
            <a:normAutofit/>
          </a:bodyPr>
          <a:lstStyle/>
          <a:p>
            <a:r>
              <a:rPr lang="ru-RU" dirty="0" smtClean="0"/>
              <a:t>.</a:t>
            </a:r>
            <a:r>
              <a:rPr lang="uk-UA" b="1" dirty="0"/>
              <a:t> </a:t>
            </a:r>
            <a:r>
              <a:rPr lang="uk-UA" sz="1800" b="1" dirty="0"/>
              <a:t>Місто Херсонес було засноване древньогрецькими колоністами більше ніж 2500 років тому на південному заході Криму. Нині його руїни - одна з найвизначніших пам'яток Севастополя.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81800" y="457200"/>
            <a:ext cx="2362200" cy="82866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bg2"/>
                </a:solidFill>
              </a:rPr>
              <a:t>Херсонес </a:t>
            </a:r>
            <a:r>
              <a:rPr lang="ru-RU" sz="2800" dirty="0" err="1">
                <a:solidFill>
                  <a:schemeClr val="bg2"/>
                </a:solidFill>
              </a:rPr>
              <a:t>Таврійський</a:t>
            </a:r>
            <a:r>
              <a:rPr lang="ru-RU" sz="2400" dirty="0"/>
              <a:t>.</a:t>
            </a: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(1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404813"/>
            <a:ext cx="3024187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H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3573463"/>
            <a:ext cx="2951162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1(13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3333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1(15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263" y="3573463"/>
            <a:ext cx="3024187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z="4800" dirty="0" smtClean="0"/>
              <a:t>1) ( </a:t>
            </a:r>
            <a:r>
              <a:rPr lang="uk-UA" sz="4800" dirty="0"/>
              <a:t>х + 4,83)+ 2,16 =3,02</a:t>
            </a:r>
            <a:endParaRPr lang="ru-RU" sz="4800" dirty="0"/>
          </a:p>
          <a:p>
            <a:pPr lvl="0"/>
            <a:endParaRPr lang="uk-UA" sz="4800" dirty="0" smtClean="0"/>
          </a:p>
          <a:p>
            <a:pPr lvl="0"/>
            <a:r>
              <a:rPr lang="uk-UA" sz="4800" dirty="0" smtClean="0"/>
              <a:t>2) 7х </a:t>
            </a:r>
            <a:r>
              <a:rPr lang="uk-UA" sz="4800" dirty="0"/>
              <a:t>+9х+ 3,2 =27,2</a:t>
            </a:r>
            <a:endParaRPr lang="ru-RU" sz="4800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bg2"/>
                </a:solidFill>
              </a:rPr>
              <a:t>Зупинка четверта</a:t>
            </a:r>
            <a:endParaRPr lang="ru-RU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2844" y="214290"/>
            <a:ext cx="648655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2219356" cy="4829196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   </a:t>
            </a:r>
            <a:r>
              <a:rPr lang="ru-RU" b="1" dirty="0" err="1" smtClean="0"/>
              <a:t>Розташований</a:t>
            </a:r>
            <a:r>
              <a:rPr lang="ru-RU" b="1" dirty="0" smtClean="0"/>
              <a:t> </a:t>
            </a:r>
            <a:r>
              <a:rPr lang="ru-RU" b="1" dirty="0"/>
              <a:t>в </a:t>
            </a:r>
            <a:r>
              <a:rPr lang="ru-RU" b="1" dirty="0" smtClean="0"/>
              <a:t> </a:t>
            </a:r>
            <a:r>
              <a:rPr lang="ru-RU" b="1" dirty="0" err="1" smtClean="0"/>
              <a:t>місті</a:t>
            </a:r>
            <a:r>
              <a:rPr lang="ru-RU" b="1" dirty="0" smtClean="0"/>
              <a:t> </a:t>
            </a:r>
            <a:r>
              <a:rPr lang="ru-RU" b="1" dirty="0" err="1" smtClean="0"/>
              <a:t>Кам'янці-Подільському</a:t>
            </a:r>
            <a:r>
              <a:rPr lang="ru-RU" b="1" dirty="0" smtClean="0"/>
              <a:t> </a:t>
            </a:r>
            <a:r>
              <a:rPr lang="ru-RU" b="1" dirty="0" err="1"/>
              <a:t>Хмельницько</a:t>
            </a:r>
            <a:r>
              <a:rPr lang="uk-UA" b="1" dirty="0"/>
              <a:t>ї</a:t>
            </a:r>
            <a:r>
              <a:rPr lang="ru-RU" b="1" dirty="0"/>
              <a:t> </a:t>
            </a:r>
            <a:r>
              <a:rPr lang="ru-RU" b="1" dirty="0" err="1"/>
              <a:t>області</a:t>
            </a:r>
            <a:r>
              <a:rPr lang="ru-RU" b="1" dirty="0"/>
              <a:t>. </a:t>
            </a:r>
            <a:r>
              <a:rPr lang="uk-UA" b="1" dirty="0"/>
              <a:t>До нашого часу збереглася система ходів і казематів. Денна вежа призначена для спостерігачів. Уявіть, можна піднятися на неї кожному і насолодитися оспіваним українським 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2000" dirty="0">
                <a:solidFill>
                  <a:schemeClr val="bg1"/>
                </a:solidFill>
              </a:rPr>
              <a:t>Національний </a:t>
            </a:r>
            <a:r>
              <a:rPr lang="uk-UA" sz="2000" dirty="0" err="1">
                <a:solidFill>
                  <a:schemeClr val="bg1"/>
                </a:solidFill>
              </a:rPr>
              <a:t>історико-архітектурний</a:t>
            </a:r>
            <a:r>
              <a:rPr lang="uk-UA" sz="2000" dirty="0">
                <a:solidFill>
                  <a:schemeClr val="bg1"/>
                </a:solidFill>
              </a:rPr>
              <a:t> заповідник «Кам’янець</a:t>
            </a:r>
            <a:r>
              <a:rPr lang="uk-UA" sz="2000" dirty="0">
                <a:solidFill>
                  <a:schemeClr val="bg2"/>
                </a:solidFill>
              </a:rPr>
              <a:t>»</a:t>
            </a:r>
            <a:endParaRPr lang="ru-RU" sz="20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4400" dirty="0" err="1" smtClean="0"/>
              <a:t>Шос</a:t>
            </a:r>
            <a:r>
              <a:rPr lang="ru-RU" sz="4400" dirty="0"/>
              <a:t>те диво </a:t>
            </a:r>
            <a:r>
              <a:rPr lang="ru-RU" sz="4400" dirty="0" err="1"/>
              <a:t>України</a:t>
            </a:r>
            <a:r>
              <a:rPr lang="ru-RU" sz="4400" dirty="0"/>
              <a:t> я вам </a:t>
            </a:r>
            <a:r>
              <a:rPr lang="ru-RU" sz="4400" dirty="0" err="1"/>
              <a:t>відкрию</a:t>
            </a:r>
            <a:r>
              <a:rPr lang="ru-RU" sz="4400" dirty="0"/>
              <a:t> в </a:t>
            </a:r>
            <a:r>
              <a:rPr lang="ru-RU" sz="4400" dirty="0" err="1"/>
              <a:t>обмін</a:t>
            </a:r>
            <a:r>
              <a:rPr lang="ru-RU" sz="4400" dirty="0"/>
              <a:t> на </a:t>
            </a:r>
            <a:r>
              <a:rPr lang="ru-RU" sz="4400" dirty="0" err="1"/>
              <a:t>правильне</a:t>
            </a:r>
            <a:r>
              <a:rPr lang="ru-RU" sz="4400" dirty="0"/>
              <a:t> </a:t>
            </a:r>
            <a:r>
              <a:rPr lang="ru-RU" sz="4400" dirty="0" err="1"/>
              <a:t>розв’язання</a:t>
            </a:r>
            <a:r>
              <a:rPr lang="ru-RU" sz="4400" dirty="0"/>
              <a:t> </a:t>
            </a:r>
            <a:r>
              <a:rPr lang="ru-RU" sz="4400" dirty="0" smtClean="0"/>
              <a:t>задачи </a:t>
            </a:r>
            <a:r>
              <a:rPr lang="uk-UA" sz="4400" dirty="0"/>
              <a:t>№ </a:t>
            </a:r>
            <a:r>
              <a:rPr lang="uk-UA" sz="4400" dirty="0" smtClean="0"/>
              <a:t>977</a:t>
            </a:r>
          </a:p>
          <a:p>
            <a:r>
              <a:rPr lang="uk-UA" sz="4400" dirty="0" smtClean="0"/>
              <a:t> </a:t>
            </a:r>
            <a:r>
              <a:rPr lang="uk-UA" sz="4400" dirty="0" err="1" smtClean="0"/>
              <a:t>стр</a:t>
            </a:r>
            <a:r>
              <a:rPr lang="uk-UA" sz="4400" dirty="0" smtClean="0"/>
              <a:t>. </a:t>
            </a:r>
            <a:r>
              <a:rPr lang="uk-UA" sz="4400" dirty="0"/>
              <a:t>232</a:t>
            </a:r>
            <a:r>
              <a:rPr lang="ru-RU" sz="4400" dirty="0"/>
              <a:t> </a:t>
            </a:r>
            <a:r>
              <a:rPr lang="ru-RU" sz="4400" dirty="0" err="1"/>
              <a:t>з</a:t>
            </a:r>
            <a:r>
              <a:rPr lang="ru-RU" sz="4400" dirty="0"/>
              <a:t> </a:t>
            </a:r>
            <a:r>
              <a:rPr lang="ru-RU" sz="4400" dirty="0" err="1"/>
              <a:t>підручника</a:t>
            </a:r>
            <a:r>
              <a:rPr lang="ru-RU" sz="4400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dirty="0" smtClean="0">
                <a:solidFill>
                  <a:schemeClr val="bg2"/>
                </a:solidFill>
              </a:rPr>
              <a:t>Зупинка п</a:t>
            </a:r>
            <a:r>
              <a:rPr lang="en-US" sz="5400" dirty="0" smtClean="0">
                <a:solidFill>
                  <a:schemeClr val="bg2"/>
                </a:solidFill>
              </a:rPr>
              <a:t>’</a:t>
            </a:r>
            <a:r>
              <a:rPr lang="uk-UA" sz="5400" dirty="0" err="1" smtClean="0">
                <a:solidFill>
                  <a:schemeClr val="bg2"/>
                </a:solidFill>
              </a:rPr>
              <a:t>ята</a:t>
            </a:r>
            <a:endParaRPr lang="ru-RU" sz="5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5720" y="285728"/>
            <a:ext cx="6391276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786578" y="1435100"/>
            <a:ext cx="2357422" cy="520861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    </a:t>
            </a:r>
            <a:r>
              <a:rPr lang="ru-RU" sz="1800" dirty="0" err="1" smtClean="0"/>
              <a:t>Місто</a:t>
            </a:r>
            <a:r>
              <a:rPr lang="ru-RU" sz="1800" dirty="0" smtClean="0"/>
              <a:t> </a:t>
            </a:r>
            <a:r>
              <a:rPr lang="ru-RU" sz="1800" dirty="0"/>
              <a:t>Хотин, </a:t>
            </a:r>
            <a:r>
              <a:rPr lang="ru-RU" sz="1800" dirty="0" err="1" smtClean="0"/>
              <a:t>знаходиться</a:t>
            </a:r>
            <a:r>
              <a:rPr lang="ru-RU" sz="1800" dirty="0" smtClean="0"/>
              <a:t> </a:t>
            </a:r>
            <a:r>
              <a:rPr lang="ru-RU" sz="1800" dirty="0"/>
              <a:t>за 15 км </a:t>
            </a:r>
            <a:r>
              <a:rPr lang="ru-RU" sz="1800" dirty="0" err="1"/>
              <a:t>від</a:t>
            </a:r>
            <a:r>
              <a:rPr lang="ru-RU" sz="1800" dirty="0"/>
              <a:t> </a:t>
            </a:r>
            <a:r>
              <a:rPr lang="ru-RU" sz="1800" dirty="0" err="1"/>
              <a:t>Кам’янця-Подільського</a:t>
            </a:r>
            <a:r>
              <a:rPr lang="ru-RU" sz="1800" dirty="0"/>
              <a:t>. У </a:t>
            </a:r>
            <a:r>
              <a:rPr lang="ru-RU" sz="1800" dirty="0" err="1"/>
              <a:t>цьому</a:t>
            </a:r>
            <a:r>
              <a:rPr lang="ru-RU" sz="1800" dirty="0"/>
              <a:t> </a:t>
            </a:r>
            <a:r>
              <a:rPr lang="ru-RU" sz="1800" dirty="0" err="1"/>
              <a:t>місті</a:t>
            </a:r>
            <a:r>
              <a:rPr lang="ru-RU" sz="1800" dirty="0"/>
              <a:t> </a:t>
            </a:r>
            <a:r>
              <a:rPr lang="ru-RU" sz="1800" dirty="0" err="1"/>
              <a:t>розташований</a:t>
            </a:r>
            <a:r>
              <a:rPr lang="ru-RU" sz="1800" dirty="0"/>
              <a:t> </a:t>
            </a:r>
            <a:r>
              <a:rPr lang="ru-RU" sz="1800" dirty="0" err="1"/>
              <a:t>Державний</a:t>
            </a:r>
            <a:r>
              <a:rPr lang="ru-RU" sz="1800" dirty="0"/>
              <a:t> </a:t>
            </a:r>
            <a:r>
              <a:rPr lang="ru-RU" sz="1800" dirty="0" err="1"/>
              <a:t>історико-архітектурний</a:t>
            </a:r>
            <a:r>
              <a:rPr lang="ru-RU" sz="1800" dirty="0"/>
              <a:t> </a:t>
            </a:r>
            <a:r>
              <a:rPr lang="ru-RU" sz="1800" dirty="0" err="1"/>
              <a:t>заповідник</a:t>
            </a:r>
            <a:r>
              <a:rPr lang="ru-RU" sz="1800" dirty="0"/>
              <a:t> «</a:t>
            </a:r>
            <a:r>
              <a:rPr lang="ru-RU" sz="1800" dirty="0" err="1"/>
              <a:t>Хотинська</a:t>
            </a:r>
            <a:r>
              <a:rPr lang="ru-RU" sz="1800" dirty="0"/>
              <a:t> </a:t>
            </a:r>
            <a:r>
              <a:rPr lang="ru-RU" sz="1800" dirty="0" err="1"/>
              <a:t>фортеця</a:t>
            </a:r>
            <a:r>
              <a:rPr lang="ru-RU" sz="1800" dirty="0"/>
              <a:t>», </a:t>
            </a:r>
            <a:r>
              <a:rPr lang="ru-RU" sz="1800" dirty="0" err="1"/>
              <a:t>що</a:t>
            </a:r>
            <a:r>
              <a:rPr lang="ru-RU" sz="1800" dirty="0"/>
              <a:t> </a:t>
            </a:r>
            <a:r>
              <a:rPr lang="ru-RU" sz="1800" dirty="0" err="1"/>
              <a:t>є</a:t>
            </a:r>
            <a:r>
              <a:rPr lang="ru-RU" sz="1800" dirty="0"/>
              <a:t> </a:t>
            </a:r>
            <a:r>
              <a:rPr lang="ru-RU" sz="1800" dirty="0" err="1"/>
              <a:t>шостим</a:t>
            </a:r>
            <a:r>
              <a:rPr lang="ru-RU" sz="1800" dirty="0"/>
              <a:t> дивом </a:t>
            </a:r>
            <a:r>
              <a:rPr lang="ru-RU" sz="1800" dirty="0" err="1"/>
              <a:t>України</a:t>
            </a:r>
            <a:r>
              <a:rPr lang="ru-RU" sz="1800" dirty="0"/>
              <a:t>.</a:t>
            </a:r>
          </a:p>
          <a:p>
            <a:r>
              <a:rPr lang="uk-UA" sz="1800" b="1" dirty="0"/>
              <a:t>Тут полюбляють проводити свята козацької звитяги та знімати фільми</a:t>
            </a:r>
            <a:r>
              <a:rPr lang="ru-RU" sz="1800" b="1" dirty="0"/>
              <a:t>. </a:t>
            </a:r>
            <a:endParaRPr lang="ru-RU" sz="1800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err="1" smtClean="0">
                <a:solidFill>
                  <a:schemeClr val="bg2"/>
                </a:solidFill>
              </a:rPr>
              <a:t>Заповідник</a:t>
            </a:r>
            <a:r>
              <a:rPr lang="ru-RU" sz="2400" dirty="0" smtClean="0">
                <a:solidFill>
                  <a:schemeClr val="bg2"/>
                </a:solidFill>
              </a:rPr>
              <a:t> </a:t>
            </a:r>
            <a:r>
              <a:rPr lang="ru-RU" sz="2400" dirty="0">
                <a:solidFill>
                  <a:schemeClr val="bg2"/>
                </a:solidFill>
              </a:rPr>
              <a:t>«</a:t>
            </a:r>
            <a:r>
              <a:rPr lang="ru-RU" sz="2400" dirty="0" err="1">
                <a:solidFill>
                  <a:schemeClr val="bg2"/>
                </a:solidFill>
              </a:rPr>
              <a:t>Хотинська</a:t>
            </a:r>
            <a:r>
              <a:rPr lang="ru-RU" sz="2400" dirty="0">
                <a:solidFill>
                  <a:schemeClr val="bg2"/>
                </a:solidFill>
              </a:rPr>
              <a:t> </a:t>
            </a:r>
            <a:r>
              <a:rPr lang="ru-RU" sz="2400" dirty="0" err="1">
                <a:solidFill>
                  <a:schemeClr val="bg2"/>
                </a:solidFill>
              </a:rPr>
              <a:t>фортеця</a:t>
            </a:r>
            <a:r>
              <a:rPr lang="ru-RU" sz="2400" dirty="0">
                <a:solidFill>
                  <a:schemeClr val="bg2"/>
                </a:solidFill>
              </a:rPr>
              <a:t>»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6" descr="%D1%85%D0%BE%D1%82%D0%B8%D0%BD2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5" y="714357"/>
            <a:ext cx="4098925" cy="528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7" descr="%D1%85%D0%BE%D1%82%D0%B8%D0%BD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3929063"/>
            <a:ext cx="3816350" cy="207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%D1%85%D0%BE%D1%82%D0%B8%D0%BD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00108"/>
            <a:ext cx="381635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%D1%85%D0%BE%D1%82%D0%B8%D0%BD2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714356"/>
            <a:ext cx="407196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%D1%85%D0%BE%D1%82%D0%B8%D0%BD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92150"/>
            <a:ext cx="3984625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6" descr="%D1%85%D0%BE%D1%82%D0%B8%D0%BD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692150"/>
            <a:ext cx="400050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i="1" dirty="0" err="1">
                <a:solidFill>
                  <a:schemeClr val="bg1"/>
                </a:solidFill>
              </a:rPr>
              <a:t>Індивідуальні</a:t>
            </a:r>
            <a:r>
              <a:rPr lang="ru-RU" b="1" i="1" dirty="0">
                <a:solidFill>
                  <a:schemeClr val="bg1"/>
                </a:solidFill>
              </a:rPr>
              <a:t> </a:t>
            </a:r>
            <a:r>
              <a:rPr lang="ru-RU" b="1" i="1" dirty="0" err="1" smtClean="0">
                <a:solidFill>
                  <a:schemeClr val="bg1"/>
                </a:solidFill>
              </a:rPr>
              <a:t>завдання</a:t>
            </a:r>
            <a:endParaRPr lang="ru-RU" b="1" i="1" dirty="0" smtClean="0">
              <a:solidFill>
                <a:schemeClr val="bg1"/>
              </a:solidFill>
            </a:endParaRPr>
          </a:p>
          <a:p>
            <a:pPr algn="ctr"/>
            <a:r>
              <a:rPr lang="uk-UA" sz="2800" b="1" i="1" dirty="0" smtClean="0">
                <a:solidFill>
                  <a:schemeClr val="bg2"/>
                </a:solidFill>
              </a:rPr>
              <a:t>Задача</a:t>
            </a:r>
            <a:endParaRPr lang="ru-RU" sz="2800" dirty="0">
              <a:solidFill>
                <a:schemeClr val="bg2"/>
              </a:solidFill>
            </a:endParaRPr>
          </a:p>
          <a:p>
            <a:r>
              <a:rPr lang="uk-UA" sz="2800" b="1" i="1" dirty="0" smtClean="0"/>
              <a:t>  Човен </a:t>
            </a:r>
            <a:r>
              <a:rPr lang="uk-UA" sz="2800" b="1" i="1" dirty="0"/>
              <a:t>йшов 1,5 </a:t>
            </a:r>
            <a:r>
              <a:rPr lang="uk-UA" sz="2800" b="1" i="1" dirty="0" err="1"/>
              <a:t>год</a:t>
            </a:r>
            <a:r>
              <a:rPr lang="uk-UA" sz="2800" b="1" i="1" dirty="0"/>
              <a:t> за </a:t>
            </a:r>
            <a:r>
              <a:rPr lang="uk-UA" sz="2800" b="1" i="1" dirty="0" err="1"/>
              <a:t>течієюі</a:t>
            </a:r>
            <a:r>
              <a:rPr lang="uk-UA" sz="2800" b="1" i="1" dirty="0"/>
              <a:t> 2,6 </a:t>
            </a:r>
            <a:r>
              <a:rPr lang="uk-UA" sz="2800" b="1" i="1" dirty="0" err="1"/>
              <a:t>год</a:t>
            </a:r>
            <a:r>
              <a:rPr lang="uk-UA" sz="2800" b="1" i="1" dirty="0"/>
              <a:t> проти течії. Скільки кілометрів </a:t>
            </a:r>
            <a:r>
              <a:rPr lang="uk-UA" sz="2800" b="1" i="1" dirty="0" err="1"/>
              <a:t>подалав</a:t>
            </a:r>
            <a:r>
              <a:rPr lang="uk-UA" sz="2800" b="1" i="1" dirty="0"/>
              <a:t> човен, якщо його власна швидкість дорівнює 24 км/</a:t>
            </a:r>
            <a:r>
              <a:rPr lang="uk-UA" sz="2800" b="1" i="1" dirty="0" err="1"/>
              <a:t>год</a:t>
            </a:r>
            <a:r>
              <a:rPr lang="uk-UA" sz="2800" b="1" i="1" dirty="0"/>
              <a:t>, а швидкість течії – 1,5 км/</a:t>
            </a:r>
            <a:r>
              <a:rPr lang="uk-UA" sz="2800" b="1" i="1" dirty="0" err="1"/>
              <a:t>год</a:t>
            </a:r>
            <a:r>
              <a:rPr lang="uk-UA" sz="2800" b="1" i="1" dirty="0"/>
              <a:t>?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dirty="0" smtClean="0">
                <a:solidFill>
                  <a:schemeClr val="bg2"/>
                </a:solidFill>
              </a:rPr>
              <a:t>Зупинка шоста</a:t>
            </a:r>
            <a:endParaRPr lang="ru-RU" sz="5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ofiivk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528641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5643570" y="1600200"/>
            <a:ext cx="3286148" cy="4900634"/>
          </a:xfrm>
        </p:spPr>
        <p:txBody>
          <a:bodyPr>
            <a:normAutofit/>
          </a:bodyPr>
          <a:lstStyle/>
          <a:p>
            <a:r>
              <a:rPr lang="uk-UA" sz="2000" b="1" dirty="0" smtClean="0"/>
              <a:t>     Заснований </a:t>
            </a:r>
            <a:r>
              <a:rPr lang="uk-UA" sz="2000" b="1" dirty="0"/>
              <a:t>парк у 1796 році багатим польським магнатом Станіславом Потоцьким на честь своєї дружини красуні-гречанки Софії, і був подарований їй в день її янгола у травні 1802 року</a:t>
            </a:r>
            <a:endParaRPr lang="ru-RU" sz="2000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43570" y="457200"/>
            <a:ext cx="3286148" cy="1066800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>
                <a:solidFill>
                  <a:schemeClr val="bg2"/>
                </a:solidFill>
              </a:rPr>
              <a:t>Національний</a:t>
            </a:r>
            <a:r>
              <a:rPr lang="ru-RU" sz="2800" dirty="0">
                <a:solidFill>
                  <a:schemeClr val="bg2"/>
                </a:solidFill>
              </a:rPr>
              <a:t> </a:t>
            </a:r>
            <a:r>
              <a:rPr lang="ru-RU" sz="2800" dirty="0" smtClean="0">
                <a:solidFill>
                  <a:schemeClr val="bg2"/>
                </a:solidFill>
              </a:rPr>
              <a:t> </a:t>
            </a:r>
            <a:r>
              <a:rPr lang="ru-RU" sz="2800" dirty="0">
                <a:solidFill>
                  <a:schemeClr val="bg2"/>
                </a:solidFill>
              </a:rPr>
              <a:t>парк «</a:t>
            </a:r>
            <a:r>
              <a:rPr lang="ru-RU" sz="2800" dirty="0" err="1">
                <a:solidFill>
                  <a:schemeClr val="bg2"/>
                </a:solidFill>
              </a:rPr>
              <a:t>Софіївка</a:t>
            </a:r>
            <a:r>
              <a:rPr lang="ru-RU" sz="2800" dirty="0">
                <a:solidFill>
                  <a:schemeClr val="bg2"/>
                </a:solidFill>
              </a:rPr>
              <a:t>»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328612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328612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4143404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%D1%85%D0%BE%D1%80%D1%82%D0%B8%D1%86%D1%8F-%D1%82%D0%B0%D1%80%D0%B0%D1%81%D0%BE%D0%B2%D0%B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57166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%D1%85%D0%BE%D1%80%D1%82%D0%B8%D1%86%D1%8F-%D1%82%D0%B0%D1%80%D0%B0%D1%81%D0%BE%D0%B2%D0%B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57166"/>
            <a:ext cx="4029078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00166" y="2060574"/>
            <a:ext cx="6883422" cy="1511301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b="1" i="1" dirty="0" smtClean="0">
                <a:solidFill>
                  <a:schemeClr val="bg2"/>
                </a:solidFill>
              </a:rPr>
              <a:t>Ось і скінчилась наша подорож!</a:t>
            </a:r>
            <a:r>
              <a:rPr lang="uk-UA" dirty="0" smtClean="0">
                <a:solidFill>
                  <a:schemeClr val="bg2"/>
                </a:solidFill>
              </a:rPr>
              <a:t> </a:t>
            </a:r>
            <a:endParaRPr lang="ru-RU" dirty="0">
              <a:solidFill>
                <a:schemeClr val="bg2"/>
              </a:solidFill>
            </a:endParaRPr>
          </a:p>
        </p:txBody>
      </p:sp>
      <p:pic>
        <p:nvPicPr>
          <p:cNvPr id="49155" name="Picture 11" descr="%D1%85%D0%BE%D1%80%D1%82%D0%B8%D1%86%D1%8F-%D1%82%D0%B0%D1%80%D0%B0%D1%81%D0%BE%D0%B2%D0%B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00694" y="428604"/>
            <a:ext cx="1857388" cy="1643074"/>
          </a:xfrm>
        </p:spPr>
      </p:pic>
      <p:pic>
        <p:nvPicPr>
          <p:cNvPr id="49156" name="Picture 4" descr="%D0%BA%D0%B0%D0%BC%D1%8F%D0%BD%D0%B5%D1%86%D1%8C-%D0%BF%D0%BE%D0%B4%D1%96%D0%BB%D1%8C%D1%81%D1%8C%D0%BA%D0%B8%D0%B92(1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57166"/>
            <a:ext cx="207170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5" descr="lav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3286125"/>
            <a:ext cx="1714483" cy="2428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6" descr="%D1%81%D0%BE%D1%84%D1%96%D1%8F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4643446"/>
            <a:ext cx="1449379" cy="180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7" descr="1(12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738" y="3644900"/>
            <a:ext cx="1790708" cy="178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8" descr="%D1%85%D0%BE%D1%82%D0%B8%D0%BD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4857760"/>
            <a:ext cx="2000264" cy="1538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1" name="Picture 9" descr="%D1%85%D0%BE%D1%80%D1%82%D0%B8%D1%86%D1%8F-%D0%BE%D0%B7%D0%B5%D1%80%D0%B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78" y="2857496"/>
            <a:ext cx="1904986" cy="180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91</TotalTime>
  <Words>500</Words>
  <Application>Microsoft Office PowerPoint</Application>
  <PresentationFormat>Экран (4:3)</PresentationFormat>
  <Paragraphs>80</Paragraphs>
  <Slides>22</Slides>
  <Notes>0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Constantia</vt:lpstr>
      <vt:lpstr>Monotype Corsiva</vt:lpstr>
      <vt:lpstr>Wingdings 2</vt:lpstr>
      <vt:lpstr>Бумажная</vt:lpstr>
      <vt:lpstr>Розв’язування вправ і задач на всі дії з десятковими дробами</vt:lpstr>
      <vt:lpstr>Зупинка перша</vt:lpstr>
      <vt:lpstr>Зупинка перша</vt:lpstr>
      <vt:lpstr>Києво-Печерська Лавра</vt:lpstr>
      <vt:lpstr>Софія Київська</vt:lpstr>
      <vt:lpstr>37,72: 4,6 – ( 1,43+ 2,728) ∙1,5 </vt:lpstr>
      <vt:lpstr>Острів Хортиця</vt:lpstr>
      <vt:lpstr>Презентация PowerPoint</vt:lpstr>
      <vt:lpstr>Презентация PowerPoint</vt:lpstr>
      <vt:lpstr>Зупинка третя</vt:lpstr>
      <vt:lpstr>Херсонес Таврійський.</vt:lpstr>
      <vt:lpstr>Презентация PowerPoint</vt:lpstr>
      <vt:lpstr>Зупинка четверта</vt:lpstr>
      <vt:lpstr>Національний історико-архітектурний заповідник «Кам’янець»</vt:lpstr>
      <vt:lpstr>Зупинка п’ята</vt:lpstr>
      <vt:lpstr>Заповідник «Хотинська фортеця»</vt:lpstr>
      <vt:lpstr>Презентация PowerPoint</vt:lpstr>
      <vt:lpstr>Презентация PowerPoint</vt:lpstr>
      <vt:lpstr>Зупинка шоста</vt:lpstr>
      <vt:lpstr>Національний  парк «Софіївка»</vt:lpstr>
      <vt:lpstr>Презентация PowerPoint</vt:lpstr>
      <vt:lpstr>Ось і скінчилась наша подорож!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Розвязування вправ і задач на всі дії з десятковими дробами</dc:title>
  <dc:creator>10</dc:creator>
  <cp:lastModifiedBy>Admin</cp:lastModifiedBy>
  <cp:revision>11</cp:revision>
  <dcterms:created xsi:type="dcterms:W3CDTF">2013-03-17T18:54:35Z</dcterms:created>
  <dcterms:modified xsi:type="dcterms:W3CDTF">2020-04-20T17:52:08Z</dcterms:modified>
</cp:coreProperties>
</file>