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69" r:id="rId4"/>
    <p:sldId id="270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71" r:id="rId15"/>
  </p:sldIdLst>
  <p:sldSz cx="9144000" cy="6858000" type="screen4x3"/>
  <p:notesSz cx="6858000" cy="9144000"/>
  <p:custDataLst>
    <p:tags r:id="rId1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666699"/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604" autoAdjust="0"/>
  </p:normalViewPr>
  <p:slideViewPr>
    <p:cSldViewPr>
      <p:cViewPr varScale="1">
        <p:scale>
          <a:sx n="63" d="100"/>
          <a:sy n="63" d="100"/>
        </p:scale>
        <p:origin x="159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dirty="0" smtClean="0"/>
              <a:t>Бесплатно и без регистрации.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75395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54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135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67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21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32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7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70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224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897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5892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320794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3672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92337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2864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1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2577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83668" y="260648"/>
            <a:ext cx="5976664" cy="1224136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637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51520" y="53374"/>
            <a:ext cx="8712968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Текст 2"/>
          <p:cNvSpPr>
            <a:spLocks noGrp="1"/>
          </p:cNvSpPr>
          <p:nvPr>
            <p:ph idx="1"/>
          </p:nvPr>
        </p:nvSpPr>
        <p:spPr>
          <a:xfrm>
            <a:off x="3275856" y="1628800"/>
            <a:ext cx="5760640" cy="37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Рисунок 8">
            <a:hlinkClick r:id="rId22"/>
          </p:cNvPr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495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  <p:sldLayoutId id="2147483650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4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6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13.wmf"/><Relationship Id="rId4" Type="http://schemas.openxmlformats.org/officeDocument/2006/relationships/image" Target="../media/image10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260648"/>
            <a:ext cx="8352928" cy="3600400"/>
          </a:xfrm>
        </p:spPr>
        <p:txBody>
          <a:bodyPr>
            <a:normAutofit/>
          </a:bodyPr>
          <a:lstStyle/>
          <a:p>
            <a:r>
              <a:rPr lang="ru-RU" sz="48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Способи</a:t>
            </a:r>
            <a:r>
              <a:rPr lang="ru-RU" sz="48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48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задання</a:t>
            </a:r>
            <a:r>
              <a:rPr lang="ru-RU" sz="48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48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функції</a:t>
            </a:r>
            <a:endParaRPr lang="ru-RU" sz="4800" b="1" i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550421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Функцією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 </a:t>
            </a:r>
            <a:r>
              <a:rPr lang="uk-UA" sz="3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залежність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змінної </a:t>
            </a:r>
            <a:r>
              <a:rPr lang="uk-UA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 змінної </a:t>
            </a:r>
            <a:r>
              <a:rPr lang="uk-UA" sz="3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якщо </a:t>
            </a:r>
            <a:r>
              <a:rPr lang="uk-UA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кожному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значенню</a:t>
            </a:r>
            <a:r>
              <a:rPr lang="uk-UA" sz="3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відповідає </a:t>
            </a:r>
            <a:r>
              <a:rPr lang="uk-UA" sz="3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єдине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значення </a:t>
            </a:r>
            <a:r>
              <a:rPr lang="uk-UA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у.</a:t>
            </a:r>
            <a:endParaRPr lang="uk-UA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Ð ÐµÐ·ÑÐ»ÑÑÐ°Ñ Ð¿Ð¾ÑÑÐºÑ Ð·Ð¾Ð±ÑÐ°Ð¶ÐµÐ½Ñ Ð·Ð° Ð·Ð°Ð¿Ð¸ÑÐ¾Ð¼ &quot;ÑÑÐ½ÐºÑÑÑ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32" y="2106329"/>
            <a:ext cx="3695802" cy="3972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13432" y="2321817"/>
            <a:ext cx="39018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Змінну </a:t>
            </a:r>
            <a:r>
              <a:rPr lang="en-US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uk-UA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 </a:t>
            </a:r>
            <a:r>
              <a:rPr lang="uk-UA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аргументом</a:t>
            </a:r>
            <a:r>
              <a:rPr lang="uk-UA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даної функції </a:t>
            </a:r>
            <a:r>
              <a:rPr lang="uk-UA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55976" y="4221088"/>
            <a:ext cx="38884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 залежної змінної називають </a:t>
            </a:r>
            <a:r>
              <a:rPr lang="uk-UA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значенням функції</a:t>
            </a:r>
            <a:r>
              <a:rPr lang="uk-UA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1576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92275" y="596900"/>
            <a:ext cx="8229600" cy="1143000"/>
          </a:xfrm>
        </p:spPr>
        <p:txBody>
          <a:bodyPr/>
          <a:lstStyle/>
          <a:p>
            <a:pPr algn="l" eaLnBrk="1" hangingPunct="1"/>
            <a:r>
              <a:rPr lang="ru-RU" sz="3200" b="1" dirty="0" err="1" smtClean="0">
                <a:latin typeface="Times New Roman" pitchFamily="18" charset="0"/>
              </a:rPr>
              <a:t>Залежність</a:t>
            </a:r>
            <a:r>
              <a:rPr lang="ru-RU" sz="3200" b="1" dirty="0" smtClean="0">
                <a:latin typeface="Times New Roman" pitchFamily="18" charset="0"/>
              </a:rPr>
              <a:t>  </a:t>
            </a:r>
            <a:r>
              <a:rPr lang="ru-RU" sz="3200" b="1" dirty="0" err="1" smtClean="0">
                <a:latin typeface="Times New Roman" pitchFamily="18" charset="0"/>
              </a:rPr>
              <a:t>площі</a:t>
            </a:r>
            <a:r>
              <a:rPr lang="ru-RU" sz="3200" b="1" dirty="0" smtClean="0">
                <a:latin typeface="Times New Roman" pitchFamily="18" charset="0"/>
              </a:rPr>
              <a:t> квадрата </a:t>
            </a:r>
            <a:br>
              <a:rPr lang="ru-RU" sz="3200" b="1" dirty="0" smtClean="0">
                <a:latin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</a:rPr>
              <a:t>від  </a:t>
            </a:r>
            <a:r>
              <a:rPr lang="ru-RU" sz="3200" b="1" dirty="0" err="1" smtClean="0">
                <a:latin typeface="Times New Roman" pitchFamily="18" charset="0"/>
              </a:rPr>
              <a:t>довжини</a:t>
            </a:r>
            <a:r>
              <a:rPr lang="ru-RU" sz="3200" b="1" dirty="0" smtClean="0">
                <a:latin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</a:rPr>
              <a:t>його</a:t>
            </a:r>
            <a:r>
              <a:rPr lang="ru-RU" sz="3200" b="1" dirty="0" smtClean="0">
                <a:latin typeface="Times New Roman" pitchFamily="18" charset="0"/>
              </a:rPr>
              <a:t>  </a:t>
            </a:r>
            <a:r>
              <a:rPr lang="ru-RU" sz="3200" b="1" dirty="0" err="1" smtClean="0">
                <a:latin typeface="Times New Roman" pitchFamily="18" charset="0"/>
              </a:rPr>
              <a:t>сторони</a:t>
            </a:r>
            <a:endParaRPr lang="ru-RU" sz="3200" b="1" dirty="0" smtClean="0">
              <a:latin typeface="Times New Roman" pitchFamily="18" charset="0"/>
            </a:endParaRPr>
          </a:p>
        </p:txBody>
      </p:sp>
      <p:sp>
        <p:nvSpPr>
          <p:cNvPr id="23555" name="Text Box 10"/>
          <p:cNvSpPr txBox="1">
            <a:spLocks noChangeArrowheads="1"/>
          </p:cNvSpPr>
          <p:nvPr/>
        </p:nvSpPr>
        <p:spPr bwMode="auto">
          <a:xfrm>
            <a:off x="1403350" y="3068638"/>
            <a:ext cx="8651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400" b="1" i="1">
                <a:latin typeface="Times New Roman" pitchFamily="18" charset="0"/>
              </a:rPr>
              <a:t>a = </a:t>
            </a:r>
            <a:r>
              <a:rPr lang="en-US" sz="2400" b="1">
                <a:latin typeface="Times New Roman" pitchFamily="18" charset="0"/>
              </a:rPr>
              <a:t>2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23556" name="Rectangle 20"/>
          <p:cNvSpPr>
            <a:spLocks noChangeArrowheads="1"/>
          </p:cNvSpPr>
          <p:nvPr/>
        </p:nvSpPr>
        <p:spPr bwMode="auto">
          <a:xfrm>
            <a:off x="3779838" y="3573463"/>
            <a:ext cx="814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 i="1">
                <a:latin typeface="Times New Roman" pitchFamily="18" charset="0"/>
              </a:rPr>
              <a:t>a = </a:t>
            </a:r>
            <a:r>
              <a:rPr lang="en-US" sz="2400" b="1">
                <a:latin typeface="Times New Roman" pitchFamily="18" charset="0"/>
              </a:rPr>
              <a:t>3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23557" name="Rectangle 29"/>
          <p:cNvSpPr>
            <a:spLocks noChangeArrowheads="1"/>
          </p:cNvSpPr>
          <p:nvPr/>
        </p:nvSpPr>
        <p:spPr bwMode="auto">
          <a:xfrm>
            <a:off x="6588125" y="4076700"/>
            <a:ext cx="814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 i="1">
                <a:latin typeface="Times New Roman" pitchFamily="18" charset="0"/>
              </a:rPr>
              <a:t>a = </a:t>
            </a:r>
            <a:r>
              <a:rPr lang="en-US" sz="2400" b="1">
                <a:latin typeface="Times New Roman" pitchFamily="18" charset="0"/>
              </a:rPr>
              <a:t>4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5161" name="Rectangle 41"/>
          <p:cNvSpPr>
            <a:spLocks noChangeArrowheads="1"/>
          </p:cNvSpPr>
          <p:nvPr/>
        </p:nvSpPr>
        <p:spPr bwMode="auto">
          <a:xfrm>
            <a:off x="7131050" y="908050"/>
            <a:ext cx="2016125" cy="7207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3399">
                  <a:alpha val="43999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4000" b="1" i="1" dirty="0">
                <a:solidFill>
                  <a:srgbClr val="A50021"/>
                </a:solidFill>
                <a:latin typeface="Times New Roman" pitchFamily="18" charset="0"/>
              </a:rPr>
              <a:t>S = a</a:t>
            </a:r>
            <a:r>
              <a:rPr lang="ru-RU" sz="4000" b="1" i="1" baseline="30000" dirty="0">
                <a:solidFill>
                  <a:srgbClr val="A50021"/>
                </a:solidFill>
                <a:latin typeface="Times New Roman" pitchFamily="18" charset="0"/>
              </a:rPr>
              <a:t>2</a:t>
            </a:r>
            <a:endParaRPr lang="en-US" sz="4000" b="1" i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9" name="Rectangle 43"/>
          <p:cNvSpPr>
            <a:spLocks noChangeArrowheads="1"/>
          </p:cNvSpPr>
          <p:nvPr/>
        </p:nvSpPr>
        <p:spPr bwMode="auto">
          <a:xfrm>
            <a:off x="1331913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FF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60" name="Rectangle 44"/>
          <p:cNvSpPr>
            <a:spLocks noChangeArrowheads="1"/>
          </p:cNvSpPr>
          <p:nvPr/>
        </p:nvSpPr>
        <p:spPr bwMode="auto">
          <a:xfrm>
            <a:off x="1835150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FF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61" name="Rectangle 45"/>
          <p:cNvSpPr>
            <a:spLocks noChangeArrowheads="1"/>
          </p:cNvSpPr>
          <p:nvPr/>
        </p:nvSpPr>
        <p:spPr bwMode="auto">
          <a:xfrm>
            <a:off x="1331913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FF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62" name="Rectangle 46"/>
          <p:cNvSpPr>
            <a:spLocks noChangeArrowheads="1"/>
          </p:cNvSpPr>
          <p:nvPr/>
        </p:nvSpPr>
        <p:spPr bwMode="auto">
          <a:xfrm>
            <a:off x="1835150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FF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63" name="Rectangle 47"/>
          <p:cNvSpPr>
            <a:spLocks noChangeArrowheads="1"/>
          </p:cNvSpPr>
          <p:nvPr/>
        </p:nvSpPr>
        <p:spPr bwMode="auto">
          <a:xfrm>
            <a:off x="7524750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64" name="Rectangle 48"/>
          <p:cNvSpPr>
            <a:spLocks noChangeArrowheads="1"/>
          </p:cNvSpPr>
          <p:nvPr/>
        </p:nvSpPr>
        <p:spPr bwMode="auto">
          <a:xfrm>
            <a:off x="7019925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65" name="Rectangle 49"/>
          <p:cNvSpPr>
            <a:spLocks noChangeArrowheads="1"/>
          </p:cNvSpPr>
          <p:nvPr/>
        </p:nvSpPr>
        <p:spPr bwMode="auto">
          <a:xfrm>
            <a:off x="7524750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66" name="Rectangle 50"/>
          <p:cNvSpPr>
            <a:spLocks noChangeArrowheads="1"/>
          </p:cNvSpPr>
          <p:nvPr/>
        </p:nvSpPr>
        <p:spPr bwMode="auto">
          <a:xfrm>
            <a:off x="3419475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67" name="Rectangle 51"/>
          <p:cNvSpPr>
            <a:spLocks noChangeArrowheads="1"/>
          </p:cNvSpPr>
          <p:nvPr/>
        </p:nvSpPr>
        <p:spPr bwMode="auto">
          <a:xfrm>
            <a:off x="3922713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68" name="Rectangle 52"/>
          <p:cNvSpPr>
            <a:spLocks noChangeArrowheads="1"/>
          </p:cNvSpPr>
          <p:nvPr/>
        </p:nvSpPr>
        <p:spPr bwMode="auto">
          <a:xfrm>
            <a:off x="4427538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69" name="Rectangle 53"/>
          <p:cNvSpPr>
            <a:spLocks noChangeArrowheads="1"/>
          </p:cNvSpPr>
          <p:nvPr/>
        </p:nvSpPr>
        <p:spPr bwMode="auto">
          <a:xfrm>
            <a:off x="3419475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70" name="Rectangle 54"/>
          <p:cNvSpPr>
            <a:spLocks noChangeArrowheads="1"/>
          </p:cNvSpPr>
          <p:nvPr/>
        </p:nvSpPr>
        <p:spPr bwMode="auto">
          <a:xfrm>
            <a:off x="3922713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71" name="Rectangle 55"/>
          <p:cNvSpPr>
            <a:spLocks noChangeArrowheads="1"/>
          </p:cNvSpPr>
          <p:nvPr/>
        </p:nvSpPr>
        <p:spPr bwMode="auto">
          <a:xfrm>
            <a:off x="4427538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72" name="Rectangle 56"/>
          <p:cNvSpPr>
            <a:spLocks noChangeArrowheads="1"/>
          </p:cNvSpPr>
          <p:nvPr/>
        </p:nvSpPr>
        <p:spPr bwMode="auto">
          <a:xfrm>
            <a:off x="3419475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73" name="Rectangle 57"/>
          <p:cNvSpPr>
            <a:spLocks noChangeArrowheads="1"/>
          </p:cNvSpPr>
          <p:nvPr/>
        </p:nvSpPr>
        <p:spPr bwMode="auto">
          <a:xfrm>
            <a:off x="3922713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74" name="Rectangle 58"/>
          <p:cNvSpPr>
            <a:spLocks noChangeArrowheads="1"/>
          </p:cNvSpPr>
          <p:nvPr/>
        </p:nvSpPr>
        <p:spPr bwMode="auto">
          <a:xfrm>
            <a:off x="4427538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75" name="Rectangle 59"/>
          <p:cNvSpPr>
            <a:spLocks noChangeArrowheads="1"/>
          </p:cNvSpPr>
          <p:nvPr/>
        </p:nvSpPr>
        <p:spPr bwMode="auto">
          <a:xfrm>
            <a:off x="7019925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76" name="Rectangle 60"/>
          <p:cNvSpPr>
            <a:spLocks noChangeArrowheads="1"/>
          </p:cNvSpPr>
          <p:nvPr/>
        </p:nvSpPr>
        <p:spPr bwMode="auto">
          <a:xfrm>
            <a:off x="6516688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77" name="Rectangle 61"/>
          <p:cNvSpPr>
            <a:spLocks noChangeArrowheads="1"/>
          </p:cNvSpPr>
          <p:nvPr/>
        </p:nvSpPr>
        <p:spPr bwMode="auto">
          <a:xfrm>
            <a:off x="6011863" y="19891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78" name="Rectangle 62"/>
          <p:cNvSpPr>
            <a:spLocks noChangeArrowheads="1"/>
          </p:cNvSpPr>
          <p:nvPr/>
        </p:nvSpPr>
        <p:spPr bwMode="auto">
          <a:xfrm>
            <a:off x="7524750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79" name="Rectangle 63"/>
          <p:cNvSpPr>
            <a:spLocks noChangeArrowheads="1"/>
          </p:cNvSpPr>
          <p:nvPr/>
        </p:nvSpPr>
        <p:spPr bwMode="auto">
          <a:xfrm>
            <a:off x="6011863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80" name="Rectangle 64"/>
          <p:cNvSpPr>
            <a:spLocks noChangeArrowheads="1"/>
          </p:cNvSpPr>
          <p:nvPr/>
        </p:nvSpPr>
        <p:spPr bwMode="auto">
          <a:xfrm>
            <a:off x="6516688" y="2492375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81" name="Rectangle 65"/>
          <p:cNvSpPr>
            <a:spLocks noChangeArrowheads="1"/>
          </p:cNvSpPr>
          <p:nvPr/>
        </p:nvSpPr>
        <p:spPr bwMode="auto">
          <a:xfrm>
            <a:off x="6011863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82" name="Rectangle 66"/>
          <p:cNvSpPr>
            <a:spLocks noChangeArrowheads="1"/>
          </p:cNvSpPr>
          <p:nvPr/>
        </p:nvSpPr>
        <p:spPr bwMode="auto">
          <a:xfrm>
            <a:off x="6516688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83" name="Rectangle 67"/>
          <p:cNvSpPr>
            <a:spLocks noChangeArrowheads="1"/>
          </p:cNvSpPr>
          <p:nvPr/>
        </p:nvSpPr>
        <p:spPr bwMode="auto">
          <a:xfrm>
            <a:off x="7019925" y="2997200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84" name="Rectangle 68"/>
          <p:cNvSpPr>
            <a:spLocks noChangeArrowheads="1"/>
          </p:cNvSpPr>
          <p:nvPr/>
        </p:nvSpPr>
        <p:spPr bwMode="auto">
          <a:xfrm>
            <a:off x="6011863" y="35004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85" name="Rectangle 69"/>
          <p:cNvSpPr>
            <a:spLocks noChangeArrowheads="1"/>
          </p:cNvSpPr>
          <p:nvPr/>
        </p:nvSpPr>
        <p:spPr bwMode="auto">
          <a:xfrm>
            <a:off x="6516688" y="35004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86" name="Rectangle 70"/>
          <p:cNvSpPr>
            <a:spLocks noChangeArrowheads="1"/>
          </p:cNvSpPr>
          <p:nvPr/>
        </p:nvSpPr>
        <p:spPr bwMode="auto">
          <a:xfrm>
            <a:off x="7019925" y="35004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23587" name="Rectangle 71"/>
          <p:cNvSpPr>
            <a:spLocks noChangeArrowheads="1"/>
          </p:cNvSpPr>
          <p:nvPr/>
        </p:nvSpPr>
        <p:spPr bwMode="auto">
          <a:xfrm>
            <a:off x="7524750" y="3500438"/>
            <a:ext cx="504825" cy="504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5192" name="Text Box 72"/>
          <p:cNvSpPr txBox="1">
            <a:spLocks noChangeArrowheads="1"/>
          </p:cNvSpPr>
          <p:nvPr/>
        </p:nvSpPr>
        <p:spPr bwMode="auto">
          <a:xfrm>
            <a:off x="1258888" y="3573463"/>
            <a:ext cx="1152525" cy="457200"/>
          </a:xfrm>
          <a:prstGeom prst="rect">
            <a:avLst/>
          </a:prstGeom>
          <a:solidFill>
            <a:srgbClr val="FF99CC">
              <a:alpha val="6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400" b="1" i="1">
                <a:latin typeface="Times New Roman" pitchFamily="18" charset="0"/>
              </a:rPr>
              <a:t>S</a:t>
            </a:r>
            <a:r>
              <a:rPr lang="en-US" sz="2400" b="1">
                <a:latin typeface="Times New Roman" pitchFamily="18" charset="0"/>
              </a:rPr>
              <a:t> = 4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5193" name="Text Box 73"/>
          <p:cNvSpPr txBox="1">
            <a:spLocks noChangeArrowheads="1"/>
          </p:cNvSpPr>
          <p:nvPr/>
        </p:nvSpPr>
        <p:spPr bwMode="auto">
          <a:xfrm>
            <a:off x="3635375" y="4076700"/>
            <a:ext cx="1152525" cy="457200"/>
          </a:xfrm>
          <a:prstGeom prst="rect">
            <a:avLst/>
          </a:prstGeom>
          <a:solidFill>
            <a:srgbClr val="FF99CC">
              <a:alpha val="6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400" b="1" i="1">
                <a:latin typeface="Times New Roman" pitchFamily="18" charset="0"/>
              </a:rPr>
              <a:t>S</a:t>
            </a:r>
            <a:r>
              <a:rPr lang="en-US" sz="2400" b="1">
                <a:latin typeface="Times New Roman" pitchFamily="18" charset="0"/>
              </a:rPr>
              <a:t> = 9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5194" name="Text Box 74"/>
          <p:cNvSpPr txBox="1">
            <a:spLocks noChangeArrowheads="1"/>
          </p:cNvSpPr>
          <p:nvPr/>
        </p:nvSpPr>
        <p:spPr bwMode="auto">
          <a:xfrm>
            <a:off x="6443663" y="4508500"/>
            <a:ext cx="1152525" cy="457200"/>
          </a:xfrm>
          <a:prstGeom prst="rect">
            <a:avLst/>
          </a:prstGeom>
          <a:solidFill>
            <a:srgbClr val="FF99CC">
              <a:alpha val="6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400" b="1" i="1">
                <a:latin typeface="Times New Roman" pitchFamily="18" charset="0"/>
              </a:rPr>
              <a:t>S</a:t>
            </a:r>
            <a:r>
              <a:rPr lang="en-US" sz="2400" b="1">
                <a:latin typeface="Times New Roman" pitchFamily="18" charset="0"/>
              </a:rPr>
              <a:t> = 16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5195" name="Freeform 75"/>
          <p:cNvSpPr>
            <a:spLocks/>
          </p:cNvSpPr>
          <p:nvPr/>
        </p:nvSpPr>
        <p:spPr bwMode="auto">
          <a:xfrm>
            <a:off x="3233738" y="6258719"/>
            <a:ext cx="1092200" cy="430213"/>
          </a:xfrm>
          <a:custGeom>
            <a:avLst/>
            <a:gdLst>
              <a:gd name="T0" fmla="*/ 2147483647 w 688"/>
              <a:gd name="T1" fmla="*/ 0 h 271"/>
              <a:gd name="T2" fmla="*/ 0 w 688"/>
              <a:gd name="T3" fmla="*/ 2147483647 h 271"/>
              <a:gd name="T4" fmla="*/ 0 60000 65536"/>
              <a:gd name="T5" fmla="*/ 0 60000 65536"/>
              <a:gd name="T6" fmla="*/ 0 w 688"/>
              <a:gd name="T7" fmla="*/ 0 h 271"/>
              <a:gd name="T8" fmla="*/ 688 w 688"/>
              <a:gd name="T9" fmla="*/ 271 h 27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88" h="271">
                <a:moveTo>
                  <a:pt x="688" y="0"/>
                </a:moveTo>
                <a:lnTo>
                  <a:pt x="0" y="271"/>
                </a:lnTo>
              </a:path>
            </a:pathLst>
          </a:custGeom>
          <a:noFill/>
          <a:ln w="63500">
            <a:solidFill>
              <a:srgbClr val="FF0000"/>
            </a:solidFill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196" name="Line 76"/>
          <p:cNvSpPr>
            <a:spLocks noChangeShapeType="1"/>
          </p:cNvSpPr>
          <p:nvPr/>
        </p:nvSpPr>
        <p:spPr bwMode="auto">
          <a:xfrm>
            <a:off x="5940425" y="6122988"/>
            <a:ext cx="1152525" cy="43180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197" name="Text Box 77"/>
          <p:cNvSpPr txBox="1">
            <a:spLocks noChangeArrowheads="1"/>
          </p:cNvSpPr>
          <p:nvPr/>
        </p:nvSpPr>
        <p:spPr bwMode="auto">
          <a:xfrm>
            <a:off x="755576" y="6338888"/>
            <a:ext cx="2160239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800" b="1" dirty="0" err="1">
                <a:solidFill>
                  <a:srgbClr val="A50021"/>
                </a:solidFill>
                <a:latin typeface="Times New Roman" pitchFamily="18" charset="0"/>
              </a:rPr>
              <a:t>ФУНКЦіЯ</a:t>
            </a:r>
            <a:endParaRPr lang="ru-RU" sz="2800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5198" name="Text Box 78"/>
          <p:cNvSpPr txBox="1">
            <a:spLocks noChangeArrowheads="1"/>
          </p:cNvSpPr>
          <p:nvPr/>
        </p:nvSpPr>
        <p:spPr bwMode="auto">
          <a:xfrm>
            <a:off x="6084888" y="6338888"/>
            <a:ext cx="22304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2800" b="1" dirty="0">
                <a:solidFill>
                  <a:srgbClr val="A50021"/>
                </a:solidFill>
                <a:latin typeface="Times New Roman" pitchFamily="18" charset="0"/>
              </a:rPr>
              <a:t>АРГУМЕНТ</a:t>
            </a:r>
          </a:p>
        </p:txBody>
      </p:sp>
      <p:pic>
        <p:nvPicPr>
          <p:cNvPr id="23595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35138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29345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5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5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-0.01713 L -0.30937 0.6754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3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1000"/>
                                        <p:tgtEl>
                                          <p:spTgt spid="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1" grpId="0" animBg="1"/>
      <p:bldP spid="5161" grpId="1" animBg="1"/>
      <p:bldP spid="5192" grpId="0" animBg="1"/>
      <p:bldP spid="5193" grpId="0" animBg="1"/>
      <p:bldP spid="5194" grpId="0" animBg="1"/>
      <p:bldP spid="5195" grpId="0" animBg="1"/>
      <p:bldP spid="5196" grpId="0" animBg="1"/>
      <p:bldP spid="5197" grpId="0"/>
      <p:bldP spid="51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Line 2"/>
          <p:cNvSpPr>
            <a:spLocks noChangeShapeType="1"/>
          </p:cNvSpPr>
          <p:nvPr/>
        </p:nvSpPr>
        <p:spPr bwMode="auto">
          <a:xfrm flipH="1">
            <a:off x="539750" y="4868863"/>
            <a:ext cx="8277225" cy="0"/>
          </a:xfrm>
          <a:prstGeom prst="line">
            <a:avLst/>
          </a:prstGeom>
          <a:noFill/>
          <a:ln w="28575">
            <a:solidFill>
              <a:schemeClr val="tx2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95263" y="3397250"/>
            <a:ext cx="315912" cy="40163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C06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uk-UA" sz="2400" i="1">
              <a:latin typeface="Times New Roman" pitchFamily="18" charset="0"/>
            </a:endParaRP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b="1" smtClean="0">
                <a:latin typeface="Times New Roman" pitchFamily="18" charset="0"/>
              </a:rPr>
              <a:t>Залежність </a:t>
            </a:r>
            <a:r>
              <a:rPr lang="en-US" sz="3200" b="1" smtClean="0">
                <a:latin typeface="Times New Roman" pitchFamily="18" charset="0"/>
              </a:rPr>
              <a:t> </a:t>
            </a:r>
            <a:r>
              <a:rPr lang="ru-RU" sz="3200" b="1" smtClean="0">
                <a:latin typeface="Times New Roman" pitchFamily="18" charset="0"/>
              </a:rPr>
              <a:t>температури  повітря</a:t>
            </a:r>
            <a:r>
              <a:rPr lang="en-US" sz="3200" b="1" smtClean="0">
                <a:latin typeface="Times New Roman" pitchFamily="18" charset="0"/>
              </a:rPr>
              <a:t/>
            </a:r>
            <a:br>
              <a:rPr lang="en-US" sz="3200" b="1" smtClean="0">
                <a:latin typeface="Times New Roman" pitchFamily="18" charset="0"/>
              </a:rPr>
            </a:br>
            <a:r>
              <a:rPr lang="ru-RU" sz="3200" b="1" smtClean="0">
                <a:latin typeface="Times New Roman" pitchFamily="18" charset="0"/>
              </a:rPr>
              <a:t>від  часу  суток</a:t>
            </a:r>
          </a:p>
        </p:txBody>
      </p:sp>
      <p:sp>
        <p:nvSpPr>
          <p:cNvPr id="12293" name="Line 6"/>
          <p:cNvSpPr>
            <a:spLocks noChangeShapeType="1"/>
          </p:cNvSpPr>
          <p:nvPr/>
        </p:nvSpPr>
        <p:spPr bwMode="auto">
          <a:xfrm>
            <a:off x="250825" y="3429000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294" name="Line 8"/>
          <p:cNvSpPr>
            <a:spLocks noChangeShapeType="1"/>
          </p:cNvSpPr>
          <p:nvPr/>
        </p:nvSpPr>
        <p:spPr bwMode="auto">
          <a:xfrm>
            <a:off x="250825" y="4868863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grpSp>
        <p:nvGrpSpPr>
          <p:cNvPr id="12295" name="Group 13"/>
          <p:cNvGrpSpPr>
            <a:grpSpLocks/>
          </p:cNvGrpSpPr>
          <p:nvPr/>
        </p:nvGrpSpPr>
        <p:grpSpPr bwMode="auto">
          <a:xfrm>
            <a:off x="250825" y="1268413"/>
            <a:ext cx="2160588" cy="4321175"/>
            <a:chOff x="158" y="799"/>
            <a:chExt cx="1361" cy="2722"/>
          </a:xfrm>
        </p:grpSpPr>
        <p:sp>
          <p:nvSpPr>
            <p:cNvPr id="12376" name="Line 14"/>
            <p:cNvSpPr>
              <a:spLocks noChangeShapeType="1"/>
            </p:cNvSpPr>
            <p:nvPr/>
          </p:nvSpPr>
          <p:spPr bwMode="auto">
            <a:xfrm>
              <a:off x="158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77" name="Line 15"/>
            <p:cNvSpPr>
              <a:spLocks noChangeShapeType="1"/>
            </p:cNvSpPr>
            <p:nvPr/>
          </p:nvSpPr>
          <p:spPr bwMode="auto">
            <a:xfrm>
              <a:off x="1519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78" name="Line 16"/>
            <p:cNvSpPr>
              <a:spLocks noChangeShapeType="1"/>
            </p:cNvSpPr>
            <p:nvPr/>
          </p:nvSpPr>
          <p:spPr bwMode="auto">
            <a:xfrm>
              <a:off x="1066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79" name="Line 17"/>
            <p:cNvSpPr>
              <a:spLocks noChangeShapeType="1"/>
            </p:cNvSpPr>
            <p:nvPr/>
          </p:nvSpPr>
          <p:spPr bwMode="auto">
            <a:xfrm>
              <a:off x="612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12296" name="Group 18"/>
          <p:cNvGrpSpPr>
            <a:grpSpLocks/>
          </p:cNvGrpSpPr>
          <p:nvPr/>
        </p:nvGrpSpPr>
        <p:grpSpPr bwMode="auto">
          <a:xfrm>
            <a:off x="6732588" y="1268413"/>
            <a:ext cx="2160587" cy="4321175"/>
            <a:chOff x="158" y="799"/>
            <a:chExt cx="1361" cy="2722"/>
          </a:xfrm>
        </p:grpSpPr>
        <p:sp>
          <p:nvSpPr>
            <p:cNvPr id="12372" name="Line 19"/>
            <p:cNvSpPr>
              <a:spLocks noChangeShapeType="1"/>
            </p:cNvSpPr>
            <p:nvPr/>
          </p:nvSpPr>
          <p:spPr bwMode="auto">
            <a:xfrm>
              <a:off x="158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73" name="Line 20"/>
            <p:cNvSpPr>
              <a:spLocks noChangeShapeType="1"/>
            </p:cNvSpPr>
            <p:nvPr/>
          </p:nvSpPr>
          <p:spPr bwMode="auto">
            <a:xfrm>
              <a:off x="1519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74" name="Line 21"/>
            <p:cNvSpPr>
              <a:spLocks noChangeShapeType="1"/>
            </p:cNvSpPr>
            <p:nvPr/>
          </p:nvSpPr>
          <p:spPr bwMode="auto">
            <a:xfrm>
              <a:off x="1066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75" name="Line 22"/>
            <p:cNvSpPr>
              <a:spLocks noChangeShapeType="1"/>
            </p:cNvSpPr>
            <p:nvPr/>
          </p:nvSpPr>
          <p:spPr bwMode="auto">
            <a:xfrm>
              <a:off x="612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12297" name="Group 23"/>
          <p:cNvGrpSpPr>
            <a:grpSpLocks/>
          </p:cNvGrpSpPr>
          <p:nvPr/>
        </p:nvGrpSpPr>
        <p:grpSpPr bwMode="auto">
          <a:xfrm>
            <a:off x="3851275" y="1268413"/>
            <a:ext cx="2160588" cy="4321175"/>
            <a:chOff x="158" y="799"/>
            <a:chExt cx="1361" cy="2722"/>
          </a:xfrm>
        </p:grpSpPr>
        <p:sp>
          <p:nvSpPr>
            <p:cNvPr id="12368" name="Line 24"/>
            <p:cNvSpPr>
              <a:spLocks noChangeShapeType="1"/>
            </p:cNvSpPr>
            <p:nvPr/>
          </p:nvSpPr>
          <p:spPr bwMode="auto">
            <a:xfrm>
              <a:off x="158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69" name="Line 25"/>
            <p:cNvSpPr>
              <a:spLocks noChangeShapeType="1"/>
            </p:cNvSpPr>
            <p:nvPr/>
          </p:nvSpPr>
          <p:spPr bwMode="auto">
            <a:xfrm>
              <a:off x="1519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70" name="Line 26"/>
            <p:cNvSpPr>
              <a:spLocks noChangeShapeType="1"/>
            </p:cNvSpPr>
            <p:nvPr/>
          </p:nvSpPr>
          <p:spPr bwMode="auto">
            <a:xfrm>
              <a:off x="1066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71" name="Line 27"/>
            <p:cNvSpPr>
              <a:spLocks noChangeShapeType="1"/>
            </p:cNvSpPr>
            <p:nvPr/>
          </p:nvSpPr>
          <p:spPr bwMode="auto">
            <a:xfrm>
              <a:off x="612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2298" name="Line 28"/>
          <p:cNvSpPr>
            <a:spLocks noChangeShapeType="1"/>
          </p:cNvSpPr>
          <p:nvPr/>
        </p:nvSpPr>
        <p:spPr bwMode="auto">
          <a:xfrm flipV="1">
            <a:off x="3132138" y="1268413"/>
            <a:ext cx="0" cy="4321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299" name="Line 31"/>
          <p:cNvSpPr>
            <a:spLocks noChangeShapeType="1"/>
          </p:cNvSpPr>
          <p:nvPr/>
        </p:nvSpPr>
        <p:spPr bwMode="auto">
          <a:xfrm>
            <a:off x="250825" y="3429000"/>
            <a:ext cx="864235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00" name="Line 32"/>
          <p:cNvSpPr>
            <a:spLocks noChangeShapeType="1"/>
          </p:cNvSpPr>
          <p:nvPr/>
        </p:nvSpPr>
        <p:spPr bwMode="auto">
          <a:xfrm>
            <a:off x="250825" y="4221163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01" name="Line 34"/>
          <p:cNvSpPr>
            <a:spLocks noChangeShapeType="1"/>
          </p:cNvSpPr>
          <p:nvPr/>
        </p:nvSpPr>
        <p:spPr bwMode="auto">
          <a:xfrm>
            <a:off x="250825" y="5589588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02" name="Line 35"/>
          <p:cNvSpPr>
            <a:spLocks noChangeShapeType="1"/>
          </p:cNvSpPr>
          <p:nvPr/>
        </p:nvSpPr>
        <p:spPr bwMode="auto">
          <a:xfrm>
            <a:off x="250825" y="1268413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03" name="Line 36"/>
          <p:cNvSpPr>
            <a:spLocks noChangeShapeType="1"/>
          </p:cNvSpPr>
          <p:nvPr/>
        </p:nvSpPr>
        <p:spPr bwMode="auto">
          <a:xfrm>
            <a:off x="250825" y="1989138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304" name="Line 37"/>
          <p:cNvSpPr>
            <a:spLocks noChangeShapeType="1"/>
          </p:cNvSpPr>
          <p:nvPr/>
        </p:nvSpPr>
        <p:spPr bwMode="auto">
          <a:xfrm>
            <a:off x="250825" y="2708275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grpSp>
        <p:nvGrpSpPr>
          <p:cNvPr id="12305" name="Group 38"/>
          <p:cNvGrpSpPr>
            <a:grpSpLocks/>
          </p:cNvGrpSpPr>
          <p:nvPr/>
        </p:nvGrpSpPr>
        <p:grpSpPr bwMode="auto">
          <a:xfrm>
            <a:off x="250825" y="1268413"/>
            <a:ext cx="2160588" cy="4321175"/>
            <a:chOff x="158" y="799"/>
            <a:chExt cx="1361" cy="2722"/>
          </a:xfrm>
        </p:grpSpPr>
        <p:sp>
          <p:nvSpPr>
            <p:cNvPr id="12364" name="Line 39"/>
            <p:cNvSpPr>
              <a:spLocks noChangeShapeType="1"/>
            </p:cNvSpPr>
            <p:nvPr/>
          </p:nvSpPr>
          <p:spPr bwMode="auto">
            <a:xfrm>
              <a:off x="158" y="799"/>
              <a:ext cx="0" cy="272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65" name="Line 40"/>
            <p:cNvSpPr>
              <a:spLocks noChangeShapeType="1"/>
            </p:cNvSpPr>
            <p:nvPr/>
          </p:nvSpPr>
          <p:spPr bwMode="auto">
            <a:xfrm>
              <a:off x="1519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66" name="Line 41"/>
            <p:cNvSpPr>
              <a:spLocks noChangeShapeType="1"/>
            </p:cNvSpPr>
            <p:nvPr/>
          </p:nvSpPr>
          <p:spPr bwMode="auto">
            <a:xfrm>
              <a:off x="1066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67" name="Line 42"/>
            <p:cNvSpPr>
              <a:spLocks noChangeShapeType="1"/>
            </p:cNvSpPr>
            <p:nvPr/>
          </p:nvSpPr>
          <p:spPr bwMode="auto">
            <a:xfrm>
              <a:off x="612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12306" name="Group 43"/>
          <p:cNvGrpSpPr>
            <a:grpSpLocks/>
          </p:cNvGrpSpPr>
          <p:nvPr/>
        </p:nvGrpSpPr>
        <p:grpSpPr bwMode="auto">
          <a:xfrm>
            <a:off x="6732588" y="1268413"/>
            <a:ext cx="2160587" cy="4321175"/>
            <a:chOff x="158" y="799"/>
            <a:chExt cx="1361" cy="2722"/>
          </a:xfrm>
        </p:grpSpPr>
        <p:sp>
          <p:nvSpPr>
            <p:cNvPr id="12360" name="Line 44"/>
            <p:cNvSpPr>
              <a:spLocks noChangeShapeType="1"/>
            </p:cNvSpPr>
            <p:nvPr/>
          </p:nvSpPr>
          <p:spPr bwMode="auto">
            <a:xfrm>
              <a:off x="158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61" name="Line 45"/>
            <p:cNvSpPr>
              <a:spLocks noChangeShapeType="1"/>
            </p:cNvSpPr>
            <p:nvPr/>
          </p:nvSpPr>
          <p:spPr bwMode="auto">
            <a:xfrm>
              <a:off x="1519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62" name="Line 46"/>
            <p:cNvSpPr>
              <a:spLocks noChangeShapeType="1"/>
            </p:cNvSpPr>
            <p:nvPr/>
          </p:nvSpPr>
          <p:spPr bwMode="auto">
            <a:xfrm>
              <a:off x="1066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63" name="Line 47"/>
            <p:cNvSpPr>
              <a:spLocks noChangeShapeType="1"/>
            </p:cNvSpPr>
            <p:nvPr/>
          </p:nvSpPr>
          <p:spPr bwMode="auto">
            <a:xfrm>
              <a:off x="612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12307" name="Group 48"/>
          <p:cNvGrpSpPr>
            <a:grpSpLocks/>
          </p:cNvGrpSpPr>
          <p:nvPr/>
        </p:nvGrpSpPr>
        <p:grpSpPr bwMode="auto">
          <a:xfrm>
            <a:off x="3851275" y="1125538"/>
            <a:ext cx="2160588" cy="4321175"/>
            <a:chOff x="158" y="799"/>
            <a:chExt cx="1361" cy="2722"/>
          </a:xfrm>
        </p:grpSpPr>
        <p:sp>
          <p:nvSpPr>
            <p:cNvPr id="12356" name="Line 49"/>
            <p:cNvSpPr>
              <a:spLocks noChangeShapeType="1"/>
            </p:cNvSpPr>
            <p:nvPr/>
          </p:nvSpPr>
          <p:spPr bwMode="auto">
            <a:xfrm>
              <a:off x="158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57" name="Line 50"/>
            <p:cNvSpPr>
              <a:spLocks noChangeShapeType="1"/>
            </p:cNvSpPr>
            <p:nvPr/>
          </p:nvSpPr>
          <p:spPr bwMode="auto">
            <a:xfrm>
              <a:off x="1519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58" name="Line 51"/>
            <p:cNvSpPr>
              <a:spLocks noChangeShapeType="1"/>
            </p:cNvSpPr>
            <p:nvPr/>
          </p:nvSpPr>
          <p:spPr bwMode="auto">
            <a:xfrm>
              <a:off x="1066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12359" name="Line 52"/>
            <p:cNvSpPr>
              <a:spLocks noChangeShapeType="1"/>
            </p:cNvSpPr>
            <p:nvPr/>
          </p:nvSpPr>
          <p:spPr bwMode="auto">
            <a:xfrm>
              <a:off x="612" y="799"/>
              <a:ext cx="0" cy="27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2308" name="Line 53"/>
          <p:cNvSpPr>
            <a:spLocks noChangeShapeType="1"/>
          </p:cNvSpPr>
          <p:nvPr/>
        </p:nvSpPr>
        <p:spPr bwMode="auto">
          <a:xfrm flipV="1">
            <a:off x="3132138" y="1268413"/>
            <a:ext cx="0" cy="4321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222" name="Rectangle 54"/>
          <p:cNvSpPr>
            <a:spLocks noChangeArrowheads="1"/>
          </p:cNvSpPr>
          <p:nvPr/>
        </p:nvSpPr>
        <p:spPr bwMode="auto">
          <a:xfrm>
            <a:off x="203200" y="3471863"/>
            <a:ext cx="360363" cy="37306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0</a:t>
            </a:r>
          </a:p>
        </p:txBody>
      </p:sp>
      <p:sp>
        <p:nvSpPr>
          <p:cNvPr id="7223" name="Rectangle 55"/>
          <p:cNvSpPr>
            <a:spLocks noChangeArrowheads="1"/>
          </p:cNvSpPr>
          <p:nvPr/>
        </p:nvSpPr>
        <p:spPr bwMode="auto">
          <a:xfrm>
            <a:off x="827088" y="3500438"/>
            <a:ext cx="360362" cy="37306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2</a:t>
            </a:r>
          </a:p>
        </p:txBody>
      </p:sp>
      <p:sp>
        <p:nvSpPr>
          <p:cNvPr id="7224" name="Rectangle 56"/>
          <p:cNvSpPr>
            <a:spLocks noChangeArrowheads="1"/>
          </p:cNvSpPr>
          <p:nvPr/>
        </p:nvSpPr>
        <p:spPr bwMode="auto">
          <a:xfrm>
            <a:off x="1476375" y="3500438"/>
            <a:ext cx="360363" cy="37306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4</a:t>
            </a:r>
          </a:p>
        </p:txBody>
      </p:sp>
      <p:sp>
        <p:nvSpPr>
          <p:cNvPr id="7225" name="Rectangle 57"/>
          <p:cNvSpPr>
            <a:spLocks noChangeArrowheads="1"/>
          </p:cNvSpPr>
          <p:nvPr/>
        </p:nvSpPr>
        <p:spPr bwMode="auto">
          <a:xfrm>
            <a:off x="2195513" y="3500438"/>
            <a:ext cx="360362" cy="37306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6</a:t>
            </a:r>
          </a:p>
        </p:txBody>
      </p:sp>
      <p:sp>
        <p:nvSpPr>
          <p:cNvPr id="7226" name="Rectangle 58"/>
          <p:cNvSpPr>
            <a:spLocks noChangeArrowheads="1"/>
          </p:cNvSpPr>
          <p:nvPr/>
        </p:nvSpPr>
        <p:spPr bwMode="auto">
          <a:xfrm>
            <a:off x="2930525" y="3494088"/>
            <a:ext cx="360363" cy="37306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8</a:t>
            </a:r>
          </a:p>
        </p:txBody>
      </p:sp>
      <p:sp>
        <p:nvSpPr>
          <p:cNvPr id="7227" name="Rectangle 59"/>
          <p:cNvSpPr>
            <a:spLocks noChangeArrowheads="1"/>
          </p:cNvSpPr>
          <p:nvPr/>
        </p:nvSpPr>
        <p:spPr bwMode="auto">
          <a:xfrm>
            <a:off x="3627438" y="3494088"/>
            <a:ext cx="360362" cy="37306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10</a:t>
            </a:r>
          </a:p>
        </p:txBody>
      </p:sp>
      <p:sp>
        <p:nvSpPr>
          <p:cNvPr id="7228" name="Rectangle 60"/>
          <p:cNvSpPr>
            <a:spLocks noChangeArrowheads="1"/>
          </p:cNvSpPr>
          <p:nvPr/>
        </p:nvSpPr>
        <p:spPr bwMode="auto">
          <a:xfrm>
            <a:off x="4397375" y="3494088"/>
            <a:ext cx="360363" cy="37306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12</a:t>
            </a:r>
          </a:p>
        </p:txBody>
      </p:sp>
      <p:sp>
        <p:nvSpPr>
          <p:cNvPr id="7229" name="Rectangle 61"/>
          <p:cNvSpPr>
            <a:spLocks noChangeArrowheads="1"/>
          </p:cNvSpPr>
          <p:nvPr/>
        </p:nvSpPr>
        <p:spPr bwMode="auto">
          <a:xfrm>
            <a:off x="5114925" y="3486150"/>
            <a:ext cx="360363" cy="37306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14</a:t>
            </a:r>
          </a:p>
        </p:txBody>
      </p:sp>
      <p:sp>
        <p:nvSpPr>
          <p:cNvPr id="7230" name="Rectangle 62"/>
          <p:cNvSpPr>
            <a:spLocks noChangeArrowheads="1"/>
          </p:cNvSpPr>
          <p:nvPr/>
        </p:nvSpPr>
        <p:spPr bwMode="auto">
          <a:xfrm>
            <a:off x="7956550" y="3500438"/>
            <a:ext cx="360363" cy="37306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22</a:t>
            </a:r>
          </a:p>
        </p:txBody>
      </p:sp>
      <p:sp>
        <p:nvSpPr>
          <p:cNvPr id="7231" name="Rectangle 63"/>
          <p:cNvSpPr>
            <a:spLocks noChangeArrowheads="1"/>
          </p:cNvSpPr>
          <p:nvPr/>
        </p:nvSpPr>
        <p:spPr bwMode="auto">
          <a:xfrm>
            <a:off x="8593138" y="3509963"/>
            <a:ext cx="360362" cy="37306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24</a:t>
            </a:r>
          </a:p>
        </p:txBody>
      </p:sp>
      <p:sp>
        <p:nvSpPr>
          <p:cNvPr id="7232" name="Rectangle 64"/>
          <p:cNvSpPr>
            <a:spLocks noChangeArrowheads="1"/>
          </p:cNvSpPr>
          <p:nvPr/>
        </p:nvSpPr>
        <p:spPr bwMode="auto">
          <a:xfrm>
            <a:off x="5795963" y="3500438"/>
            <a:ext cx="360362" cy="37306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16</a:t>
            </a:r>
          </a:p>
        </p:txBody>
      </p:sp>
      <p:sp>
        <p:nvSpPr>
          <p:cNvPr id="7233" name="Rectangle 65"/>
          <p:cNvSpPr>
            <a:spLocks noChangeArrowheads="1"/>
          </p:cNvSpPr>
          <p:nvPr/>
        </p:nvSpPr>
        <p:spPr bwMode="auto">
          <a:xfrm>
            <a:off x="6521450" y="3498850"/>
            <a:ext cx="360363" cy="37306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18</a:t>
            </a:r>
          </a:p>
        </p:txBody>
      </p:sp>
      <p:sp>
        <p:nvSpPr>
          <p:cNvPr id="7234" name="Rectangle 66"/>
          <p:cNvSpPr>
            <a:spLocks noChangeArrowheads="1"/>
          </p:cNvSpPr>
          <p:nvPr/>
        </p:nvSpPr>
        <p:spPr bwMode="auto">
          <a:xfrm>
            <a:off x="7262813" y="3498850"/>
            <a:ext cx="360362" cy="37306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20</a:t>
            </a:r>
          </a:p>
        </p:txBody>
      </p:sp>
      <p:sp>
        <p:nvSpPr>
          <p:cNvPr id="12322" name="Rectangle 67"/>
          <p:cNvSpPr>
            <a:spLocks noChangeArrowheads="1"/>
          </p:cNvSpPr>
          <p:nvPr/>
        </p:nvSpPr>
        <p:spPr bwMode="auto">
          <a:xfrm>
            <a:off x="8466138" y="3019425"/>
            <a:ext cx="461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2400" i="1">
                <a:latin typeface="Times New Roman" pitchFamily="18" charset="0"/>
              </a:rPr>
              <a:t>t</a:t>
            </a:r>
            <a:r>
              <a:rPr lang="ru-RU" sz="2400" i="1">
                <a:latin typeface="Times New Roman" pitchFamily="18" charset="0"/>
              </a:rPr>
              <a:t>, ч</a:t>
            </a:r>
          </a:p>
        </p:txBody>
      </p:sp>
      <p:sp>
        <p:nvSpPr>
          <p:cNvPr id="12323" name="Rectangle 68"/>
          <p:cNvSpPr>
            <a:spLocks noChangeArrowheads="1"/>
          </p:cNvSpPr>
          <p:nvPr/>
        </p:nvSpPr>
        <p:spPr bwMode="auto">
          <a:xfrm>
            <a:off x="207963" y="2525713"/>
            <a:ext cx="360362" cy="373062"/>
          </a:xfrm>
          <a:prstGeom prst="rect">
            <a:avLst/>
          </a:prstGeom>
          <a:solidFill>
            <a:srgbClr val="CCFFCC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2</a:t>
            </a:r>
          </a:p>
        </p:txBody>
      </p:sp>
      <p:sp>
        <p:nvSpPr>
          <p:cNvPr id="12324" name="Rectangle 69"/>
          <p:cNvSpPr>
            <a:spLocks noChangeArrowheads="1"/>
          </p:cNvSpPr>
          <p:nvPr/>
        </p:nvSpPr>
        <p:spPr bwMode="auto">
          <a:xfrm>
            <a:off x="207963" y="1771650"/>
            <a:ext cx="360362" cy="373063"/>
          </a:xfrm>
          <a:prstGeom prst="rect">
            <a:avLst/>
          </a:prstGeom>
          <a:solidFill>
            <a:srgbClr val="CCFFCC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4</a:t>
            </a:r>
          </a:p>
        </p:txBody>
      </p:sp>
      <p:sp>
        <p:nvSpPr>
          <p:cNvPr id="12325" name="Rectangle 70"/>
          <p:cNvSpPr>
            <a:spLocks noChangeArrowheads="1"/>
          </p:cNvSpPr>
          <p:nvPr/>
        </p:nvSpPr>
        <p:spPr bwMode="auto">
          <a:xfrm>
            <a:off x="193675" y="3994150"/>
            <a:ext cx="360363" cy="373063"/>
          </a:xfrm>
          <a:prstGeom prst="rect">
            <a:avLst/>
          </a:prstGeom>
          <a:solidFill>
            <a:srgbClr val="CCFFCC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-2</a:t>
            </a:r>
          </a:p>
        </p:txBody>
      </p:sp>
      <p:sp>
        <p:nvSpPr>
          <p:cNvPr id="12326" name="Rectangle 71"/>
          <p:cNvSpPr>
            <a:spLocks noChangeArrowheads="1"/>
          </p:cNvSpPr>
          <p:nvPr/>
        </p:nvSpPr>
        <p:spPr bwMode="auto">
          <a:xfrm>
            <a:off x="214313" y="5408613"/>
            <a:ext cx="360362" cy="373062"/>
          </a:xfrm>
          <a:prstGeom prst="rect">
            <a:avLst/>
          </a:prstGeom>
          <a:solidFill>
            <a:srgbClr val="CCFFCC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-6</a:t>
            </a:r>
          </a:p>
        </p:txBody>
      </p:sp>
      <p:sp>
        <p:nvSpPr>
          <p:cNvPr id="12327" name="Rectangle 72"/>
          <p:cNvSpPr>
            <a:spLocks noChangeArrowheads="1"/>
          </p:cNvSpPr>
          <p:nvPr/>
        </p:nvSpPr>
        <p:spPr bwMode="auto">
          <a:xfrm>
            <a:off x="204788" y="4711700"/>
            <a:ext cx="360362" cy="373063"/>
          </a:xfrm>
          <a:prstGeom prst="rect">
            <a:avLst/>
          </a:prstGeom>
          <a:solidFill>
            <a:srgbClr val="CCFFCC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-4</a:t>
            </a:r>
          </a:p>
        </p:txBody>
      </p:sp>
      <p:sp>
        <p:nvSpPr>
          <p:cNvPr id="12328" name="Rectangle 73"/>
          <p:cNvSpPr>
            <a:spLocks noChangeArrowheads="1"/>
          </p:cNvSpPr>
          <p:nvPr/>
        </p:nvSpPr>
        <p:spPr bwMode="auto">
          <a:xfrm>
            <a:off x="323850" y="1268413"/>
            <a:ext cx="636588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400" i="1">
                <a:latin typeface="Times New Roman" pitchFamily="18" charset="0"/>
              </a:rPr>
              <a:t>Т</a:t>
            </a:r>
            <a:r>
              <a:rPr lang="en-US" sz="2400" i="1" baseline="30000">
                <a:latin typeface="Times New Roman" pitchFamily="18" charset="0"/>
              </a:rPr>
              <a:t>0</a:t>
            </a:r>
            <a:r>
              <a:rPr lang="ru-RU" sz="2400" i="1">
                <a:latin typeface="Times New Roman" pitchFamily="18" charset="0"/>
              </a:rPr>
              <a:t>,С</a:t>
            </a:r>
          </a:p>
        </p:txBody>
      </p:sp>
      <p:sp>
        <p:nvSpPr>
          <p:cNvPr id="7243" name="Freeform 75"/>
          <p:cNvSpPr>
            <a:spLocks/>
          </p:cNvSpPr>
          <p:nvPr/>
        </p:nvSpPr>
        <p:spPr bwMode="auto">
          <a:xfrm>
            <a:off x="246063" y="1609725"/>
            <a:ext cx="8621712" cy="3971925"/>
          </a:xfrm>
          <a:custGeom>
            <a:avLst/>
            <a:gdLst>
              <a:gd name="T0" fmla="*/ 0 w 5431"/>
              <a:gd name="T1" fmla="*/ 2147483647 h 2502"/>
              <a:gd name="T2" fmla="*/ 2147483647 w 5431"/>
              <a:gd name="T3" fmla="*/ 2147483647 h 2502"/>
              <a:gd name="T4" fmla="*/ 2147483647 w 5431"/>
              <a:gd name="T5" fmla="*/ 2147483647 h 2502"/>
              <a:gd name="T6" fmla="*/ 2147483647 w 5431"/>
              <a:gd name="T7" fmla="*/ 2147483647 h 2502"/>
              <a:gd name="T8" fmla="*/ 2147483647 w 5431"/>
              <a:gd name="T9" fmla="*/ 2147483647 h 2502"/>
              <a:gd name="T10" fmla="*/ 2147483647 w 5431"/>
              <a:gd name="T11" fmla="*/ 2147483647 h 2502"/>
              <a:gd name="T12" fmla="*/ 2147483647 w 5431"/>
              <a:gd name="T13" fmla="*/ 2147483647 h 2502"/>
              <a:gd name="T14" fmla="*/ 2147483647 w 5431"/>
              <a:gd name="T15" fmla="*/ 2147483647 h 2502"/>
              <a:gd name="T16" fmla="*/ 2147483647 w 5431"/>
              <a:gd name="T17" fmla="*/ 2147483647 h 2502"/>
              <a:gd name="T18" fmla="*/ 2147483647 w 5431"/>
              <a:gd name="T19" fmla="*/ 2147483647 h 2502"/>
              <a:gd name="T20" fmla="*/ 2147483647 w 5431"/>
              <a:gd name="T21" fmla="*/ 2147483647 h 2502"/>
              <a:gd name="T22" fmla="*/ 2147483647 w 5431"/>
              <a:gd name="T23" fmla="*/ 2147483647 h 2502"/>
              <a:gd name="T24" fmla="*/ 2147483647 w 5431"/>
              <a:gd name="T25" fmla="*/ 2147483647 h 2502"/>
              <a:gd name="T26" fmla="*/ 2147483647 w 5431"/>
              <a:gd name="T27" fmla="*/ 2147483647 h 2502"/>
              <a:gd name="T28" fmla="*/ 2147483647 w 5431"/>
              <a:gd name="T29" fmla="*/ 2147483647 h 250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5431"/>
              <a:gd name="T46" fmla="*/ 0 h 2502"/>
              <a:gd name="T47" fmla="*/ 5431 w 5431"/>
              <a:gd name="T48" fmla="*/ 2502 h 250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5431" h="2502">
                <a:moveTo>
                  <a:pt x="0" y="1811"/>
                </a:moveTo>
                <a:cubicBezTo>
                  <a:pt x="167" y="1886"/>
                  <a:pt x="335" y="1962"/>
                  <a:pt x="448" y="2040"/>
                </a:cubicBezTo>
                <a:cubicBezTo>
                  <a:pt x="561" y="2118"/>
                  <a:pt x="601" y="2201"/>
                  <a:pt x="677" y="2277"/>
                </a:cubicBezTo>
                <a:cubicBezTo>
                  <a:pt x="753" y="2353"/>
                  <a:pt x="792" y="2492"/>
                  <a:pt x="906" y="2497"/>
                </a:cubicBezTo>
                <a:cubicBezTo>
                  <a:pt x="1020" y="2502"/>
                  <a:pt x="1212" y="2418"/>
                  <a:pt x="1363" y="2305"/>
                </a:cubicBezTo>
                <a:cubicBezTo>
                  <a:pt x="1514" y="2192"/>
                  <a:pt x="1697" y="2014"/>
                  <a:pt x="1811" y="1820"/>
                </a:cubicBezTo>
                <a:cubicBezTo>
                  <a:pt x="1925" y="1626"/>
                  <a:pt x="1972" y="1298"/>
                  <a:pt x="2048" y="1144"/>
                </a:cubicBezTo>
                <a:cubicBezTo>
                  <a:pt x="2124" y="990"/>
                  <a:pt x="2155" y="973"/>
                  <a:pt x="2268" y="897"/>
                </a:cubicBezTo>
                <a:cubicBezTo>
                  <a:pt x="2381" y="821"/>
                  <a:pt x="2574" y="798"/>
                  <a:pt x="2725" y="687"/>
                </a:cubicBezTo>
                <a:cubicBezTo>
                  <a:pt x="2876" y="576"/>
                  <a:pt x="3024" y="343"/>
                  <a:pt x="3173" y="229"/>
                </a:cubicBezTo>
                <a:cubicBezTo>
                  <a:pt x="3322" y="115"/>
                  <a:pt x="3470" y="2"/>
                  <a:pt x="3621" y="1"/>
                </a:cubicBezTo>
                <a:cubicBezTo>
                  <a:pt x="3772" y="0"/>
                  <a:pt x="3924" y="107"/>
                  <a:pt x="4078" y="220"/>
                </a:cubicBezTo>
                <a:cubicBezTo>
                  <a:pt x="4232" y="333"/>
                  <a:pt x="4392" y="523"/>
                  <a:pt x="4544" y="677"/>
                </a:cubicBezTo>
                <a:cubicBezTo>
                  <a:pt x="4696" y="831"/>
                  <a:pt x="4844" y="917"/>
                  <a:pt x="4992" y="1144"/>
                </a:cubicBezTo>
                <a:cubicBezTo>
                  <a:pt x="5140" y="1371"/>
                  <a:pt x="5285" y="1705"/>
                  <a:pt x="5431" y="2040"/>
                </a:cubicBezTo>
              </a:path>
            </a:pathLst>
          </a:custGeom>
          <a:noFill/>
          <a:ln w="63500" cmpd="sng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249" name="Line 81"/>
          <p:cNvSpPr>
            <a:spLocks noChangeShapeType="1"/>
          </p:cNvSpPr>
          <p:nvPr/>
        </p:nvSpPr>
        <p:spPr bwMode="auto">
          <a:xfrm>
            <a:off x="1684338" y="3802063"/>
            <a:ext cx="0" cy="1771650"/>
          </a:xfrm>
          <a:prstGeom prst="line">
            <a:avLst/>
          </a:prstGeom>
          <a:noFill/>
          <a:ln w="38100">
            <a:solidFill>
              <a:srgbClr val="00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250" name="Oval 82"/>
          <p:cNvSpPr>
            <a:spLocks noChangeArrowheads="1"/>
          </p:cNvSpPr>
          <p:nvPr/>
        </p:nvSpPr>
        <p:spPr bwMode="auto">
          <a:xfrm>
            <a:off x="1625600" y="5518150"/>
            <a:ext cx="93663" cy="106363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7251" name="Line 83"/>
          <p:cNvSpPr>
            <a:spLocks noChangeShapeType="1"/>
          </p:cNvSpPr>
          <p:nvPr/>
        </p:nvSpPr>
        <p:spPr bwMode="auto">
          <a:xfrm flipH="1">
            <a:off x="571500" y="5588000"/>
            <a:ext cx="1047750" cy="0"/>
          </a:xfrm>
          <a:prstGeom prst="line">
            <a:avLst/>
          </a:prstGeom>
          <a:noFill/>
          <a:ln w="28575">
            <a:solidFill>
              <a:schemeClr val="tx2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256" name="Line 88"/>
          <p:cNvSpPr>
            <a:spLocks noChangeShapeType="1"/>
          </p:cNvSpPr>
          <p:nvPr/>
        </p:nvSpPr>
        <p:spPr bwMode="auto">
          <a:xfrm>
            <a:off x="4578350" y="2659063"/>
            <a:ext cx="0" cy="755650"/>
          </a:xfrm>
          <a:prstGeom prst="line">
            <a:avLst/>
          </a:prstGeom>
          <a:noFill/>
          <a:ln w="38100">
            <a:solidFill>
              <a:srgbClr val="00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257" name="Oval 89"/>
          <p:cNvSpPr>
            <a:spLocks noChangeArrowheads="1"/>
          </p:cNvSpPr>
          <p:nvPr/>
        </p:nvSpPr>
        <p:spPr bwMode="auto">
          <a:xfrm>
            <a:off x="4533900" y="2663825"/>
            <a:ext cx="93663" cy="106363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7258" name="Line 90"/>
          <p:cNvSpPr>
            <a:spLocks noChangeShapeType="1"/>
          </p:cNvSpPr>
          <p:nvPr/>
        </p:nvSpPr>
        <p:spPr bwMode="auto">
          <a:xfrm flipH="1">
            <a:off x="561975" y="2708275"/>
            <a:ext cx="3987800" cy="11113"/>
          </a:xfrm>
          <a:prstGeom prst="line">
            <a:avLst/>
          </a:prstGeom>
          <a:noFill/>
          <a:ln w="28575">
            <a:solidFill>
              <a:schemeClr val="tx2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260" name="Line 92"/>
          <p:cNvSpPr>
            <a:spLocks noChangeShapeType="1"/>
          </p:cNvSpPr>
          <p:nvPr/>
        </p:nvSpPr>
        <p:spPr bwMode="auto">
          <a:xfrm>
            <a:off x="5280025" y="1968500"/>
            <a:ext cx="0" cy="1452563"/>
          </a:xfrm>
          <a:prstGeom prst="line">
            <a:avLst/>
          </a:prstGeom>
          <a:noFill/>
          <a:ln w="38100">
            <a:solidFill>
              <a:schemeClr val="tx2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261" name="Oval 93"/>
          <p:cNvSpPr>
            <a:spLocks noChangeArrowheads="1"/>
          </p:cNvSpPr>
          <p:nvPr/>
        </p:nvSpPr>
        <p:spPr bwMode="auto">
          <a:xfrm>
            <a:off x="5235575" y="1943100"/>
            <a:ext cx="93663" cy="106363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sp>
        <p:nvSpPr>
          <p:cNvPr id="7262" name="Line 94"/>
          <p:cNvSpPr>
            <a:spLocks noChangeShapeType="1"/>
          </p:cNvSpPr>
          <p:nvPr/>
        </p:nvSpPr>
        <p:spPr bwMode="auto">
          <a:xfrm flipH="1">
            <a:off x="566738" y="1984375"/>
            <a:ext cx="4660900" cy="3175"/>
          </a:xfrm>
          <a:prstGeom prst="line">
            <a:avLst/>
          </a:prstGeom>
          <a:noFill/>
          <a:ln w="28575">
            <a:solidFill>
              <a:schemeClr val="tx2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267" name="Line 99"/>
          <p:cNvSpPr>
            <a:spLocks noChangeShapeType="1"/>
          </p:cNvSpPr>
          <p:nvPr/>
        </p:nvSpPr>
        <p:spPr bwMode="auto">
          <a:xfrm flipH="1">
            <a:off x="8872538" y="3732213"/>
            <a:ext cx="15875" cy="1074737"/>
          </a:xfrm>
          <a:prstGeom prst="line">
            <a:avLst/>
          </a:prstGeom>
          <a:noFill/>
          <a:ln w="38100">
            <a:solidFill>
              <a:schemeClr val="tx1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268" name="Oval 100"/>
          <p:cNvSpPr>
            <a:spLocks noChangeArrowheads="1"/>
          </p:cNvSpPr>
          <p:nvPr/>
        </p:nvSpPr>
        <p:spPr bwMode="auto">
          <a:xfrm>
            <a:off x="8828088" y="4781550"/>
            <a:ext cx="93662" cy="106363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  <p:grpSp>
        <p:nvGrpSpPr>
          <p:cNvPr id="8" name="Group 105"/>
          <p:cNvGrpSpPr>
            <a:grpSpLocks/>
          </p:cNvGrpSpPr>
          <p:nvPr/>
        </p:nvGrpSpPr>
        <p:grpSpPr bwMode="auto">
          <a:xfrm>
            <a:off x="5434330" y="4415631"/>
            <a:ext cx="3186113" cy="2474912"/>
            <a:chOff x="3088" y="2565"/>
            <a:chExt cx="2007" cy="1559"/>
          </a:xfrm>
        </p:grpSpPr>
        <p:sp>
          <p:nvSpPr>
            <p:cNvPr id="12343" name="Rectangle 76"/>
            <p:cNvSpPr>
              <a:spLocks noChangeArrowheads="1"/>
            </p:cNvSpPr>
            <p:nvPr/>
          </p:nvSpPr>
          <p:spPr bwMode="auto">
            <a:xfrm>
              <a:off x="3088" y="2565"/>
              <a:ext cx="2007" cy="1559"/>
            </a:xfrm>
            <a:prstGeom prst="rect">
              <a:avLst/>
            </a:prstGeom>
            <a:solidFill>
              <a:srgbClr val="FFEFAB"/>
            </a:solidFill>
            <a:ln w="9525">
              <a:solidFill>
                <a:srgbClr val="FFEFAB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12344" name="Rectangle 77"/>
            <p:cNvSpPr>
              <a:spLocks noChangeArrowheads="1"/>
            </p:cNvSpPr>
            <p:nvPr/>
          </p:nvSpPr>
          <p:spPr bwMode="auto">
            <a:xfrm>
              <a:off x="3195" y="2609"/>
              <a:ext cx="57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i="1">
                  <a:latin typeface="Times New Roman" pitchFamily="18" charset="0"/>
                </a:rPr>
                <a:t>t</a:t>
              </a:r>
              <a:r>
                <a:rPr lang="ru-RU" sz="2400" b="1" i="1">
                  <a:latin typeface="Times New Roman" pitchFamily="18" charset="0"/>
                </a:rPr>
                <a:t> = 4ч</a:t>
              </a:r>
            </a:p>
          </p:txBody>
        </p:sp>
        <p:sp>
          <p:nvSpPr>
            <p:cNvPr id="12345" name="Rectangle 79"/>
            <p:cNvSpPr>
              <a:spLocks noChangeArrowheads="1"/>
            </p:cNvSpPr>
            <p:nvPr/>
          </p:nvSpPr>
          <p:spPr bwMode="auto">
            <a:xfrm>
              <a:off x="4104" y="2605"/>
              <a:ext cx="77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i="1">
                  <a:latin typeface="Times New Roman" pitchFamily="18" charset="0"/>
                </a:rPr>
                <a:t>Т= -6  С</a:t>
              </a:r>
            </a:p>
          </p:txBody>
        </p:sp>
        <p:sp>
          <p:nvSpPr>
            <p:cNvPr id="12346" name="Text Box 80"/>
            <p:cNvSpPr txBox="1">
              <a:spLocks noChangeArrowheads="1"/>
            </p:cNvSpPr>
            <p:nvPr/>
          </p:nvSpPr>
          <p:spPr bwMode="auto">
            <a:xfrm>
              <a:off x="4558" y="2568"/>
              <a:ext cx="19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sz="1600" b="1" i="1">
                  <a:latin typeface="Tahoma" pitchFamily="34" charset="0"/>
                </a:rPr>
                <a:t>о</a:t>
              </a:r>
            </a:p>
          </p:txBody>
        </p:sp>
        <p:sp>
          <p:nvSpPr>
            <p:cNvPr id="12347" name="Rectangle 84"/>
            <p:cNvSpPr>
              <a:spLocks noChangeArrowheads="1"/>
            </p:cNvSpPr>
            <p:nvPr/>
          </p:nvSpPr>
          <p:spPr bwMode="auto">
            <a:xfrm>
              <a:off x="3181" y="2956"/>
              <a:ext cx="83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sz="2400" b="1" i="1">
                  <a:latin typeface="Times New Roman" pitchFamily="18" charset="0"/>
                </a:rPr>
                <a:t>t</a:t>
              </a:r>
              <a:r>
                <a:rPr lang="ru-RU" sz="2400" b="1" i="1">
                  <a:latin typeface="Times New Roman" pitchFamily="18" charset="0"/>
                </a:rPr>
                <a:t> = 12ч</a:t>
              </a:r>
            </a:p>
          </p:txBody>
        </p:sp>
        <p:sp>
          <p:nvSpPr>
            <p:cNvPr id="12348" name="Rectangle 86"/>
            <p:cNvSpPr>
              <a:spLocks noChangeArrowheads="1"/>
            </p:cNvSpPr>
            <p:nvPr/>
          </p:nvSpPr>
          <p:spPr bwMode="auto">
            <a:xfrm>
              <a:off x="4098" y="2910"/>
              <a:ext cx="7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ru-RU" i="1">
                  <a:latin typeface="Tahoma" pitchFamily="34" charset="0"/>
                </a:rPr>
                <a:t> </a:t>
              </a:r>
              <a:r>
                <a:rPr lang="ru-RU" sz="2400" b="1" i="1">
                  <a:latin typeface="Times New Roman" pitchFamily="18" charset="0"/>
                </a:rPr>
                <a:t>Т= 2  С</a:t>
              </a:r>
            </a:p>
          </p:txBody>
        </p:sp>
        <p:sp>
          <p:nvSpPr>
            <p:cNvPr id="12349" name="Text Box 87"/>
            <p:cNvSpPr txBox="1">
              <a:spLocks noChangeArrowheads="1"/>
            </p:cNvSpPr>
            <p:nvPr/>
          </p:nvSpPr>
          <p:spPr bwMode="auto">
            <a:xfrm>
              <a:off x="4513" y="2886"/>
              <a:ext cx="19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sz="1600" b="1" i="1">
                  <a:latin typeface="Tahoma" pitchFamily="34" charset="0"/>
                </a:rPr>
                <a:t>о</a:t>
              </a:r>
            </a:p>
          </p:txBody>
        </p:sp>
        <p:sp>
          <p:nvSpPr>
            <p:cNvPr id="12350" name="Rectangle 91"/>
            <p:cNvSpPr>
              <a:spLocks noChangeArrowheads="1"/>
            </p:cNvSpPr>
            <p:nvPr/>
          </p:nvSpPr>
          <p:spPr bwMode="auto">
            <a:xfrm>
              <a:off x="3193" y="3289"/>
              <a:ext cx="86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sz="2400" b="1" i="1">
                  <a:latin typeface="Times New Roman" pitchFamily="18" charset="0"/>
                </a:rPr>
                <a:t>t</a:t>
              </a:r>
              <a:r>
                <a:rPr lang="ru-RU" sz="2400" b="1" i="1">
                  <a:latin typeface="Times New Roman" pitchFamily="18" charset="0"/>
                </a:rPr>
                <a:t> = 14ч</a:t>
              </a:r>
            </a:p>
          </p:txBody>
        </p:sp>
        <p:sp>
          <p:nvSpPr>
            <p:cNvPr id="12351" name="Rectangle 96"/>
            <p:cNvSpPr>
              <a:spLocks noChangeArrowheads="1"/>
            </p:cNvSpPr>
            <p:nvPr/>
          </p:nvSpPr>
          <p:spPr bwMode="auto">
            <a:xfrm>
              <a:off x="4110" y="3243"/>
              <a:ext cx="7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ru-RU" i="1">
                  <a:latin typeface="Tahoma" pitchFamily="34" charset="0"/>
                </a:rPr>
                <a:t> </a:t>
              </a:r>
              <a:r>
                <a:rPr lang="ru-RU" sz="2400" b="1" i="1">
                  <a:latin typeface="Times New Roman" pitchFamily="18" charset="0"/>
                </a:rPr>
                <a:t>Т= 4  С</a:t>
              </a:r>
            </a:p>
          </p:txBody>
        </p:sp>
        <p:sp>
          <p:nvSpPr>
            <p:cNvPr id="12352" name="Text Box 97"/>
            <p:cNvSpPr txBox="1">
              <a:spLocks noChangeArrowheads="1"/>
            </p:cNvSpPr>
            <p:nvPr/>
          </p:nvSpPr>
          <p:spPr bwMode="auto">
            <a:xfrm>
              <a:off x="4558" y="3203"/>
              <a:ext cx="19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sz="1600" b="1" i="1">
                  <a:latin typeface="Tahoma" pitchFamily="34" charset="0"/>
                </a:rPr>
                <a:t>о</a:t>
              </a:r>
            </a:p>
          </p:txBody>
        </p:sp>
        <p:sp>
          <p:nvSpPr>
            <p:cNvPr id="12353" name="Rectangle 98"/>
            <p:cNvSpPr>
              <a:spLocks noChangeArrowheads="1"/>
            </p:cNvSpPr>
            <p:nvPr/>
          </p:nvSpPr>
          <p:spPr bwMode="auto">
            <a:xfrm>
              <a:off x="3215" y="3630"/>
              <a:ext cx="84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sz="2400" b="1" i="1">
                  <a:latin typeface="Times New Roman" pitchFamily="18" charset="0"/>
                </a:rPr>
                <a:t>t</a:t>
              </a:r>
              <a:r>
                <a:rPr lang="ru-RU" sz="2400" b="1" i="1">
                  <a:latin typeface="Times New Roman" pitchFamily="18" charset="0"/>
                </a:rPr>
                <a:t> = 24ч</a:t>
              </a:r>
            </a:p>
          </p:txBody>
        </p:sp>
        <p:sp>
          <p:nvSpPr>
            <p:cNvPr id="12354" name="Rectangle 102"/>
            <p:cNvSpPr>
              <a:spLocks noChangeArrowheads="1"/>
            </p:cNvSpPr>
            <p:nvPr/>
          </p:nvSpPr>
          <p:spPr bwMode="auto">
            <a:xfrm>
              <a:off x="4162" y="3568"/>
              <a:ext cx="77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i="1">
                  <a:latin typeface="Times New Roman" pitchFamily="18" charset="0"/>
                </a:rPr>
                <a:t>Т= -4  С</a:t>
              </a:r>
            </a:p>
          </p:txBody>
        </p:sp>
        <p:sp>
          <p:nvSpPr>
            <p:cNvPr id="12355" name="Text Box 103"/>
            <p:cNvSpPr txBox="1">
              <a:spLocks noChangeArrowheads="1"/>
            </p:cNvSpPr>
            <p:nvPr/>
          </p:nvSpPr>
          <p:spPr bwMode="auto">
            <a:xfrm>
              <a:off x="4649" y="3521"/>
              <a:ext cx="19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sz="1600" b="1" i="1">
                  <a:latin typeface="Tahoma" pitchFamily="34" charset="0"/>
                </a:rPr>
                <a:t>о</a:t>
              </a:r>
            </a:p>
          </p:txBody>
        </p:sp>
      </p:grpSp>
      <p:sp>
        <p:nvSpPr>
          <p:cNvPr id="7272" name="Rectangle 104"/>
          <p:cNvSpPr>
            <a:spLocks noChangeArrowheads="1"/>
          </p:cNvSpPr>
          <p:nvPr/>
        </p:nvSpPr>
        <p:spPr bwMode="auto">
          <a:xfrm>
            <a:off x="323850" y="5921375"/>
            <a:ext cx="5003482" cy="936625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ru-RU" sz="2400" b="1">
                <a:latin typeface="Times New Roman" pitchFamily="18" charset="0"/>
              </a:rPr>
              <a:t>Змінна </a:t>
            </a:r>
            <a:r>
              <a:rPr lang="ru-RU" sz="2400" b="1" i="1">
                <a:latin typeface="Georgia" pitchFamily="18" charset="0"/>
              </a:rPr>
              <a:t>   </a:t>
            </a:r>
            <a:r>
              <a:rPr lang="en-US" sz="2400" b="1" i="1">
                <a:solidFill>
                  <a:srgbClr val="FF3300"/>
                </a:solidFill>
                <a:latin typeface="Georgia" pitchFamily="18" charset="0"/>
              </a:rPr>
              <a:t>t </a:t>
            </a:r>
            <a:r>
              <a:rPr lang="ru-RU" sz="2400" b="1" i="1">
                <a:solidFill>
                  <a:srgbClr val="FF3300"/>
                </a:solidFill>
                <a:latin typeface="Georgia" pitchFamily="18" charset="0"/>
              </a:rPr>
              <a:t> </a:t>
            </a:r>
            <a:r>
              <a:rPr lang="ru-RU" sz="2400" b="1" i="1">
                <a:latin typeface="Georgia" pitchFamily="18" charset="0"/>
              </a:rPr>
              <a:t>- </a:t>
            </a:r>
            <a:r>
              <a:rPr lang="ru-RU" sz="2400" b="1">
                <a:latin typeface="Times New Roman" pitchFamily="18" charset="0"/>
              </a:rPr>
              <a:t>незалежна змінна </a:t>
            </a:r>
          </a:p>
          <a:p>
            <a:r>
              <a:rPr lang="ru-RU" sz="2400" b="1">
                <a:latin typeface="Times New Roman" pitchFamily="18" charset="0"/>
              </a:rPr>
              <a:t>Змінна </a:t>
            </a:r>
            <a:r>
              <a:rPr lang="ru-RU" sz="2400" b="1" i="1">
                <a:latin typeface="Georgia" pitchFamily="18" charset="0"/>
              </a:rPr>
              <a:t>  </a:t>
            </a:r>
            <a:r>
              <a:rPr lang="en-US" sz="2400" b="1" i="1">
                <a:solidFill>
                  <a:srgbClr val="FF3300"/>
                </a:solidFill>
                <a:latin typeface="Georgia" pitchFamily="18" charset="0"/>
              </a:rPr>
              <a:t>T</a:t>
            </a:r>
            <a:r>
              <a:rPr lang="ru-RU" sz="2400" b="1" i="1">
                <a:latin typeface="Georgia" pitchFamily="18" charset="0"/>
              </a:rPr>
              <a:t> – </a:t>
            </a:r>
            <a:r>
              <a:rPr lang="ru-RU" sz="2400" b="1">
                <a:latin typeface="Times New Roman" pitchFamily="18" charset="0"/>
              </a:rPr>
              <a:t>залежна змінна</a:t>
            </a:r>
          </a:p>
        </p:txBody>
      </p:sp>
    </p:spTree>
    <p:extLst>
      <p:ext uri="{BB962C8B-B14F-4D97-AF65-F5344CB8AC3E}">
        <p14:creationId xmlns:p14="http://schemas.microsoft.com/office/powerpoint/2010/main" val="38946832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7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7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7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1000"/>
                                        <p:tgtEl>
                                          <p:spTgt spid="7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7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1000"/>
                                        <p:tgtEl>
                                          <p:spTgt spid="7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7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243" grpId="0" animBg="1"/>
      <p:bldP spid="7249" grpId="0" animBg="1"/>
      <p:bldP spid="7250" grpId="0" animBg="1"/>
      <p:bldP spid="7251" grpId="0" animBg="1"/>
      <p:bldP spid="7256" grpId="0" animBg="1"/>
      <p:bldP spid="7257" grpId="0" animBg="1"/>
      <p:bldP spid="7258" grpId="0" animBg="1"/>
      <p:bldP spid="7260" grpId="0" animBg="1"/>
      <p:bldP spid="7261" grpId="0" animBg="1"/>
      <p:bldP spid="7262" grpId="0" animBg="1"/>
      <p:bldP spid="7267" grpId="0" animBg="1"/>
      <p:bldP spid="7268" grpId="0" animBg="1"/>
      <p:bldP spid="727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764373"/>
            <a:ext cx="7794064" cy="1293028"/>
          </a:xfrm>
        </p:spPr>
        <p:txBody>
          <a:bodyPr/>
          <a:lstStyle/>
          <a:p>
            <a:r>
              <a:rPr lang="uk-UA" dirty="0">
                <a:solidFill>
                  <a:prstClr val="black"/>
                </a:solidFill>
              </a:rPr>
              <a:t>Розглянемо приклади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074" y="2193925"/>
            <a:ext cx="4061852" cy="4070350"/>
          </a:xfrm>
        </p:spPr>
      </p:pic>
    </p:spTree>
    <p:extLst>
      <p:ext uri="{BB962C8B-B14F-4D97-AF65-F5344CB8AC3E}">
        <p14:creationId xmlns:p14="http://schemas.microsoft.com/office/powerpoint/2010/main" val="197861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64373"/>
            <a:ext cx="8010088" cy="1293028"/>
          </a:xfrm>
        </p:spPr>
        <p:txBody>
          <a:bodyPr/>
          <a:lstStyle/>
          <a:p>
            <a:r>
              <a:rPr lang="ru-RU" dirty="0" err="1"/>
              <a:t>Розглянемо</a:t>
            </a:r>
            <a:r>
              <a:rPr lang="ru-RU" dirty="0"/>
              <a:t> </a:t>
            </a:r>
            <a:r>
              <a:rPr lang="ru-RU" dirty="0" err="1"/>
              <a:t>приклади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492896"/>
            <a:ext cx="6480720" cy="3600400"/>
          </a:xfrm>
        </p:spPr>
      </p:pic>
    </p:spTree>
    <p:extLst>
      <p:ext uri="{BB962C8B-B14F-4D97-AF65-F5344CB8AC3E}">
        <p14:creationId xmlns:p14="http://schemas.microsoft.com/office/powerpoint/2010/main" val="195623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84561" y="1772816"/>
                <a:ext cx="8301952" cy="2062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uk-UA" sz="3200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Функція</a:t>
                </a:r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позначається однією буквою </a:t>
                </a:r>
                <a:r>
                  <a:rPr lang="en-US" sz="3200" b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або </a:t>
                </a:r>
                <a:r>
                  <a:rPr lang="en-US" sz="3200" b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f(</a:t>
                </a:r>
                <a:r>
                  <a:rPr lang="en-US" sz="32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3200" b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або рівністю </a:t>
                </a:r>
                <a:r>
                  <a:rPr lang="en-US" sz="3200" b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3200" b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f(</a:t>
                </a:r>
                <a:r>
                  <a:rPr lang="en-US" sz="32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3200" b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д</a:t>
                </a:r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 </a:t>
                </a:r>
                <a:r>
                  <a:rPr lang="en-US" sz="32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uk-UA" sz="32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незалежна змінна </a:t>
                </a:r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або </a:t>
                </a:r>
                <a:r>
                  <a:rPr lang="uk-UA" sz="32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аргумент</a:t>
                </a:r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b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</a:t>
                </a:r>
                <a:r>
                  <a:rPr lang="uk-UA" sz="3200" b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залежна змінна</a:t>
                </a:r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b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y=f(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b="1" i="1" smtClean="0">
                            <a:solidFill>
                              <a:srgbClr val="00B05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3200" b="1" i="1" smtClean="0">
                            <a:solidFill>
                              <a:srgbClr val="00B05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US" sz="3200" b="0" i="1" smtClean="0">
                        <a:solidFill>
                          <a:srgbClr val="7030A0"/>
                        </a:solidFill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sz="3200" b="0" i="1" smtClean="0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uk-UA" sz="3200" b="0" i="1" smtClean="0">
                        <a:latin typeface="Cambria Math"/>
                        <a:cs typeface="Times New Roman" panose="02020603050405020304" pitchFamily="18" charset="0"/>
                      </a:rPr>
                      <m:t>−значення </m:t>
                    </m:r>
                    <m:r>
                      <a:rPr lang="uk-UA" sz="3200" b="1" i="1" smtClean="0">
                        <a:solidFill>
                          <a:srgbClr val="7030A0"/>
                        </a:solidFill>
                        <a:latin typeface="Cambria Math"/>
                        <a:cs typeface="Times New Roman" panose="02020603050405020304" pitchFamily="18" charset="0"/>
                      </a:rPr>
                      <m:t>функції</m:t>
                    </m:r>
                    <m:r>
                      <a:rPr lang="uk-UA" sz="3200" b="0" i="1" smtClean="0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200" b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f(</a:t>
                </a:r>
                <a:r>
                  <a:rPr lang="en-US" sz="32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3200" b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uk-UA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у точці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b="1" i="1" smtClean="0">
                            <a:solidFill>
                              <a:srgbClr val="00B05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00B05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uk-UA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561" y="1772816"/>
                <a:ext cx="8301952" cy="2062103"/>
              </a:xfrm>
              <a:prstGeom prst="rect">
                <a:avLst/>
              </a:prstGeom>
              <a:blipFill rotWithShape="1">
                <a:blip r:embed="rId2"/>
                <a:stretch>
                  <a:fillRect l="-1836" t="-4142" r="-1909" b="-858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496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0420" y="476672"/>
            <a:ext cx="1965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Вправа 1.</a:t>
            </a:r>
            <a:endParaRPr lang="uk-UA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2655" y="1066795"/>
            <a:ext cx="71670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Нехай 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функцію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задано формулою </a:t>
            </a:r>
            <a:r>
              <a:rPr lang="uk-UA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=-2</a:t>
            </a:r>
            <a:r>
              <a:rPr lang="uk-UA" sz="32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200" b="1" i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1511" y="1916832"/>
            <a:ext cx="78488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Змінна </a:t>
            </a:r>
            <a:r>
              <a:rPr lang="uk-UA" sz="32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2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незалежна 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змінна, змінна </a:t>
            </a:r>
            <a:r>
              <a:rPr lang="uk-UA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залежна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змінна.</a:t>
            </a:r>
            <a:endParaRPr lang="uk-UA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3350" y="3021778"/>
            <a:ext cx="807997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Знайдемо значення 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що відповідають значенням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аргументу -3; 0; 8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якщо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)=-2·(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uk-UA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)=-2·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uk-UA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)=-2·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-16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3"/>
          <p:cNvGraphicFramePr>
            <a:graphicFrameLocks noChangeAspect="1"/>
          </p:cNvGraphicFramePr>
          <p:nvPr/>
        </p:nvGraphicFramePr>
        <p:xfrm>
          <a:off x="4676775" y="738188"/>
          <a:ext cx="3395663" cy="649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Формула" r:id="rId3" imgW="1193800" imgH="228600" progId="Equation.3">
                  <p:embed/>
                </p:oleObj>
              </mc:Choice>
              <mc:Fallback>
                <p:oleObj name="Формула" r:id="rId3" imgW="11938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6775" y="738188"/>
                        <a:ext cx="3395663" cy="649287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808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2259013" y="1739900"/>
          <a:ext cx="1444625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Формула" r:id="rId5" imgW="507780" imgH="203112" progId="Equation.3">
                  <p:embed/>
                </p:oleObj>
              </mc:Choice>
              <mc:Fallback>
                <p:oleObj name="Формула" r:id="rId5" imgW="507780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9013" y="1739900"/>
                        <a:ext cx="1444625" cy="614363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808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/>
        </p:nvGraphicFramePr>
        <p:xfrm>
          <a:off x="3930650" y="1770063"/>
          <a:ext cx="1373188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Формула" r:id="rId7" imgW="482391" imgH="203112" progId="Equation.3">
                  <p:embed/>
                </p:oleObj>
              </mc:Choice>
              <mc:Fallback>
                <p:oleObj name="Формула" r:id="rId7" imgW="482391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0650" y="1770063"/>
                        <a:ext cx="1373188" cy="612775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808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5653088" y="1725613"/>
          <a:ext cx="14097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Формула" r:id="rId9" imgW="494870" imgH="203024" progId="Equation.3">
                  <p:embed/>
                </p:oleObj>
              </mc:Choice>
              <mc:Fallback>
                <p:oleObj name="Формула" r:id="rId9" imgW="494870" imgH="20302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3088" y="1725613"/>
                        <a:ext cx="1409700" cy="612775"/>
                      </a:xfrm>
                      <a:prstGeom prst="rect">
                        <a:avLst/>
                      </a:prstGeom>
                      <a:solidFill>
                        <a:srgbClr val="FF99CC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808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430338" y="0"/>
            <a:ext cx="6443662" cy="652463"/>
          </a:xfrm>
          <a:prstGeom prst="wedgeRoundRectCallout">
            <a:avLst>
              <a:gd name="adj1" fmla="val -54472"/>
              <a:gd name="adj2" fmla="val 84231"/>
              <a:gd name="adj3" fmla="val 16667"/>
            </a:avLst>
          </a:prstGeom>
          <a:gradFill rotWithShape="1">
            <a:gsLst>
              <a:gs pos="0">
                <a:srgbClr val="99CCFF"/>
              </a:gs>
              <a:gs pos="50000">
                <a:srgbClr val="FFFFFF"/>
              </a:gs>
              <a:gs pos="100000">
                <a:srgbClr val="99CCFF"/>
              </a:gs>
            </a:gsLst>
            <a:lin ang="5400000" scaled="1"/>
          </a:gradFill>
          <a:ln w="9525">
            <a:solidFill>
              <a:srgbClr val="99CC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400" b="1" i="1">
                <a:solidFill>
                  <a:schemeClr val="accent2"/>
                </a:solidFill>
                <a:latin typeface="Georgia" pitchFamily="18" charset="0"/>
              </a:rPr>
              <a:t>Розв</a:t>
            </a:r>
            <a:r>
              <a:rPr lang="en-US" sz="2400" b="1" i="1">
                <a:solidFill>
                  <a:schemeClr val="accent2"/>
                </a:solidFill>
                <a:latin typeface="Georgia" pitchFamily="18" charset="0"/>
              </a:rPr>
              <a:t>’</a:t>
            </a:r>
            <a:r>
              <a:rPr lang="uk-UA" sz="2400" b="1" i="1">
                <a:solidFill>
                  <a:schemeClr val="accent2"/>
                </a:solidFill>
                <a:latin typeface="Georgia" pitchFamily="18" charset="0"/>
              </a:rPr>
              <a:t>язати</a:t>
            </a:r>
            <a:r>
              <a:rPr lang="ru-RU" sz="2400" b="1" i="1">
                <a:solidFill>
                  <a:schemeClr val="accent2"/>
                </a:solidFill>
                <a:latin typeface="Georgia" pitchFamily="18" charset="0"/>
              </a:rPr>
              <a:t>.</a:t>
            </a:r>
          </a:p>
        </p:txBody>
      </p:sp>
      <p:sp>
        <p:nvSpPr>
          <p:cNvPr id="8200" name="Rectangle 3"/>
          <p:cNvSpPr>
            <a:spLocks noChangeArrowheads="1"/>
          </p:cNvSpPr>
          <p:nvPr/>
        </p:nvSpPr>
        <p:spPr bwMode="auto">
          <a:xfrm>
            <a:off x="2596355" y="2984495"/>
            <a:ext cx="2917825" cy="677862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50000">
                <a:srgbClr val="FFFFFF"/>
              </a:gs>
              <a:gs pos="100000">
                <a:srgbClr val="FF99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uk-UA" sz="3200" i="1" dirty="0" err="1">
                <a:latin typeface="Times New Roman" pitchFamily="18" charset="0"/>
              </a:rPr>
              <a:t>Розв</a:t>
            </a:r>
            <a:r>
              <a:rPr lang="en-US" sz="3200" i="1" dirty="0">
                <a:latin typeface="Times New Roman" pitchFamily="18" charset="0"/>
              </a:rPr>
              <a:t>’</a:t>
            </a:r>
            <a:r>
              <a:rPr lang="uk-UA" sz="3200" i="1" dirty="0" err="1">
                <a:latin typeface="Times New Roman" pitchFamily="18" charset="0"/>
              </a:rPr>
              <a:t>язування</a:t>
            </a:r>
            <a:r>
              <a:rPr lang="ru-RU" sz="3200" i="1" dirty="0">
                <a:latin typeface="Times New Roman" pitchFamily="18" charset="0"/>
              </a:rPr>
              <a:t>:</a:t>
            </a:r>
          </a:p>
        </p:txBody>
      </p:sp>
      <p:sp>
        <p:nvSpPr>
          <p:cNvPr id="8201" name="Rectangle 4"/>
          <p:cNvSpPr>
            <a:spLocks noChangeArrowheads="1"/>
          </p:cNvSpPr>
          <p:nvPr/>
        </p:nvSpPr>
        <p:spPr bwMode="auto">
          <a:xfrm>
            <a:off x="1563688" y="896938"/>
            <a:ext cx="2720975" cy="574675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50000">
                <a:srgbClr val="FFFFFF"/>
              </a:gs>
              <a:gs pos="100000">
                <a:srgbClr val="FF99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3200" i="1">
                <a:latin typeface="Times New Roman" pitchFamily="18" charset="0"/>
              </a:rPr>
              <a:t>Дано функція:   </a:t>
            </a:r>
          </a:p>
        </p:txBody>
      </p:sp>
      <p:sp>
        <p:nvSpPr>
          <p:cNvPr id="8202" name="Rectangle 3"/>
          <p:cNvSpPr>
            <a:spLocks noChangeArrowheads="1"/>
          </p:cNvSpPr>
          <p:nvPr/>
        </p:nvSpPr>
        <p:spPr bwMode="auto">
          <a:xfrm>
            <a:off x="242888" y="1798638"/>
            <a:ext cx="1801812" cy="579437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50000">
                <a:srgbClr val="FFFFFF"/>
              </a:gs>
              <a:gs pos="100000">
                <a:srgbClr val="FF99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3200" i="1">
                <a:latin typeface="Times New Roman" pitchFamily="18" charset="0"/>
              </a:rPr>
              <a:t>Знайти:</a:t>
            </a:r>
          </a:p>
        </p:txBody>
      </p:sp>
      <p:graphicFrame>
        <p:nvGraphicFramePr>
          <p:cNvPr id="15" name="Object 7"/>
          <p:cNvGraphicFramePr>
            <a:graphicFrameLocks noChangeAspect="1"/>
          </p:cNvGraphicFramePr>
          <p:nvPr/>
        </p:nvGraphicFramePr>
        <p:xfrm>
          <a:off x="1039018" y="3719514"/>
          <a:ext cx="6032500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Формула" r:id="rId11" imgW="1790700" imgH="228600" progId="Equation.3">
                  <p:embed/>
                </p:oleObj>
              </mc:Choice>
              <mc:Fallback>
                <p:oleObj name="Формула" r:id="rId11" imgW="17907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9018" y="3719514"/>
                        <a:ext cx="6032500" cy="81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hlink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808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8"/>
          <p:cNvGraphicFramePr>
            <a:graphicFrameLocks noChangeAspect="1"/>
          </p:cNvGraphicFramePr>
          <p:nvPr/>
        </p:nvGraphicFramePr>
        <p:xfrm>
          <a:off x="1039018" y="4630739"/>
          <a:ext cx="5783263" cy="855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Формула" r:id="rId13" imgW="1638300" imgH="228600" progId="Equation.3">
                  <p:embed/>
                </p:oleObj>
              </mc:Choice>
              <mc:Fallback>
                <p:oleObj name="Формула" r:id="rId13" imgW="16383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9018" y="4630739"/>
                        <a:ext cx="5783263" cy="855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hlink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808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1056178" y="5476077"/>
          <a:ext cx="6161087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Equation" r:id="rId15" imgW="1765080" imgH="228600" progId="Equation.DSMT4">
                  <p:embed/>
                </p:oleObj>
              </mc:Choice>
              <mc:Fallback>
                <p:oleObj name="Equation" r:id="rId15" imgW="176508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6178" y="5476077"/>
                        <a:ext cx="6161087" cy="844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hlink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808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0527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790" y="245775"/>
            <a:ext cx="81369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3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Областю визначення функції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 </a:t>
            </a:r>
            <a:r>
              <a:rPr lang="uk-UA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множина допустимих значень аргументу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Позначають область визначення </a:t>
            </a:r>
            <a:r>
              <a:rPr lang="en-US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(у)</a:t>
            </a:r>
            <a:r>
              <a:rPr lang="en-US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 </a:t>
            </a:r>
            <a:r>
              <a:rPr lang="en-US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uk-UA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f)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1855" y="2852936"/>
            <a:ext cx="20553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.</a:t>
            </a:r>
            <a:endParaRPr lang="uk-UA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4052" y="3437711"/>
            <a:ext cx="80166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Знайдіть область визначення функції 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²+4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uk-UA" sz="3200" i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03848" y="4498541"/>
            <a:ext cx="22483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язання</a:t>
            </a:r>
            <a:endParaRPr lang="uk-UA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499" y="5083316"/>
            <a:ext cx="8079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всі дійсні числа, </a:t>
            </a:r>
          </a:p>
          <a:p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тобто </a:t>
            </a:r>
            <a:r>
              <a:rPr lang="en-US" sz="32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32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3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будь-яке дійсне число</a:t>
            </a:r>
            <a:endParaRPr lang="uk-UA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34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82908" y="1196752"/>
                <a:ext cx="8016642" cy="13247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uk-UA" sz="32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Знайдіть область визначення функції </a:t>
                </a:r>
                <a:r>
                  <a:rPr lang="uk-UA" sz="3200" b="1" i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</a:t>
                </a:r>
                <a:r>
                  <a:rPr lang="uk-UA" sz="32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2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num>
                      <m:den>
                        <m:r>
                          <a:rPr lang="uk-UA" sz="3200" b="1" i="1" dirty="0" smtClean="0">
                            <a:solidFill>
                              <a:srgbClr val="00B05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х</m:t>
                        </m:r>
                        <m:r>
                          <a:rPr lang="uk-UA" sz="3200" b="0" i="1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32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uk-UA" sz="3200" i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908" y="1196752"/>
                <a:ext cx="8016642" cy="1324786"/>
              </a:xfrm>
              <a:prstGeom prst="rect">
                <a:avLst/>
              </a:prstGeom>
              <a:blipFill rotWithShape="0">
                <a:blip r:embed="rId2"/>
                <a:stretch>
                  <a:fillRect l="-1977" t="-6422" r="-1901" b="-275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174443" y="2310870"/>
            <a:ext cx="22483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язання</a:t>
            </a:r>
            <a:endParaRPr lang="uk-UA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3140968"/>
            <a:ext cx="80799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всі дійсні числа, крім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uk-UA" sz="32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(Дріб не має змісту, коли знаменник дорівнює нулю)</a:t>
            </a:r>
          </a:p>
          <a:p>
            <a:pPr lvl="0"/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тобто </a:t>
            </a:r>
            <a:r>
              <a:rPr lang="en-US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будь-яке дійсне число,</a:t>
            </a:r>
            <a:r>
              <a:rPr lang="uk-UA" sz="3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крім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3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uk-UA" sz="32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uk-UA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9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790" y="245775"/>
            <a:ext cx="81369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Областю значень функції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 множина тих значень, яких </a:t>
            </a:r>
            <a:r>
              <a:rPr lang="uk-UA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 набувати залежна змінна </a:t>
            </a:r>
            <a:r>
              <a:rPr lang="uk-UA" sz="28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всіх значеннях аргументу</a:t>
            </a:r>
            <a:r>
              <a:rPr lang="uk-UA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області визначення.</a:t>
            </a: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Позначають область значень </a:t>
            </a:r>
            <a:r>
              <a:rPr lang="uk-UA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Е(</a:t>
            </a:r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у)</a:t>
            </a:r>
            <a:r>
              <a:rPr lang="en-US" sz="28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 </a:t>
            </a:r>
            <a:r>
              <a:rPr lang="uk-UA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Е(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f)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3789" y="2735940"/>
            <a:ext cx="20553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.</a:t>
            </a:r>
            <a:endParaRPr lang="uk-UA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1013" y="3381180"/>
            <a:ext cx="8016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 область значень функції 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-</a:t>
            </a:r>
            <a:r>
              <a:rPr lang="uk-UA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+5.</a:t>
            </a:r>
            <a:endParaRPr lang="uk-UA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95148" y="3965955"/>
            <a:ext cx="22483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язання</a:t>
            </a:r>
            <a:endParaRPr lang="uk-UA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723" y="4544707"/>
            <a:ext cx="8079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(у)</a:t>
            </a:r>
            <a:r>
              <a:rPr lang="en-US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всі дійсні числа, </a:t>
            </a:r>
          </a:p>
          <a:p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тобто 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(у)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en-US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3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будь-яке дійсне число</a:t>
            </a:r>
            <a:endParaRPr lang="uk-UA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78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1473" y="476672"/>
            <a:ext cx="20553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.</a:t>
            </a:r>
            <a:endParaRPr lang="uk-UA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82908" y="1196752"/>
                <a:ext cx="8016642" cy="1281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uk-UA" sz="32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Запишіть область значень функції       </a:t>
                </a:r>
                <a:r>
                  <a:rPr lang="uk-UA" sz="3200" b="1" i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</a:t>
                </a:r>
                <a:r>
                  <a:rPr lang="uk-UA" sz="32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200" b="0" i="1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32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a:rPr lang="uk-UA" sz="3200" b="1" i="1" dirty="0" smtClean="0">
                            <a:solidFill>
                              <a:srgbClr val="00B05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х</m:t>
                        </m:r>
                      </m:den>
                    </m:f>
                  </m:oMath>
                </a14:m>
                <a:endParaRPr lang="uk-UA" sz="3200" i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908" y="1196752"/>
                <a:ext cx="8016642" cy="1281185"/>
              </a:xfrm>
              <a:prstGeom prst="rect">
                <a:avLst/>
              </a:prstGeom>
              <a:blipFill rotWithShape="0">
                <a:blip r:embed="rId2"/>
                <a:stretch>
                  <a:fillRect l="-1977" t="-6667" r="-1901" b="-61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174443" y="2310870"/>
            <a:ext cx="22483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язання</a:t>
            </a:r>
            <a:endParaRPr lang="uk-UA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3140968"/>
            <a:ext cx="80799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(у)</a:t>
            </a:r>
            <a:r>
              <a:rPr lang="en-US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всі дійсні числа, крім 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/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тобто </a:t>
            </a:r>
            <a:r>
              <a:rPr lang="uk-UA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(у)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en-US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будь-яке дійсне число,</a:t>
            </a:r>
            <a:r>
              <a:rPr lang="uk-UA" sz="3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крім 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3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uk-UA" sz="3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3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uk-UA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50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622425" y="295275"/>
            <a:ext cx="6442075" cy="784225"/>
          </a:xfrm>
          <a:prstGeom prst="wedgeRoundRectCallout">
            <a:avLst>
              <a:gd name="adj1" fmla="val -57449"/>
              <a:gd name="adj2" fmla="val 25949"/>
              <a:gd name="adj3" fmla="val 16667"/>
            </a:avLst>
          </a:prstGeom>
          <a:gradFill rotWithShape="1">
            <a:gsLst>
              <a:gs pos="0">
                <a:srgbClr val="99CCFF"/>
              </a:gs>
              <a:gs pos="50000">
                <a:srgbClr val="FFFFFF"/>
              </a:gs>
              <a:gs pos="100000">
                <a:srgbClr val="99CCFF"/>
              </a:gs>
            </a:gsLst>
            <a:lin ang="5400000" scaled="1"/>
          </a:gradFill>
          <a:ln w="9525">
            <a:solidFill>
              <a:srgbClr val="99CC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uk-UA" sz="2400" b="1" i="1">
              <a:solidFill>
                <a:schemeClr val="accent2"/>
              </a:solidFill>
              <a:latin typeface="Georgia" pitchFamily="18" charset="0"/>
            </a:endParaRPr>
          </a:p>
        </p:txBody>
      </p:sp>
      <p:sp>
        <p:nvSpPr>
          <p:cNvPr id="3076" name="TextBox 4"/>
          <p:cNvSpPr txBox="1">
            <a:spLocks noChangeArrowheads="1"/>
          </p:cNvSpPr>
          <p:nvPr/>
        </p:nvSpPr>
        <p:spPr bwMode="auto">
          <a:xfrm>
            <a:off x="323850" y="1552575"/>
            <a:ext cx="4391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uk-UA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Табличний</a:t>
            </a:r>
            <a:r>
              <a:rPr lang="uk-UA" sz="20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функція задається за допомогою таблиці.</a:t>
            </a:r>
            <a:endParaRPr lang="uk-UA" sz="2000" b="1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я 5"/>
          <p:cNvGraphicFramePr>
            <a:graphicFrameLocks noGrp="1"/>
          </p:cNvGraphicFramePr>
          <p:nvPr/>
        </p:nvGraphicFramePr>
        <p:xfrm>
          <a:off x="331788" y="2362200"/>
          <a:ext cx="3840162" cy="817564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640027"/>
                <a:gridCol w="640027"/>
                <a:gridCol w="640027"/>
                <a:gridCol w="640027"/>
                <a:gridCol w="640027"/>
                <a:gridCol w="640027"/>
              </a:tblGrid>
              <a:tr h="408782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lang="uk-UA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21" marB="45721"/>
                </a:tc>
                <a:tc>
                  <a:txBody>
                    <a:bodyPr/>
                    <a:lstStyle/>
                    <a:p>
                      <a:pPr algn="ctr">
                        <a:buFontTx/>
                        <a:buChar char="-"/>
                      </a:pPr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uk-UA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- 1</a:t>
                      </a:r>
                      <a:endParaRPr lang="uk-UA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uk-UA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uk-UA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uk-UA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21" marB="45721"/>
                </a:tc>
              </a:tr>
              <a:tr h="408782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uk-UA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- 8</a:t>
                      </a:r>
                      <a:endParaRPr lang="uk-UA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- 1</a:t>
                      </a:r>
                      <a:endParaRPr lang="uk-UA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uk-UA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uk-UA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uk-UA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21" marB="45721"/>
                </a:tc>
              </a:tr>
            </a:tbl>
          </a:graphicData>
        </a:graphic>
      </p:graphicFrame>
      <p:sp>
        <p:nvSpPr>
          <p:cNvPr id="3100" name="TextBox 6"/>
          <p:cNvSpPr txBox="1">
            <a:spLocks noChangeArrowheads="1"/>
          </p:cNvSpPr>
          <p:nvPr/>
        </p:nvSpPr>
        <p:spPr bwMode="auto">
          <a:xfrm>
            <a:off x="361950" y="3462338"/>
            <a:ext cx="4352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uk-UA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Аналітичний</a:t>
            </a:r>
            <a:r>
              <a:rPr lang="uk-UA" sz="200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функція задається за допомогою математичної формули.</a:t>
            </a:r>
            <a:endParaRPr lang="uk-UA" sz="2000" b="1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112713" y="4202113"/>
          <a:ext cx="5087937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Формула" r:id="rId3" imgW="2235200" imgH="228600" progId="Equation.3">
                  <p:embed/>
                </p:oleObj>
              </mc:Choice>
              <mc:Fallback>
                <p:oleObj name="Формула" r:id="rId3" imgW="22352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713" y="4202113"/>
                        <a:ext cx="5087937" cy="454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01" name="TextBox 8"/>
          <p:cNvSpPr txBox="1">
            <a:spLocks noChangeArrowheads="1"/>
          </p:cNvSpPr>
          <p:nvPr/>
        </p:nvSpPr>
        <p:spPr bwMode="auto">
          <a:xfrm>
            <a:off x="5200650" y="1581150"/>
            <a:ext cx="37147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uk-UA" sz="24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Графічний</a:t>
            </a:r>
            <a:r>
              <a:rPr lang="uk-UA" sz="2000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задається за допомогою графіка.</a:t>
            </a:r>
            <a:endParaRPr lang="uk-UA" sz="2000" b="1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0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1" t="1785" b="1785"/>
          <a:stretch>
            <a:fillRect/>
          </a:stretch>
        </p:blipFill>
        <p:spPr bwMode="auto">
          <a:xfrm>
            <a:off x="5700713" y="2419350"/>
            <a:ext cx="2744787" cy="385762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342900" y="4786313"/>
            <a:ext cx="50387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uk-UA" sz="20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Описовий</a:t>
            </a:r>
            <a:r>
              <a:rPr lang="uk-UA" sz="200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функція задається словесним описом: лінійна функція, квадратична функція … .</a:t>
            </a:r>
          </a:p>
        </p:txBody>
      </p:sp>
      <p:sp>
        <p:nvSpPr>
          <p:cNvPr id="12" name="Полілінія 11"/>
          <p:cNvSpPr/>
          <p:nvPr/>
        </p:nvSpPr>
        <p:spPr>
          <a:xfrm>
            <a:off x="5848350" y="2657475"/>
            <a:ext cx="2381250" cy="2719388"/>
          </a:xfrm>
          <a:custGeom>
            <a:avLst/>
            <a:gdLst>
              <a:gd name="connsiteX0" fmla="*/ 0 w 2381250"/>
              <a:gd name="connsiteY0" fmla="*/ 2638425 h 2719388"/>
              <a:gd name="connsiteX1" fmla="*/ 323850 w 2381250"/>
              <a:gd name="connsiteY1" fmla="*/ 1095375 h 2719388"/>
              <a:gd name="connsiteX2" fmla="*/ 895350 w 2381250"/>
              <a:gd name="connsiteY2" fmla="*/ 2371725 h 2719388"/>
              <a:gd name="connsiteX3" fmla="*/ 1362075 w 2381250"/>
              <a:gd name="connsiteY3" fmla="*/ 314325 h 2719388"/>
              <a:gd name="connsiteX4" fmla="*/ 1819275 w 2381250"/>
              <a:gd name="connsiteY4" fmla="*/ 2667000 h 2719388"/>
              <a:gd name="connsiteX5" fmla="*/ 2381250 w 2381250"/>
              <a:gd name="connsiteY5" fmla="*/ 0 h 2719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81250" h="2719388">
                <a:moveTo>
                  <a:pt x="0" y="2638425"/>
                </a:moveTo>
                <a:cubicBezTo>
                  <a:pt x="87312" y="1889125"/>
                  <a:pt x="174625" y="1139825"/>
                  <a:pt x="323850" y="1095375"/>
                </a:cubicBezTo>
                <a:cubicBezTo>
                  <a:pt x="473075" y="1050925"/>
                  <a:pt x="722313" y="2501900"/>
                  <a:pt x="895350" y="2371725"/>
                </a:cubicBezTo>
                <a:cubicBezTo>
                  <a:pt x="1068387" y="2241550"/>
                  <a:pt x="1208088" y="265113"/>
                  <a:pt x="1362075" y="314325"/>
                </a:cubicBezTo>
                <a:cubicBezTo>
                  <a:pt x="1516062" y="363537"/>
                  <a:pt x="1649413" y="2719388"/>
                  <a:pt x="1819275" y="2667000"/>
                </a:cubicBezTo>
                <a:cubicBezTo>
                  <a:pt x="1989138" y="2614613"/>
                  <a:pt x="2185194" y="1307306"/>
                  <a:pt x="2381250" y="0"/>
                </a:cubicBezTo>
              </a:path>
            </a:pathLst>
          </a:custGeom>
          <a:ln w="317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498600" y="488950"/>
            <a:ext cx="59277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sz="3600" b="1">
                <a:solidFill>
                  <a:srgbClr val="990099"/>
                </a:solidFill>
                <a:latin typeface="Constantia" pitchFamily="18" charset="0"/>
              </a:rPr>
              <a:t>Способи задання функції</a:t>
            </a:r>
            <a:endParaRPr lang="ru-RU" sz="3600" b="1">
              <a:solidFill>
                <a:srgbClr val="990099"/>
              </a:solidFill>
              <a:latin typeface="Constantia" pitchFamily="18" charset="0"/>
            </a:endParaRPr>
          </a:p>
        </p:txBody>
      </p:sp>
      <p:pic>
        <p:nvPicPr>
          <p:cNvPr id="18466" name="Picture 2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1236662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611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1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076" grpId="0"/>
      <p:bldP spid="3100" grpId="0"/>
      <p:bldP spid="3101" grpId="0"/>
      <p:bldP spid="10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c945f847b798cf39f9772054f2ac197d22c39952"/>
</p:tagLst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2020</TotalTime>
  <Words>411</Words>
  <Application>Microsoft Office PowerPoint</Application>
  <PresentationFormat>Экран (4:3)</PresentationFormat>
  <Paragraphs>106</Paragraphs>
  <Slides>14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5" baseType="lpstr">
      <vt:lpstr>Arial</vt:lpstr>
      <vt:lpstr>Calibri</vt:lpstr>
      <vt:lpstr>Cambria Math</vt:lpstr>
      <vt:lpstr>Century Gothic</vt:lpstr>
      <vt:lpstr>Constantia</vt:lpstr>
      <vt:lpstr>Georgia</vt:lpstr>
      <vt:lpstr>Tahoma</vt:lpstr>
      <vt:lpstr>Times New Roman</vt:lpstr>
      <vt:lpstr>След самолета</vt:lpstr>
      <vt:lpstr>Формула</vt:lpstr>
      <vt:lpstr>Equation</vt:lpstr>
      <vt:lpstr>Способи задання функції</vt:lpstr>
      <vt:lpstr>Презентация PowerPoint</vt:lpstr>
      <vt:lpstr>Залежність  площі квадрата  від  довжини його  сторони</vt:lpstr>
      <vt:lpstr>Залежність  температури  повітря від  часу  суток</vt:lpstr>
      <vt:lpstr>Розглянемо приклади</vt:lpstr>
      <vt:lpstr>Розглянемо приклади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Математика</dc:title>
  <dc:creator>obstinate</dc:creator>
  <dc:description>Шаблон презентации с сайта https://presentation-creation.ru/</dc:description>
  <cp:lastModifiedBy>Admin</cp:lastModifiedBy>
  <cp:revision>790</cp:revision>
  <dcterms:created xsi:type="dcterms:W3CDTF">2018-02-25T09:09:03Z</dcterms:created>
  <dcterms:modified xsi:type="dcterms:W3CDTF">2020-04-20T16:49:17Z</dcterms:modified>
</cp:coreProperties>
</file>