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9" r:id="rId3"/>
    <p:sldId id="258" r:id="rId4"/>
    <p:sldId id="257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2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171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9683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2196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27827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752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3484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5394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9578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99131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9992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0596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556941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30489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26934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92839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2563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293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EF65293-5CF6-4951-AE75-CCCFE97EB75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A8E29-98D9-4F18-9320-25152F442AC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045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  <p:sldLayoutId id="2147483852" r:id="rId12"/>
    <p:sldLayoutId id="2147483853" r:id="rId13"/>
    <p:sldLayoutId id="2147483854" r:id="rId14"/>
    <p:sldLayoutId id="2147483855" r:id="rId15"/>
    <p:sldLayoutId id="2147483856" r:id="rId16"/>
    <p:sldLayoutId id="214748385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371600" y="1016000"/>
            <a:ext cx="9041453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 err="1" smtClean="0">
                <a:ln/>
                <a:solidFill>
                  <a:srgbClr val="FF0000"/>
                </a:solidFill>
                <a:effectLst/>
              </a:rPr>
              <a:t>Знаходження</a:t>
            </a:r>
            <a:r>
              <a:rPr lang="ru-RU" sz="6600" b="1" cap="none" spc="0" dirty="0" smtClean="0">
                <a:ln/>
                <a:solidFill>
                  <a:srgbClr val="FF0000"/>
                </a:solidFill>
                <a:effectLst/>
              </a:rPr>
              <a:t> </a:t>
            </a:r>
            <a:r>
              <a:rPr lang="ru-RU" sz="6600" b="1" cap="none" spc="0" dirty="0" err="1" smtClean="0">
                <a:ln/>
                <a:solidFill>
                  <a:srgbClr val="FF0000"/>
                </a:solidFill>
                <a:effectLst/>
              </a:rPr>
              <a:t>відсотків</a:t>
            </a:r>
            <a:endParaRPr lang="ru-RU" sz="6600" b="1" cap="none" spc="0" dirty="0" smtClean="0">
              <a:ln/>
              <a:solidFill>
                <a:srgbClr val="FF0000"/>
              </a:solidFill>
              <a:effectLst/>
            </a:endParaRPr>
          </a:p>
          <a:p>
            <a:pPr algn="ctr"/>
            <a:r>
              <a:rPr lang="ru-RU" sz="6600" b="1" cap="none" spc="0" dirty="0" smtClean="0">
                <a:ln/>
                <a:solidFill>
                  <a:srgbClr val="FF0000"/>
                </a:solidFill>
                <a:effectLst/>
              </a:rPr>
              <a:t> </a:t>
            </a:r>
            <a:r>
              <a:rPr lang="ru-RU" sz="6600" b="1" cap="none" spc="0" dirty="0" err="1" smtClean="0">
                <a:ln/>
                <a:solidFill>
                  <a:srgbClr val="FF0000"/>
                </a:solidFill>
                <a:effectLst/>
              </a:rPr>
              <a:t>від</a:t>
            </a:r>
            <a:r>
              <a:rPr lang="ru-RU" sz="6600" b="1" cap="none" spc="0" dirty="0" smtClean="0">
                <a:ln/>
                <a:solidFill>
                  <a:srgbClr val="FF0000"/>
                </a:solidFill>
                <a:effectLst/>
              </a:rPr>
              <a:t> числа</a:t>
            </a:r>
            <a:endParaRPr lang="ru-RU" sz="6600" b="1" cap="none" spc="0" dirty="0">
              <a:ln/>
              <a:solidFill>
                <a:srgbClr val="FF0000"/>
              </a:soli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76663" y="3869035"/>
            <a:ext cx="20313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rgbClr val="C00000"/>
                </a:solidFill>
                <a:effectLst/>
              </a:rPr>
              <a:t>5 </a:t>
            </a:r>
            <a:r>
              <a:rPr lang="ru-RU" sz="5400" b="1" cap="none" spc="0" dirty="0" err="1" smtClean="0">
                <a:ln/>
                <a:solidFill>
                  <a:srgbClr val="C00000"/>
                </a:solidFill>
                <a:effectLst/>
              </a:rPr>
              <a:t>клас</a:t>
            </a:r>
            <a:endParaRPr lang="ru-RU" sz="5400" b="1" cap="none" spc="0" dirty="0">
              <a:ln/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46127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altLang="uk-UA" b="1" i="1" dirty="0">
                <a:solidFill>
                  <a:srgbClr val="FFFF00"/>
                </a:solidFill>
              </a:rPr>
              <a:t>Знаходження відсотка від </a:t>
            </a:r>
            <a:r>
              <a:rPr lang="uk-UA" altLang="uk-UA" b="1" i="1" dirty="0" smtClean="0">
                <a:solidFill>
                  <a:srgbClr val="FFFF00"/>
                </a:solidFill>
              </a:rPr>
              <a:t>числа</a:t>
            </a:r>
            <a:br>
              <a:rPr lang="uk-UA" altLang="uk-UA" b="1" i="1" dirty="0" smtClean="0">
                <a:solidFill>
                  <a:srgbClr val="FFFF00"/>
                </a:solidFill>
              </a:rPr>
            </a:br>
            <a:r>
              <a:rPr lang="uk-UA" altLang="uk-UA" b="1" i="1" dirty="0" smtClean="0">
                <a:solidFill>
                  <a:srgbClr val="FFFF00"/>
                </a:solidFill>
              </a:rPr>
              <a:t>І спосіб</a:t>
            </a:r>
            <a:endParaRPr lang="ru-RU" altLang="uk-UA" b="1" i="1" dirty="0">
              <a:solidFill>
                <a:srgbClr val="FFFF00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uk-UA" altLang="uk-UA" b="1" i="1" dirty="0" smtClean="0">
                <a:solidFill>
                  <a:srgbClr val="FFFF00"/>
                </a:solidFill>
              </a:rPr>
              <a:t>Число поділити на 100 – знайдемо 1% числа.</a:t>
            </a:r>
          </a:p>
          <a:p>
            <a:pPr marL="514350" indent="-514350">
              <a:buAutoNum type="arabicPeriod"/>
            </a:pPr>
            <a:r>
              <a:rPr lang="uk-UA" altLang="uk-UA" b="1" i="1" dirty="0" err="1" smtClean="0">
                <a:solidFill>
                  <a:srgbClr val="FFFF00"/>
                </a:solidFill>
              </a:rPr>
              <a:t>Ориманий</a:t>
            </a:r>
            <a:r>
              <a:rPr lang="uk-UA" altLang="uk-UA" b="1" i="1" dirty="0" smtClean="0">
                <a:solidFill>
                  <a:srgbClr val="FFFF00"/>
                </a:solidFill>
              </a:rPr>
              <a:t> результат помножити на число відсотків</a:t>
            </a:r>
            <a:r>
              <a:rPr lang="uk-UA" altLang="uk-UA" dirty="0" smtClean="0">
                <a:solidFill>
                  <a:srgbClr val="FF0000"/>
                </a:solidFill>
              </a:rPr>
              <a:t>.</a:t>
            </a:r>
            <a:endParaRPr lang="uk-UA" altLang="uk-UA" dirty="0">
              <a:solidFill>
                <a:srgbClr val="FF0000"/>
              </a:solidFill>
            </a:endParaRPr>
          </a:p>
          <a:p>
            <a:r>
              <a:rPr lang="uk-UA" altLang="uk-UA" b="1" i="1" dirty="0">
                <a:solidFill>
                  <a:srgbClr val="FFC000"/>
                </a:solidFill>
              </a:rPr>
              <a:t>Приклад: Знайти 7% від числа </a:t>
            </a:r>
            <a:r>
              <a:rPr lang="uk-UA" altLang="uk-UA" b="1" i="1" dirty="0" smtClean="0">
                <a:solidFill>
                  <a:srgbClr val="FFC000"/>
                </a:solidFill>
              </a:rPr>
              <a:t>300.</a:t>
            </a:r>
            <a:endParaRPr lang="uk-UA" altLang="uk-UA" b="1" i="1" dirty="0">
              <a:solidFill>
                <a:srgbClr val="FFC000"/>
              </a:solidFill>
            </a:endParaRPr>
          </a:p>
          <a:p>
            <a:pPr marL="0" indent="0" algn="ctr">
              <a:buNone/>
            </a:pPr>
            <a:r>
              <a:rPr lang="uk-UA" altLang="uk-UA" b="1" i="1" dirty="0">
                <a:solidFill>
                  <a:srgbClr val="FFC000"/>
                </a:solidFill>
              </a:rPr>
              <a:t>Розв'язання:</a:t>
            </a:r>
          </a:p>
          <a:p>
            <a:pPr marL="0" indent="0">
              <a:buNone/>
            </a:pPr>
            <a:r>
              <a:rPr lang="uk-UA" altLang="uk-UA" b="1" i="1" dirty="0">
                <a:solidFill>
                  <a:srgbClr val="FFC000"/>
                </a:solidFill>
              </a:rPr>
              <a:t>1) </a:t>
            </a:r>
            <a:r>
              <a:rPr lang="uk-UA" altLang="uk-UA" b="1" i="1" dirty="0" smtClean="0">
                <a:solidFill>
                  <a:srgbClr val="FFC000"/>
                </a:solidFill>
              </a:rPr>
              <a:t>300:100=3</a:t>
            </a:r>
            <a:r>
              <a:rPr lang="uk-UA" altLang="uk-UA" b="1" i="1" dirty="0" smtClean="0">
                <a:solidFill>
                  <a:srgbClr val="FFC000"/>
                </a:solidFill>
              </a:rPr>
              <a:t>;</a:t>
            </a:r>
            <a:endParaRPr lang="uk-UA" altLang="uk-UA" b="1" i="1" dirty="0">
              <a:solidFill>
                <a:srgbClr val="FFC000"/>
              </a:solidFill>
            </a:endParaRPr>
          </a:p>
          <a:p>
            <a:pPr marL="0" indent="0">
              <a:buNone/>
            </a:pPr>
            <a:r>
              <a:rPr lang="uk-UA" altLang="uk-UA" b="1" i="1" dirty="0">
                <a:solidFill>
                  <a:srgbClr val="FFC000"/>
                </a:solidFill>
              </a:rPr>
              <a:t>2) </a:t>
            </a:r>
            <a:r>
              <a:rPr lang="uk-UA" altLang="uk-UA" b="1" i="1" dirty="0" smtClean="0">
                <a:solidFill>
                  <a:srgbClr val="FFC000"/>
                </a:solidFill>
              </a:rPr>
              <a:t>3</a:t>
            </a:r>
            <a:r>
              <a:rPr lang="uk-UA" altLang="uk-UA" b="1" i="1" dirty="0" smtClean="0">
                <a:solidFill>
                  <a:srgbClr val="FFC000"/>
                </a:solidFill>
                <a:cs typeface="Arial" panose="020B0604020202020204" pitchFamily="34" charset="0"/>
              </a:rPr>
              <a:t>∙7=21</a:t>
            </a:r>
            <a:r>
              <a:rPr lang="uk-UA" altLang="uk-UA" b="1" i="1" dirty="0">
                <a:solidFill>
                  <a:srgbClr val="FFC000"/>
                </a:solidFill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r>
              <a:rPr lang="uk-UA" altLang="uk-UA" b="1" i="1" dirty="0">
                <a:solidFill>
                  <a:srgbClr val="FFC000"/>
                </a:solidFill>
                <a:cs typeface="Arial" panose="020B0604020202020204" pitchFamily="34" charset="0"/>
              </a:rPr>
              <a:t>Відповідь: 21.</a:t>
            </a:r>
          </a:p>
        </p:txBody>
      </p:sp>
    </p:spTree>
    <p:extLst>
      <p:ext uri="{BB962C8B-B14F-4D97-AF65-F5344CB8AC3E}">
        <p14:creationId xmlns:p14="http://schemas.microsoft.com/office/powerpoint/2010/main" val="1761910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altLang="uk-UA" b="1" i="1" dirty="0">
                <a:solidFill>
                  <a:srgbClr val="00B0F0"/>
                </a:solidFill>
              </a:rPr>
              <a:t>Знаходження відсотка від </a:t>
            </a:r>
            <a:r>
              <a:rPr lang="uk-UA" altLang="uk-UA" b="1" i="1" dirty="0" smtClean="0">
                <a:solidFill>
                  <a:srgbClr val="00B0F0"/>
                </a:solidFill>
              </a:rPr>
              <a:t>числа</a:t>
            </a:r>
            <a:br>
              <a:rPr lang="uk-UA" altLang="uk-UA" b="1" i="1" dirty="0" smtClean="0">
                <a:solidFill>
                  <a:srgbClr val="00B0F0"/>
                </a:solidFill>
              </a:rPr>
            </a:br>
            <a:r>
              <a:rPr lang="uk-UA" altLang="uk-UA" b="1" i="1" dirty="0" smtClean="0">
                <a:solidFill>
                  <a:srgbClr val="00B0F0"/>
                </a:solidFill>
              </a:rPr>
              <a:t>ІІ спосіб</a:t>
            </a:r>
            <a:endParaRPr lang="ru-RU" altLang="uk-UA" b="1" i="1" dirty="0">
              <a:solidFill>
                <a:srgbClr val="00B0F0"/>
              </a:solidFill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uk-UA" altLang="uk-UA" b="1" dirty="0">
                <a:solidFill>
                  <a:srgbClr val="FFFF00"/>
                </a:solidFill>
              </a:rPr>
              <a:t>1. Відсотки записати у вигляді десяткового </a:t>
            </a:r>
            <a:r>
              <a:rPr lang="uk-UA" altLang="uk-UA" b="1" dirty="0" smtClean="0">
                <a:solidFill>
                  <a:srgbClr val="FFFF00"/>
                </a:solidFill>
              </a:rPr>
              <a:t>дробу (число відсотків поділити на 100).</a:t>
            </a:r>
            <a:endParaRPr lang="uk-UA" altLang="uk-UA" b="1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uk-UA" altLang="uk-UA" b="1" dirty="0">
                <a:solidFill>
                  <a:srgbClr val="FFFF00"/>
                </a:solidFill>
              </a:rPr>
              <a:t>2. Помножити число на дріб.</a:t>
            </a:r>
          </a:p>
          <a:p>
            <a:r>
              <a:rPr lang="uk-UA" altLang="uk-UA" b="1" dirty="0">
                <a:solidFill>
                  <a:srgbClr val="FFC000"/>
                </a:solidFill>
              </a:rPr>
              <a:t>Приклад: Знайти 7% від числа </a:t>
            </a:r>
            <a:r>
              <a:rPr lang="uk-UA" altLang="uk-UA" b="1" dirty="0" smtClean="0">
                <a:solidFill>
                  <a:srgbClr val="FFC000"/>
                </a:solidFill>
              </a:rPr>
              <a:t>300.</a:t>
            </a:r>
            <a:endParaRPr lang="uk-UA" altLang="uk-UA" b="1" dirty="0">
              <a:solidFill>
                <a:srgbClr val="FFC000"/>
              </a:solidFill>
            </a:endParaRPr>
          </a:p>
          <a:p>
            <a:pPr marL="0" indent="0" algn="ctr">
              <a:buNone/>
            </a:pPr>
            <a:r>
              <a:rPr lang="uk-UA" altLang="uk-UA" b="1" i="1" dirty="0">
                <a:solidFill>
                  <a:srgbClr val="FFC000"/>
                </a:solidFill>
              </a:rPr>
              <a:t>Розв'язання:</a:t>
            </a:r>
          </a:p>
          <a:p>
            <a:pPr marL="0" indent="0">
              <a:buNone/>
            </a:pPr>
            <a:r>
              <a:rPr lang="uk-UA" altLang="uk-UA" b="1" dirty="0">
                <a:solidFill>
                  <a:srgbClr val="FFC000"/>
                </a:solidFill>
              </a:rPr>
              <a:t>1) 7% = 0,07;</a:t>
            </a:r>
          </a:p>
          <a:p>
            <a:pPr marL="0" indent="0">
              <a:buNone/>
            </a:pPr>
            <a:r>
              <a:rPr lang="uk-UA" altLang="uk-UA" b="1" dirty="0">
                <a:solidFill>
                  <a:srgbClr val="FFC000"/>
                </a:solidFill>
              </a:rPr>
              <a:t>2) </a:t>
            </a:r>
            <a:r>
              <a:rPr lang="uk-UA" altLang="uk-UA" b="1" dirty="0" smtClean="0">
                <a:solidFill>
                  <a:srgbClr val="FFC000"/>
                </a:solidFill>
              </a:rPr>
              <a:t>300</a:t>
            </a:r>
            <a:r>
              <a:rPr lang="uk-UA" altLang="uk-UA" b="1" dirty="0" smtClean="0">
                <a:solidFill>
                  <a:srgbClr val="FFC000"/>
                </a:solidFill>
                <a:cs typeface="Arial" panose="020B0604020202020204" pitchFamily="34" charset="0"/>
              </a:rPr>
              <a:t>∙</a:t>
            </a:r>
            <a:r>
              <a:rPr lang="uk-UA" altLang="uk-UA" b="1" dirty="0">
                <a:solidFill>
                  <a:srgbClr val="FFC000"/>
                </a:solidFill>
                <a:cs typeface="Arial" panose="020B0604020202020204" pitchFamily="34" charset="0"/>
              </a:rPr>
              <a:t>0,07=21.</a:t>
            </a:r>
          </a:p>
          <a:p>
            <a:r>
              <a:rPr lang="uk-UA" altLang="uk-UA" b="1" i="1" dirty="0">
                <a:solidFill>
                  <a:srgbClr val="FFC000"/>
                </a:solidFill>
                <a:cs typeface="Arial" panose="020B0604020202020204" pitchFamily="34" charset="0"/>
              </a:rPr>
              <a:t>Відповідь:</a:t>
            </a:r>
            <a:r>
              <a:rPr lang="uk-UA" altLang="uk-UA" b="1" dirty="0">
                <a:solidFill>
                  <a:srgbClr val="FFC000"/>
                </a:solidFill>
                <a:cs typeface="Arial" panose="020B0604020202020204" pitchFamily="34" charset="0"/>
              </a:rPr>
              <a:t> 21.</a:t>
            </a:r>
          </a:p>
        </p:txBody>
      </p:sp>
    </p:spTree>
    <p:extLst>
      <p:ext uri="{BB962C8B-B14F-4D97-AF65-F5344CB8AC3E}">
        <p14:creationId xmlns:p14="http://schemas.microsoft.com/office/powerpoint/2010/main" val="1300776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FF0000"/>
                </a:solidFill>
              </a:rPr>
              <a:t>№ 1067(1;2;6)</a:t>
            </a:r>
            <a:endParaRPr lang="ru-RU" b="1" i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514350" indent="-514350">
                  <a:buAutoNum type="arabicParenR"/>
                </a:pPr>
                <a:r>
                  <a:rPr lang="uk-UA" b="1" i="1" dirty="0" smtClean="0">
                    <a:solidFill>
                      <a:srgbClr val="92D050"/>
                    </a:solidFill>
                  </a:rPr>
                  <a:t>1% від 800</a:t>
                </a:r>
                <a:r>
                  <a:rPr lang="uk-UA" b="1" i="1" dirty="0" smtClean="0">
                    <a:solidFill>
                      <a:schemeClr val="accent1">
                        <a:lumMod val="50000"/>
                      </a:schemeClr>
                    </a:solidFill>
                  </a:rPr>
                  <a:t>.</a:t>
                </a:r>
                <a:r>
                  <a:rPr lang="uk-UA" b="1" i="1" dirty="0" smtClean="0"/>
                  <a:t>                  </a:t>
                </a:r>
                <a:r>
                  <a:rPr lang="uk-UA" b="1" i="1" dirty="0" smtClean="0">
                    <a:solidFill>
                      <a:schemeClr val="accent6"/>
                    </a:solidFill>
                  </a:rPr>
                  <a:t>2)1% від 4.                      </a:t>
                </a:r>
                <a:r>
                  <a:rPr lang="uk-UA" b="1" i="1" dirty="0" smtClean="0">
                    <a:solidFill>
                      <a:srgbClr val="C00000"/>
                    </a:solidFill>
                  </a:rPr>
                  <a:t>6)120% від 50.</a:t>
                </a:r>
              </a:p>
              <a:p>
                <a:pPr marL="0" indent="0">
                  <a:buNone/>
                </a:pPr>
                <a:r>
                  <a:rPr lang="uk-UA" b="1" i="1" dirty="0" smtClean="0">
                    <a:solidFill>
                      <a:srgbClr val="92D050"/>
                    </a:solidFill>
                  </a:rPr>
                  <a:t>Розв’язання (</a:t>
                </a:r>
                <a:r>
                  <a:rPr lang="uk-UA" b="1" i="1" dirty="0" err="1" smtClean="0">
                    <a:solidFill>
                      <a:srgbClr val="92D050"/>
                    </a:solidFill>
                  </a:rPr>
                  <a:t>Іспос</a:t>
                </a:r>
                <a:r>
                  <a:rPr lang="uk-UA" b="1" i="1" dirty="0" smtClean="0">
                    <a:solidFill>
                      <a:srgbClr val="92D050"/>
                    </a:solidFill>
                  </a:rPr>
                  <a:t>)        </a:t>
                </a:r>
                <a:r>
                  <a:rPr lang="uk-UA" b="1" i="1" dirty="0" smtClean="0">
                    <a:solidFill>
                      <a:schemeClr val="accent6"/>
                    </a:solidFill>
                  </a:rPr>
                  <a:t>Розв’язання (</a:t>
                </a:r>
                <a:r>
                  <a:rPr lang="uk-UA" b="1" i="1" dirty="0" err="1" smtClean="0">
                    <a:solidFill>
                      <a:schemeClr val="accent6"/>
                    </a:solidFill>
                  </a:rPr>
                  <a:t>ІІспос</a:t>
                </a:r>
                <a:r>
                  <a:rPr lang="uk-UA" b="1" i="1" dirty="0" smtClean="0">
                    <a:solidFill>
                      <a:schemeClr val="accent6"/>
                    </a:solidFill>
                  </a:rPr>
                  <a:t>)         </a:t>
                </a:r>
                <a:r>
                  <a:rPr lang="uk-UA" b="1" i="1" dirty="0" smtClean="0">
                    <a:solidFill>
                      <a:srgbClr val="C00000"/>
                    </a:solidFill>
                  </a:rPr>
                  <a:t>Розв’язання</a:t>
                </a:r>
                <a:endParaRPr lang="uk-UA" b="1" i="1" dirty="0" smtClean="0">
                  <a:solidFill>
                    <a:srgbClr val="C00000"/>
                  </a:solidFill>
                </a:endParaRPr>
              </a:p>
              <a:p>
                <a:pPr marL="514350" indent="-514350">
                  <a:buAutoNum type="arabicPeriod"/>
                </a:pPr>
                <a:r>
                  <a:rPr lang="uk-UA" b="1" i="1" dirty="0" smtClean="0">
                    <a:solidFill>
                      <a:srgbClr val="92D050"/>
                    </a:solidFill>
                  </a:rPr>
                  <a:t>800:100=8;</a:t>
                </a:r>
                <a:r>
                  <a:rPr lang="uk-UA" b="1" i="1" dirty="0" smtClean="0">
                    <a:solidFill>
                      <a:schemeClr val="accent1">
                        <a:lumMod val="50000"/>
                      </a:schemeClr>
                    </a:solidFill>
                  </a:rPr>
                  <a:t>                 </a:t>
                </a:r>
                <a:r>
                  <a:rPr lang="uk-UA" b="1" i="1" dirty="0" smtClean="0">
                    <a:solidFill>
                      <a:schemeClr val="accent6"/>
                    </a:solidFill>
                  </a:rPr>
                  <a:t>1. 1%=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b="1" i="1" smtClean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b="1" i="1" smtClean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uk-UA" b="1" i="1" smtClean="0">
                            <a:solidFill>
                              <a:schemeClr val="accent6"/>
                            </a:solidFill>
                            <a:latin typeface="Cambria Math" panose="02040503050406030204" pitchFamily="18" charset="0"/>
                          </a:rPr>
                          <m:t>𝟏𝟎𝟎</m:t>
                        </m:r>
                      </m:den>
                    </m:f>
                  </m:oMath>
                </a14:m>
                <a:r>
                  <a:rPr lang="uk-UA" b="1" i="1" dirty="0" smtClean="0">
                    <a:solidFill>
                      <a:schemeClr val="accent6"/>
                    </a:solidFill>
                  </a:rPr>
                  <a:t>=0,01;                      </a:t>
                </a:r>
                <a:r>
                  <a:rPr lang="uk-UA" b="1" i="1" dirty="0" smtClean="0">
                    <a:solidFill>
                      <a:srgbClr val="C00000"/>
                    </a:solidFill>
                  </a:rPr>
                  <a:t>1. 50:100=0,5;</a:t>
                </a:r>
              </a:p>
              <a:p>
                <a:pPr marL="514350" indent="-514350">
                  <a:buAutoNum type="arabicPeriod"/>
                </a:pPr>
                <a:r>
                  <a:rPr lang="uk-UA" b="1" i="1" dirty="0" smtClean="0">
                    <a:solidFill>
                      <a:srgbClr val="92D050"/>
                    </a:solidFill>
                  </a:rPr>
                  <a:t>8*1=8</a:t>
                </a:r>
                <a:r>
                  <a:rPr lang="uk-UA" b="1" i="1" dirty="0" smtClean="0">
                    <a:solidFill>
                      <a:schemeClr val="accent1">
                        <a:lumMod val="50000"/>
                      </a:schemeClr>
                    </a:solidFill>
                  </a:rPr>
                  <a:t>.                          </a:t>
                </a:r>
                <a:r>
                  <a:rPr lang="uk-UA" b="1" i="1" dirty="0" smtClean="0">
                    <a:solidFill>
                      <a:schemeClr val="accent6"/>
                    </a:solidFill>
                  </a:rPr>
                  <a:t>2. 4*0,01=0,04.                       </a:t>
                </a:r>
                <a:r>
                  <a:rPr lang="uk-UA" b="1" i="1" dirty="0" smtClean="0">
                    <a:solidFill>
                      <a:srgbClr val="C00000"/>
                    </a:solidFill>
                  </a:rPr>
                  <a:t>2. 120*0,5=60,</a:t>
                </a:r>
              </a:p>
              <a:p>
                <a:pPr marL="0" indent="0">
                  <a:buNone/>
                </a:pPr>
                <a:r>
                  <a:rPr lang="uk-UA" b="1" i="1" dirty="0" smtClean="0">
                    <a:solidFill>
                      <a:srgbClr val="92D050"/>
                    </a:solidFill>
                  </a:rPr>
                  <a:t>Відповідь: 8 .</a:t>
                </a:r>
                <a:r>
                  <a:rPr lang="uk-UA" b="1" i="1" dirty="0" smtClean="0"/>
                  <a:t>                    </a:t>
                </a:r>
                <a:r>
                  <a:rPr lang="uk-UA" b="1" i="1" dirty="0" smtClean="0">
                    <a:solidFill>
                      <a:schemeClr val="accent6"/>
                    </a:solidFill>
                  </a:rPr>
                  <a:t>Відповідь: 0,04.                  </a:t>
                </a:r>
                <a:r>
                  <a:rPr lang="uk-UA" b="1" i="1" dirty="0" smtClean="0">
                    <a:solidFill>
                      <a:srgbClr val="FFC000"/>
                    </a:solidFill>
                  </a:rPr>
                  <a:t>або</a:t>
                </a:r>
              </a:p>
              <a:p>
                <a:pPr marL="0" indent="0">
                  <a:buNone/>
                </a:pPr>
                <a:r>
                  <a:rPr lang="uk-UA" b="1" i="1" dirty="0"/>
                  <a:t> </a:t>
                </a:r>
                <a:r>
                  <a:rPr lang="uk-UA" b="1" i="1" dirty="0" smtClean="0"/>
                  <a:t>                                                                                          </a:t>
                </a:r>
                <a:r>
                  <a:rPr lang="uk-UA" b="1" i="1" dirty="0" smtClean="0">
                    <a:solidFill>
                      <a:srgbClr val="FFC000"/>
                    </a:solidFill>
                  </a:rPr>
                  <a:t>1. 120%=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b="1" i="1" smtClean="0">
                            <a:solidFill>
                              <a:srgbClr val="FFC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b="1" i="1" smtClean="0">
                            <a:solidFill>
                              <a:srgbClr val="FFC000"/>
                            </a:solidFill>
                            <a:latin typeface="Cambria Math" panose="02040503050406030204" pitchFamily="18" charset="0"/>
                          </a:rPr>
                          <m:t>𝟏𝟐𝟎</m:t>
                        </m:r>
                      </m:num>
                      <m:den>
                        <m:r>
                          <a:rPr lang="uk-UA" b="1" i="1" smtClean="0">
                            <a:solidFill>
                              <a:srgbClr val="FFC000"/>
                            </a:solidFill>
                            <a:latin typeface="Cambria Math" panose="02040503050406030204" pitchFamily="18" charset="0"/>
                          </a:rPr>
                          <m:t>𝟏𝟎𝟎</m:t>
                        </m:r>
                      </m:den>
                    </m:f>
                    <m:r>
                      <a:rPr lang="uk-UA" b="1" i="1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b="1" i="1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r>
                      <a:rPr lang="uk-UA" b="1" i="1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</a:rPr>
                      <m:t>,</m:t>
                    </m:r>
                    <m:r>
                      <a:rPr lang="uk-UA" b="1" i="1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</a:rPr>
                      <m:t>𝟐</m:t>
                    </m:r>
                    <m:r>
                      <a:rPr lang="uk-UA" b="1" i="1" smtClean="0">
                        <a:solidFill>
                          <a:srgbClr val="FFC000"/>
                        </a:solidFill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ru-RU" b="1" i="1" dirty="0" smtClean="0">
                  <a:solidFill>
                    <a:srgbClr val="FFC000"/>
                  </a:solidFill>
                </a:endParaRPr>
              </a:p>
              <a:p>
                <a:pPr marL="0" indent="0">
                  <a:buNone/>
                </a:pPr>
                <a:r>
                  <a:rPr lang="uk-UA" b="1" i="1" dirty="0">
                    <a:solidFill>
                      <a:srgbClr val="FFC000"/>
                    </a:solidFill>
                  </a:rPr>
                  <a:t> </a:t>
                </a:r>
                <a:r>
                  <a:rPr lang="uk-UA" b="1" i="1" dirty="0" smtClean="0">
                    <a:solidFill>
                      <a:srgbClr val="FFC000"/>
                    </a:solidFill>
                  </a:rPr>
                  <a:t>                                                                                           2. 50*1,2=60.</a:t>
                </a:r>
              </a:p>
              <a:p>
                <a:pPr marL="0" indent="0">
                  <a:buNone/>
                </a:pPr>
                <a:r>
                  <a:rPr lang="uk-UA" b="1" i="1" dirty="0">
                    <a:solidFill>
                      <a:srgbClr val="FFC000"/>
                    </a:solidFill>
                  </a:rPr>
                  <a:t> </a:t>
                </a:r>
                <a:r>
                  <a:rPr lang="uk-UA" b="1" i="1" dirty="0" smtClean="0">
                    <a:solidFill>
                      <a:srgbClr val="FFC000"/>
                    </a:solidFill>
                  </a:rPr>
                  <a:t>                                                                                          Відповідь: 60.</a:t>
                </a:r>
                <a:endParaRPr lang="ru-RU" b="1" i="1" dirty="0">
                  <a:solidFill>
                    <a:srgbClr val="FFC000"/>
                  </a:solidFill>
                </a:endParaRPr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749" t="-87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544857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FF0000"/>
                </a:solidFill>
              </a:rPr>
              <a:t>№ 1070. 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uk-UA" sz="5400" b="1" i="1" dirty="0" smtClean="0">
                <a:solidFill>
                  <a:srgbClr val="00B050"/>
                </a:solidFill>
              </a:rPr>
              <a:t>Розв’язання</a:t>
            </a:r>
          </a:p>
          <a:p>
            <a:pPr marL="0" indent="0">
              <a:buNone/>
            </a:pPr>
            <a:r>
              <a:rPr lang="uk-UA" sz="5400" b="1" i="1" dirty="0" smtClean="0">
                <a:solidFill>
                  <a:srgbClr val="00B050"/>
                </a:solidFill>
              </a:rPr>
              <a:t>Вся територія України – це 100%. Отже, гори займають 100% - 95%= 5%.</a:t>
            </a:r>
          </a:p>
          <a:p>
            <a:pPr marL="0" indent="0">
              <a:buNone/>
            </a:pPr>
            <a:r>
              <a:rPr lang="uk-UA" sz="5400" b="1" i="1" dirty="0" smtClean="0">
                <a:solidFill>
                  <a:srgbClr val="00B050"/>
                </a:solidFill>
              </a:rPr>
              <a:t>Відповідь: 5%.</a:t>
            </a:r>
            <a:endParaRPr lang="ru-RU" sz="54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371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FF0000"/>
                </a:solidFill>
              </a:rPr>
              <a:t>№ 1080.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lvl="0" indent="0" algn="ctr">
              <a:buNone/>
            </a:pPr>
            <a:r>
              <a:rPr lang="uk-UA" sz="5400" b="1" i="1" dirty="0">
                <a:solidFill>
                  <a:srgbClr val="0070C0"/>
                </a:solidFill>
              </a:rPr>
              <a:t>Розв’язання</a:t>
            </a:r>
          </a:p>
          <a:p>
            <a:pPr marL="514350" indent="-514350">
              <a:buAutoNum type="arabicParenR"/>
            </a:pPr>
            <a:r>
              <a:rPr lang="uk-UA" sz="5400" b="1" i="1" dirty="0" smtClean="0">
                <a:solidFill>
                  <a:srgbClr val="0070C0"/>
                </a:solidFill>
              </a:rPr>
              <a:t>360 : 100 =3,6(кг) – 1% </a:t>
            </a:r>
            <a:r>
              <a:rPr lang="uk-UA" sz="5400" b="1" i="1" dirty="0" smtClean="0">
                <a:solidFill>
                  <a:srgbClr val="0070C0"/>
                </a:solidFill>
              </a:rPr>
              <a:t>міді</a:t>
            </a:r>
            <a:r>
              <a:rPr lang="uk-UA" sz="5400" b="1" i="1" dirty="0" smtClean="0">
                <a:solidFill>
                  <a:srgbClr val="0070C0"/>
                </a:solidFill>
              </a:rPr>
              <a:t>;</a:t>
            </a:r>
          </a:p>
          <a:p>
            <a:pPr marL="514350" indent="-514350">
              <a:buAutoNum type="arabicParenR"/>
            </a:pPr>
            <a:r>
              <a:rPr lang="uk-UA" sz="5400" b="1" i="1" dirty="0" smtClean="0">
                <a:solidFill>
                  <a:srgbClr val="0070C0"/>
                </a:solidFill>
              </a:rPr>
              <a:t>3,6*8=28,8 (кг)- міді в 360кг сплаву.</a:t>
            </a:r>
          </a:p>
          <a:p>
            <a:pPr marL="0" indent="0">
              <a:buNone/>
            </a:pPr>
            <a:r>
              <a:rPr lang="uk-UA" sz="5400" b="1" i="1" dirty="0" smtClean="0">
                <a:solidFill>
                  <a:srgbClr val="0070C0"/>
                </a:solidFill>
              </a:rPr>
              <a:t>Відповідь: 28,8кг.</a:t>
            </a:r>
            <a:endParaRPr lang="ru-RU" sz="54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228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solidFill>
                  <a:srgbClr val="FF0000"/>
                </a:solidFill>
              </a:rPr>
              <a:t>№ </a:t>
            </a:r>
            <a:r>
              <a:rPr lang="uk-UA" b="1" i="1" dirty="0" smtClean="0">
                <a:solidFill>
                  <a:srgbClr val="FF0000"/>
                </a:solidFill>
              </a:rPr>
              <a:t>1085.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lvl="0" indent="0" algn="ctr">
              <a:buNone/>
            </a:pPr>
            <a:r>
              <a:rPr lang="uk-UA" sz="5400" b="1" i="1" dirty="0" smtClean="0">
                <a:solidFill>
                  <a:srgbClr val="FFFF00"/>
                </a:solidFill>
              </a:rPr>
              <a:t>Розв’язання</a:t>
            </a:r>
          </a:p>
          <a:p>
            <a:pPr marL="0" lvl="0" indent="0">
              <a:buNone/>
            </a:pPr>
            <a:r>
              <a:rPr lang="uk-UA" sz="5400" b="1" i="1" dirty="0" smtClean="0">
                <a:solidFill>
                  <a:srgbClr val="FFFF00"/>
                </a:solidFill>
              </a:rPr>
              <a:t>1)100%-46%=54% - становили яблука, продані за ІІ день;</a:t>
            </a:r>
          </a:p>
          <a:p>
            <a:pPr marL="0" lvl="0" indent="0">
              <a:buNone/>
            </a:pPr>
            <a:r>
              <a:rPr lang="uk-UA" sz="5400" b="1" i="1" dirty="0" smtClean="0">
                <a:solidFill>
                  <a:srgbClr val="FFFF00"/>
                </a:solidFill>
              </a:rPr>
              <a:t>2)54%=0,54;</a:t>
            </a:r>
          </a:p>
          <a:p>
            <a:pPr marL="0" lvl="0" indent="0">
              <a:buNone/>
            </a:pPr>
            <a:r>
              <a:rPr lang="uk-UA" sz="5400" b="1" i="1" dirty="0" smtClean="0">
                <a:solidFill>
                  <a:srgbClr val="FFFF00"/>
                </a:solidFill>
              </a:rPr>
              <a:t>3)125*0,54=67,5(кг)- подали за другий день.</a:t>
            </a:r>
          </a:p>
          <a:p>
            <a:pPr marL="0" lvl="0" indent="0">
              <a:buNone/>
            </a:pPr>
            <a:r>
              <a:rPr lang="uk-UA" sz="5400" b="1" i="1" dirty="0" smtClean="0">
                <a:solidFill>
                  <a:srgbClr val="FFFF00"/>
                </a:solidFill>
              </a:rPr>
              <a:t>Відповідь: 67,5кг</a:t>
            </a:r>
            <a:endParaRPr lang="uk-UA" sz="5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02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 smtClean="0">
                <a:solidFill>
                  <a:srgbClr val="FF0000"/>
                </a:solidFill>
              </a:rPr>
              <a:t>Розв’язати задачі з підручника:</a:t>
            </a:r>
            <a:endParaRPr lang="ru-RU" b="1" i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uk-UA" sz="5400" b="1" i="1" dirty="0" smtClean="0">
                <a:solidFill>
                  <a:schemeClr val="tx2">
                    <a:lumMod val="75000"/>
                  </a:schemeClr>
                </a:solidFill>
              </a:rPr>
              <a:t>№ 1068(непарні);</a:t>
            </a:r>
          </a:p>
          <a:p>
            <a:pPr marL="0" indent="0" algn="ctr">
              <a:buNone/>
            </a:pPr>
            <a:r>
              <a:rPr lang="uk-UA" sz="5400" b="1" i="1" dirty="0" smtClean="0">
                <a:solidFill>
                  <a:schemeClr val="tx2">
                    <a:lumMod val="75000"/>
                  </a:schemeClr>
                </a:solidFill>
              </a:rPr>
              <a:t>1069;</a:t>
            </a:r>
          </a:p>
          <a:p>
            <a:pPr marL="0" indent="0" algn="ctr">
              <a:buNone/>
            </a:pPr>
            <a:r>
              <a:rPr lang="uk-UA" sz="5400" b="1" i="1" dirty="0" smtClean="0">
                <a:solidFill>
                  <a:schemeClr val="tx2">
                    <a:lumMod val="75000"/>
                  </a:schemeClr>
                </a:solidFill>
              </a:rPr>
              <a:t>1078;</a:t>
            </a:r>
          </a:p>
          <a:p>
            <a:pPr marL="0" indent="0" algn="ctr">
              <a:buNone/>
            </a:pPr>
            <a:r>
              <a:rPr lang="uk-UA" sz="5400" b="1" i="1" dirty="0" smtClean="0">
                <a:solidFill>
                  <a:schemeClr val="tx2">
                    <a:lumMod val="75000"/>
                  </a:schemeClr>
                </a:solidFill>
              </a:rPr>
              <a:t>1081;</a:t>
            </a:r>
          </a:p>
          <a:p>
            <a:pPr marL="0" indent="0" algn="ctr">
              <a:buNone/>
            </a:pPr>
            <a:r>
              <a:rPr lang="uk-UA" sz="5400" b="1" i="1" dirty="0" smtClean="0">
                <a:solidFill>
                  <a:schemeClr val="tx2">
                    <a:lumMod val="75000"/>
                  </a:schemeClr>
                </a:solidFill>
              </a:rPr>
              <a:t>1086.</a:t>
            </a:r>
            <a:endParaRPr lang="ru-RU" sz="54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4807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Зеленый и желтый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54</TotalTime>
  <Words>245</Words>
  <Application>Microsoft Office PowerPoint</Application>
  <PresentationFormat>Широкоэкранный</PresentationFormat>
  <Paragraphs>49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Arial</vt:lpstr>
      <vt:lpstr>Cambria Math</vt:lpstr>
      <vt:lpstr>Century Gothic</vt:lpstr>
      <vt:lpstr>Wingdings 3</vt:lpstr>
      <vt:lpstr>Ион</vt:lpstr>
      <vt:lpstr>Презентация PowerPoint</vt:lpstr>
      <vt:lpstr>Знаходження відсотка від числа І спосіб</vt:lpstr>
      <vt:lpstr>Знаходження відсотка від числа ІІ спосіб</vt:lpstr>
      <vt:lpstr>№ 1067(1;2;6)</vt:lpstr>
      <vt:lpstr>№ 1070. </vt:lpstr>
      <vt:lpstr>№ 1080. </vt:lpstr>
      <vt:lpstr>№ 1085. </vt:lpstr>
      <vt:lpstr>Розв’язати задачі з підручника: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Svitlana</dc:creator>
  <cp:lastModifiedBy>Svitlana</cp:lastModifiedBy>
  <cp:revision>7</cp:revision>
  <dcterms:created xsi:type="dcterms:W3CDTF">2020-04-13T19:35:10Z</dcterms:created>
  <dcterms:modified xsi:type="dcterms:W3CDTF">2020-04-13T20:30:02Z</dcterms:modified>
</cp:coreProperties>
</file>