
<file path=[Content_Types].xml><?xml version="1.0" encoding="utf-8"?>
<Types xmlns="http://schemas.openxmlformats.org/package/2006/content-types"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94" r:id="rId4"/>
  </p:sldMasterIdLst>
  <p:notesMasterIdLst>
    <p:notesMasterId r:id="rId14"/>
  </p:notesMasterIdLst>
  <p:sldIdLst>
    <p:sldId id="256" r:id="rId5"/>
    <p:sldId id="257" r:id="rId6"/>
    <p:sldId id="264" r:id="rId7"/>
    <p:sldId id="268" r:id="rId8"/>
    <p:sldId id="270" r:id="rId9"/>
    <p:sldId id="271" r:id="rId10"/>
    <p:sldId id="259" r:id="rId11"/>
    <p:sldId id="265" r:id="rId12"/>
    <p:sldId id="272" r:id="rId13"/>
  </p:sldIdLst>
  <p:sldSz cx="9144000" cy="6858000" type="screen4x3"/>
  <p:notesSz cx="6858000" cy="9144000"/>
  <p:defaultTextStyle>
    <a:defPPr>
      <a:defRPr lang="ru-RU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D113A9D2-9D6B-4929-AA2D-F23B5EE8CBE7}" styleName="Themed Style 2 - Accent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660B408-B3CF-4A94-85FC-2B1E0A45F4A2}" styleName="Dark Style 2 - Accent 1/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>
        <p:scale>
          <a:sx n="100" d="100"/>
          <a:sy n="100" d="100"/>
        </p:scale>
        <p:origin x="-522" y="3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</a:lstStyle>
          <a:p>
            <a:fld id="{2447E72A-D913-4DC2-9E0A-E520CE8FCC86}" type="datetimeFigureOut">
              <a:rPr lang="ru-RU" smtClean="0"/>
              <a:pPr/>
              <a:t>вс 25.02.18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/>
          <a:p>
            <a:endParaRPr lang="ru-R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/>
            <a:r>
              <a:rPr lang="ru-RU" smtClean="0"/>
              <a:t>Click to edit Master text styles</a:t>
            </a:r>
          </a:p>
          <a:p>
            <a:pPr lvl="1"/>
            <a:r>
              <a:rPr lang="ru-RU" smtClean="0"/>
              <a:t>Second level</a:t>
            </a:r>
          </a:p>
          <a:p>
            <a:pPr lvl="2"/>
            <a:r>
              <a:rPr lang="ru-RU" smtClean="0"/>
              <a:t>Third level</a:t>
            </a:r>
          </a:p>
          <a:p>
            <a:pPr lvl="3"/>
            <a:r>
              <a:rPr lang="ru-RU" smtClean="0"/>
              <a:t>Fourth level</a:t>
            </a:r>
          </a:p>
          <a:p>
            <a:pPr lvl="4"/>
            <a:r>
              <a:rPr lang="ru-RU" smtClean="0"/>
              <a:t>Fifth level</a:t>
            </a:r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</a:lstStyle>
          <a:p>
            <a:fld id="{A5D78FC6-CE17-4259-A63C-DDFC12E048FC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Начальные</a:t>
            </a:r>
            <a:r>
              <a:rPr lang="ru-RU" baseline="0" dirty="0" smtClean="0"/>
              <a:t> сведения</a:t>
            </a:r>
            <a:r>
              <a:rPr lang="ru-RU" dirty="0" smtClean="0"/>
              <a:t>о курсе, </a:t>
            </a:r>
            <a:r>
              <a:rPr lang="ru-RU" baseline="0" dirty="0" smtClean="0"/>
              <a:t>а также книги (пособия) и материалы, необходимые для занятия/проекта.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baseline="0" dirty="0" smtClean="0"/>
              <a:t>План расписания для дополнительных сроков/целей. 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Цели</a:t>
            </a:r>
            <a:r>
              <a:rPr lang="ru-RU" baseline="0" dirty="0" smtClean="0"/>
              <a:t> обучения и ожидаемые умения и навыки, вырабатываемые в ходе обучения. 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Методика проведения и этапы</a:t>
            </a:r>
            <a:r>
              <a:rPr lang="ru-RU" baseline="0" dirty="0" smtClean="0"/>
              <a:t> или слайд лекции с аудиовизуальным сопровождением.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7</a:t>
            </a:fld>
            <a:endParaRPr lang="ru-R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Возможность</a:t>
            </a:r>
            <a:r>
              <a:rPr lang="ru-RU" baseline="0" dirty="0" smtClean="0"/>
              <a:t>задать вопросы</a:t>
            </a:r>
            <a:r>
              <a:rPr lang="ru-RU" dirty="0" smtClean="0"/>
              <a:t>и организовать обсуждение.</a:t>
            </a:r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D78FC6-CE17-4259-A63C-DDFC12E048FC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 cstate="print">
            <a:lum bright="42000" contrast="-68000"/>
          </a:blip>
          <a:srcRect/>
          <a:stretch>
            <a:fillRect l="-30000" t="-20000" r="-2000" b="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pPr algn="ctr"/>
            <a:fld id="{743653DA-8BF4-4869-96FE-9BCF43372D46}" type="datetime8">
              <a:rPr lang="ru-RU" smtClean="0"/>
              <a:pPr algn="ctr"/>
              <a:t>вс 25.02.18 13:02</a:t>
            </a:fld>
            <a:endParaRPr lang="ru-RU" sz="2000" dirty="0">
              <a:solidFill>
                <a:srgbClr val="FFFFFF"/>
              </a:solidFill>
            </a:endParaRPr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pPr algn="r"/>
            <a:endParaRPr lang="ru-RU" dirty="0">
              <a:solidFill>
                <a:schemeClr val="tx2"/>
              </a:solidFill>
            </a:endParaRPr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72AC53DF-4216-466D-99A7-94400E6C2A25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129108-AC8D-4212-9283-60D9E99BF07A}" type="datetime8">
              <a:rPr lang="ru-RU" smtClean="0"/>
              <a:pPr/>
              <a:t>вс 25.02.18 13:02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DED3D3-6235-4F4C-B439-DF277FB555A7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400" dirty="0">
              <a:solidFill>
                <a:srgbClr val="FFFFFF"/>
              </a:solidFill>
            </a:endParaRPr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3B5F1E3E-4B2F-4895-B65E-28B2E64F39F6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63085435-8225-4333-BFFA-0096413F0D76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ru-RU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83C494-2A87-468C-A21B-CB14FB9ABB00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180FA0-5B31-4864-A2BB-719EA5A679C6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chemeClr val="tx2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CC0C8-36B8-442A-833D-B6AACE86BB77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AD93096-5B34-4342-9326-69289CEAE4C2}" type="slidenum">
              <a:rPr lang="ru-RU" smtClean="0"/>
              <a:pPr/>
              <a:t>‹#›</a:t>
            </a:fld>
            <a:endParaRPr lang="ru-RU" dirty="0">
              <a:solidFill>
                <a:srgbClr val="FFFFFF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pic>
        <p:nvPicPr>
          <p:cNvPr id="8" name="Picture 7" descr="sm_penci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612648" y="1755648"/>
            <a:ext cx="1615307" cy="2145615"/>
          </a:xfrm>
          <a:prstGeom prst="rect">
            <a:avLst/>
          </a:prstGeom>
          <a:ln w="50800" cap="sq" cmpd="dbl">
            <a:solidFill>
              <a:schemeClr val="accent2"/>
            </a:solidFill>
            <a:miter lim="800000"/>
          </a:ln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51E20EC5-AC53-4169-941E-EDF10CD23748}" type="datetime8">
              <a:rPr lang="ru-RU" smtClean="0"/>
              <a:pPr/>
              <a:t>вс 25.02.18 13:02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pPr algn="ctr"/>
            <a:fld id="{1AD93096-5B34-4342-9326-69289CEAE4C2}" type="slidenum">
              <a:rPr lang="ru-RU" smtClean="0"/>
              <a:pPr algn="ctr"/>
              <a:t>‹#›</a:t>
            </a:fld>
            <a:endParaRPr lang="ru-RU" sz="2800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lang="ru-RU" smtClean="0"/>
              <a:t>Вставка рисунка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вс 25.02.18 13:02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вс 25.02.18 13:02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>
              <a:defRPr sz="1400">
                <a:solidFill>
                  <a:schemeClr val="tx2"/>
                </a:solidFill>
              </a:defRPr>
            </a:lvl1pPr>
          </a:lstStyle>
          <a:p>
            <a:fld id="{8D3816DF-213E-421B-92D3-C068DBB023D6}" type="datetime8">
              <a:rPr lang="ru-RU" smtClean="0">
                <a:solidFill>
                  <a:schemeClr val="tx2"/>
                </a:solidFill>
              </a:rPr>
              <a:pPr/>
              <a:t>вс 25.02.18 13:02</a:t>
            </a:fld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>
              <a:defRPr sz="1400">
                <a:solidFill>
                  <a:schemeClr val="tx2"/>
                </a:solidFill>
              </a:defRPr>
            </a:lvl1pPr>
          </a:lstStyle>
          <a:p>
            <a:pPr algn="r"/>
            <a:endParaRPr lang="ru-RU" sz="1400" dirty="0">
              <a:solidFill>
                <a:schemeClr val="tx2"/>
              </a:solidFill>
            </a:endParaRPr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ru-RU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>
              <a:defRPr sz="1400" b="1">
                <a:solidFill>
                  <a:srgbClr val="FFFFFF"/>
                </a:solidFill>
              </a:defRPr>
            </a:lvl1pPr>
          </a:lstStyle>
          <a:p>
            <a:pPr algn="ctr"/>
            <a:fld id="{72AC53DF-4216-466D-99A7-94400E6C2A25}" type="slidenum">
              <a:rPr lang="ru-RU" sz="1200" smtClean="0">
                <a:solidFill>
                  <a:schemeClr val="tx2"/>
                </a:solidFill>
              </a:rPr>
              <a:pPr algn="ctr"/>
              <a:t>‹#›</a:t>
            </a:fld>
            <a:endParaRPr lang="ru-RU" sz="1400" b="1" dirty="0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97" r:id="rId3"/>
    <p:sldLayoutId id="2147483698" r:id="rId4"/>
    <p:sldLayoutId id="2147483699" r:id="rId5"/>
    <p:sldLayoutId id="2147483700" r:id="rId6"/>
    <p:sldLayoutId id="2147483701" r:id="rId7"/>
    <p:sldLayoutId id="2147483702" r:id="rId8"/>
    <p:sldLayoutId id="2147483703" r:id="rId9"/>
    <p:sldLayoutId id="2147483704" r:id="rId10"/>
    <p:sldLayoutId id="2147483705" r:id="rId11"/>
  </p:sldLayoutIdLst>
  <p:txStyles>
    <p:titleStyle>
      <a:lvl1pPr algn="l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251520" y="1772816"/>
            <a:ext cx="8676456" cy="2938264"/>
          </a:xfrm>
        </p:spPr>
        <p:txBody>
          <a:bodyPr>
            <a:normAutofit/>
          </a:bodyPr>
          <a:lstStyle/>
          <a:p>
            <a:pPr algn="ctr"/>
            <a:r>
              <a:rPr lang="ru-RU" sz="6600" b="1" dirty="0" err="1" smtClean="0">
                <a:solidFill>
                  <a:srgbClr val="002060"/>
                </a:solidFill>
              </a:rPr>
              <a:t>Віднімання</a:t>
            </a:r>
            <a:r>
              <a:rPr lang="ru-RU" sz="6600" b="1" dirty="0" smtClean="0">
                <a:solidFill>
                  <a:srgbClr val="002060"/>
                </a:solidFill>
              </a:rPr>
              <a:t> </a:t>
            </a:r>
            <a:r>
              <a:rPr lang="ru-RU" sz="6600" b="1" dirty="0" err="1" smtClean="0">
                <a:solidFill>
                  <a:srgbClr val="002060"/>
                </a:solidFill>
              </a:rPr>
              <a:t>раціональних</a:t>
            </a:r>
            <a:r>
              <a:rPr lang="ru-RU" sz="6600" b="1" dirty="0" smtClean="0">
                <a:solidFill>
                  <a:srgbClr val="002060"/>
                </a:solidFill>
              </a:rPr>
              <a:t> чисел</a:t>
            </a:r>
            <a:r>
              <a:rPr lang="ru-RU" sz="6000" b="1" dirty="0" smtClean="0">
                <a:solidFill>
                  <a:srgbClr val="002060"/>
                </a:solidFill>
              </a:rPr>
              <a:t/>
            </a:r>
            <a:br>
              <a:rPr lang="ru-RU" sz="6000" b="1" dirty="0" smtClean="0">
                <a:solidFill>
                  <a:srgbClr val="002060"/>
                </a:solidFill>
              </a:rPr>
            </a:br>
            <a:r>
              <a:rPr lang="ru-RU" dirty="0" smtClean="0"/>
              <a:t> </a:t>
            </a:r>
            <a:r>
              <a:rPr lang="ru-RU" sz="2400" b="1" i="1" dirty="0" smtClean="0"/>
              <a:t>урок </a:t>
            </a:r>
            <a:r>
              <a:rPr lang="ru-RU" sz="2400" b="1" i="1" dirty="0" err="1" smtClean="0"/>
              <a:t>засво</a:t>
            </a:r>
            <a:r>
              <a:rPr lang="uk-UA" sz="2400" b="1" i="1" dirty="0" smtClean="0"/>
              <a:t>є</a:t>
            </a:r>
            <a:r>
              <a:rPr lang="ru-RU" sz="2400" b="1" i="1" dirty="0" err="1" smtClean="0"/>
              <a:t>ння</a:t>
            </a:r>
            <a:r>
              <a:rPr lang="ru-RU" sz="2400" b="1" i="1" dirty="0" smtClean="0"/>
              <a:t> нових знань</a:t>
            </a:r>
            <a:endParaRPr lang="ru-RU" sz="24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81800" cy="685800"/>
          </a:xfrm>
        </p:spPr>
        <p:txBody>
          <a:bodyPr>
            <a:normAutofit fontScale="92500" lnSpcReduction="20000"/>
          </a:bodyPr>
          <a:lstStyle/>
          <a:p>
            <a:r>
              <a:rPr lang="ru-RU" dirty="0" smtClean="0"/>
              <a:t>Математика 6 </a:t>
            </a:r>
            <a:r>
              <a:rPr lang="ru-RU" dirty="0" err="1" smtClean="0"/>
              <a:t>клас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err="1" smtClean="0"/>
              <a:t>Вчитель</a:t>
            </a:r>
            <a:r>
              <a:rPr lang="ru-RU" dirty="0" smtClean="0"/>
              <a:t>: Зубкова </a:t>
            </a:r>
            <a:r>
              <a:rPr lang="ru-RU" dirty="0" err="1" smtClean="0"/>
              <a:t>Марія</a:t>
            </a:r>
            <a:r>
              <a:rPr lang="ru-RU" dirty="0" smtClean="0"/>
              <a:t> </a:t>
            </a:r>
            <a:r>
              <a:rPr lang="ru-RU" dirty="0" err="1" smtClean="0"/>
              <a:t>Володимирівна</a:t>
            </a:r>
            <a:endParaRPr lang="ru-RU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Мета уроку		     А</a:t>
            </a:r>
            <a:r>
              <a:rPr lang="uk-UA" dirty="0" err="1" smtClean="0">
                <a:solidFill>
                  <a:srgbClr val="002060"/>
                </a:solidFill>
              </a:rPr>
              <a:t>ктуалізація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609600" y="1752600"/>
            <a:ext cx="3886200" cy="4572000"/>
          </a:xfrm>
          <a:ln w="19050" cmpd="dbl"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uk-UA" dirty="0" smtClean="0"/>
              <a:t>навчити </a:t>
            </a:r>
            <a:r>
              <a:rPr lang="uk-UA" dirty="0" err="1" smtClean="0"/>
              <a:t>розв</a:t>
            </a:r>
            <a:r>
              <a:rPr lang="ru-RU" dirty="0" smtClean="0"/>
              <a:t>’</a:t>
            </a:r>
            <a:r>
              <a:rPr lang="uk-UA" dirty="0" err="1" smtClean="0"/>
              <a:t>язувати</a:t>
            </a:r>
            <a:r>
              <a:rPr lang="uk-UA" dirty="0" smtClean="0"/>
              <a:t> вправи, що </a:t>
            </a:r>
            <a:r>
              <a:rPr lang="uk-UA" dirty="0" smtClean="0"/>
              <a:t>передбачають</a:t>
            </a:r>
            <a:r>
              <a:rPr lang="ru-RU" dirty="0" smtClean="0"/>
              <a:t> </a:t>
            </a:r>
            <a:r>
              <a:rPr lang="uk-UA" dirty="0" smtClean="0"/>
              <a:t>віднімання </a:t>
            </a:r>
            <a:r>
              <a:rPr lang="uk-UA" dirty="0" smtClean="0"/>
              <a:t>раціональних </a:t>
            </a:r>
            <a:r>
              <a:rPr lang="uk-UA" dirty="0" smtClean="0"/>
              <a:t>чисел</a:t>
            </a:r>
            <a:endParaRPr lang="ru-RU" dirty="0" smtClean="0"/>
          </a:p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uk-UA" dirty="0" smtClean="0"/>
              <a:t>розвивати </a:t>
            </a:r>
            <a:r>
              <a:rPr lang="uk-UA" dirty="0" smtClean="0"/>
              <a:t>уважність</a:t>
            </a:r>
            <a:endParaRPr lang="ru-RU" dirty="0" smtClean="0"/>
          </a:p>
          <a:p>
            <a:pPr>
              <a:buClr>
                <a:srgbClr val="002060"/>
              </a:buClr>
              <a:buFont typeface="Wingdings" pitchFamily="2" charset="2"/>
              <a:buChar char="q"/>
            </a:pPr>
            <a:r>
              <a:rPr lang="uk-UA" dirty="0" smtClean="0"/>
              <a:t>виховати інтерес до змісту і процесу оволодіння </a:t>
            </a:r>
            <a:r>
              <a:rPr lang="uk-UA" dirty="0" smtClean="0"/>
              <a:t>знаннями</a:t>
            </a:r>
            <a:endParaRPr lang="ru-RU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2"/>
          </p:nvPr>
        </p:nvSpPr>
        <p:spPr>
          <a:xfrm>
            <a:off x="4844901" y="1752600"/>
            <a:ext cx="3886200" cy="4572000"/>
          </a:xfrm>
          <a:ln w="12700" cmpd="dbl">
            <a:solidFill>
              <a:schemeClr val="accent2">
                <a:lumMod val="75000"/>
              </a:schemeClr>
            </a:solidFill>
          </a:ln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ü"/>
            </a:pPr>
            <a:r>
              <a:rPr lang="uk-UA" dirty="0" smtClean="0"/>
              <a:t>п</a:t>
            </a:r>
            <a:r>
              <a:rPr lang="uk-UA" dirty="0" smtClean="0"/>
              <a:t>равило додавання чисел з різними знаками</a:t>
            </a:r>
          </a:p>
          <a:p>
            <a:pPr>
              <a:buClr>
                <a:srgbClr val="002060"/>
              </a:buClr>
              <a:buFont typeface="Wingdings" pitchFamily="2" charset="2"/>
              <a:buChar char="ü"/>
            </a:pPr>
            <a:r>
              <a:rPr lang="uk-UA" dirty="0" smtClean="0"/>
              <a:t>п</a:t>
            </a:r>
            <a:r>
              <a:rPr lang="uk-UA" dirty="0" smtClean="0"/>
              <a:t>равило додавання чисел з однаковими знаками</a:t>
            </a:r>
          </a:p>
          <a:p>
            <a:pPr>
              <a:buClr>
                <a:srgbClr val="002060"/>
              </a:buClr>
              <a:buFont typeface="Wingdings" pitchFamily="2" charset="2"/>
              <a:buChar char="ü"/>
            </a:pPr>
            <a:r>
              <a:rPr lang="uk-UA" dirty="0" smtClean="0"/>
              <a:t>п</a:t>
            </a:r>
            <a:r>
              <a:rPr lang="uk-UA" dirty="0" smtClean="0"/>
              <a:t>равило додавання протилежних чисел</a:t>
            </a:r>
            <a:endParaRPr lang="ru-RU" dirty="0" smtClean="0"/>
          </a:p>
        </p:txBody>
      </p:sp>
    </p:spTree>
  </p:cSld>
  <p:clrMapOvr>
    <a:masterClrMapping/>
  </p:clrMapOvr>
  <p:transition spd="med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Пояснення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323528" y="1600200"/>
            <a:ext cx="8442520" cy="4565104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uk-UA" dirty="0" smtClean="0"/>
              <a:t>7–(-2)=9, оскільки 9+(-2)=7</a:t>
            </a:r>
          </a:p>
          <a:p>
            <a:pPr algn="ctr">
              <a:buNone/>
            </a:pPr>
            <a:r>
              <a:rPr lang="uk-UA" dirty="0" smtClean="0"/>
              <a:t>5–8=-3, оскільки -3+8=5</a:t>
            </a:r>
          </a:p>
          <a:p>
            <a:pPr algn="ctr">
              <a:buNone/>
            </a:pPr>
            <a:r>
              <a:rPr lang="uk-UA" dirty="0" smtClean="0"/>
              <a:t>-9–11=-20, оскільки -20+11=-9</a:t>
            </a:r>
          </a:p>
          <a:p>
            <a:pPr algn="ctr">
              <a:buNone/>
            </a:pPr>
            <a:r>
              <a:rPr lang="uk-UA" dirty="0" smtClean="0"/>
              <a:t>Закономірність:</a:t>
            </a:r>
          </a:p>
          <a:p>
            <a:pPr algn="ctr">
              <a:buNone/>
            </a:pPr>
            <a:r>
              <a:rPr lang="uk-UA" dirty="0" smtClean="0"/>
              <a:t>7–(-2)=</a:t>
            </a:r>
            <a:r>
              <a:rPr lang="uk-UA" dirty="0" smtClean="0"/>
              <a:t>9</a:t>
            </a:r>
            <a:r>
              <a:rPr lang="uk-UA" dirty="0" smtClean="0"/>
              <a:t> </a:t>
            </a:r>
            <a:r>
              <a:rPr lang="uk-UA" dirty="0" smtClean="0"/>
              <a:t>і 7+2=9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5–8=-</a:t>
            </a:r>
            <a:r>
              <a:rPr lang="uk-UA" dirty="0" smtClean="0"/>
              <a:t>3 і 5+(-8)=-3</a:t>
            </a:r>
            <a:endParaRPr lang="uk-UA" dirty="0" smtClean="0"/>
          </a:p>
          <a:p>
            <a:pPr algn="ctr">
              <a:buNone/>
            </a:pPr>
            <a:r>
              <a:rPr lang="uk-UA" dirty="0" smtClean="0"/>
              <a:t>-9–11=-</a:t>
            </a:r>
            <a:r>
              <a:rPr lang="uk-UA" dirty="0" smtClean="0"/>
              <a:t>20 і -</a:t>
            </a:r>
            <a:r>
              <a:rPr lang="uk-UA" dirty="0" smtClean="0"/>
              <a:t>9</a:t>
            </a:r>
            <a:r>
              <a:rPr lang="uk-UA" dirty="0" smtClean="0"/>
              <a:t>+(-11)=-20</a:t>
            </a:r>
          </a:p>
          <a:p>
            <a:pPr algn="ctr">
              <a:buNone/>
            </a:pPr>
            <a:r>
              <a:rPr lang="uk-UA" dirty="0" smtClean="0"/>
              <a:t>Отже, віднімання можна замінити додаванням</a:t>
            </a:r>
            <a:endParaRPr lang="en-US" b="1" i="1" dirty="0" smtClean="0"/>
          </a:p>
          <a:p>
            <a:pPr algn="ctr">
              <a:buNone/>
            </a:pPr>
            <a:endParaRPr lang="en-US" b="1" i="1" dirty="0" smtClean="0"/>
          </a:p>
          <a:p>
            <a:pPr algn="ctr">
              <a:buNone/>
            </a:pPr>
            <a:endParaRPr lang="uk-UA" dirty="0" smtClean="0"/>
          </a:p>
          <a:p>
            <a:pPr algn="ctr">
              <a:buNone/>
            </a:pPr>
            <a:endParaRPr lang="ru-RU" dirty="0"/>
          </a:p>
        </p:txBody>
      </p:sp>
    </p:spTree>
  </p:cSld>
  <p:clrMapOvr>
    <a:masterClrMapping/>
  </p:clrMapOvr>
  <p:transition spd="med">
    <p:wheel spokes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Правило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153400" cy="44958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uk-UA" sz="3200" b="1" i="1" dirty="0" smtClean="0"/>
          </a:p>
          <a:p>
            <a:pPr algn="ctr">
              <a:buNone/>
            </a:pPr>
            <a:r>
              <a:rPr lang="en-US" sz="3200" b="1" i="1" dirty="0" smtClean="0"/>
              <a:t>a </a:t>
            </a:r>
            <a:r>
              <a:rPr lang="en-US" sz="3200" b="1" i="1" dirty="0" smtClean="0"/>
              <a:t>– b=a+(-b</a:t>
            </a:r>
            <a:r>
              <a:rPr lang="en-US" sz="3200" b="1" i="1" dirty="0" smtClean="0"/>
              <a:t>)</a:t>
            </a:r>
            <a:endParaRPr lang="uk-UA" sz="3200" b="1" i="1" dirty="0" smtClean="0"/>
          </a:p>
          <a:p>
            <a:pPr algn="ctr">
              <a:buNone/>
            </a:pPr>
            <a:endParaRPr lang="uk-UA" sz="3200" b="1" i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uk-UA" sz="3200" b="1" i="1" dirty="0" smtClean="0">
                <a:solidFill>
                  <a:srgbClr val="002060"/>
                </a:solidFill>
              </a:rPr>
              <a:t>Щоб </a:t>
            </a:r>
            <a:r>
              <a:rPr lang="uk-UA" sz="3200" b="1" i="1" dirty="0" smtClean="0">
                <a:solidFill>
                  <a:srgbClr val="002060"/>
                </a:solidFill>
              </a:rPr>
              <a:t>знайти різницю двох чисел,</a:t>
            </a:r>
          </a:p>
          <a:p>
            <a:pPr algn="ctr">
              <a:buNone/>
            </a:pPr>
            <a:r>
              <a:rPr lang="uk-UA" sz="3200" b="1" i="1" dirty="0" smtClean="0">
                <a:solidFill>
                  <a:srgbClr val="002060"/>
                </a:solidFill>
              </a:rPr>
              <a:t>можна до зменшуваного додати число,</a:t>
            </a:r>
          </a:p>
          <a:p>
            <a:pPr algn="ctr">
              <a:buNone/>
            </a:pPr>
            <a:r>
              <a:rPr lang="uk-UA" sz="3200" b="1" i="1" dirty="0" smtClean="0">
                <a:solidFill>
                  <a:srgbClr val="002060"/>
                </a:solidFill>
              </a:rPr>
              <a:t>протилежне </a:t>
            </a:r>
            <a:r>
              <a:rPr lang="uk-UA" sz="3200" b="1" i="1" dirty="0" smtClean="0">
                <a:solidFill>
                  <a:srgbClr val="002060"/>
                </a:solidFill>
              </a:rPr>
              <a:t>від</a:t>
            </a:r>
            <a:r>
              <a:rPr lang="en-US" sz="3200" b="1" i="1" dirty="0" smtClean="0">
                <a:solidFill>
                  <a:srgbClr val="002060"/>
                </a:solidFill>
              </a:rPr>
              <a:t>’</a:t>
            </a:r>
            <a:r>
              <a:rPr lang="uk-UA" sz="3200" b="1" i="1" dirty="0" err="1" smtClean="0">
                <a:solidFill>
                  <a:srgbClr val="002060"/>
                </a:solidFill>
              </a:rPr>
              <a:t>ємнику</a:t>
            </a:r>
            <a:endParaRPr lang="uk-UA" sz="3200" b="1" i="1" dirty="0" smtClean="0">
              <a:solidFill>
                <a:srgbClr val="002060"/>
              </a:solidFill>
            </a:endParaRPr>
          </a:p>
        </p:txBody>
      </p:sp>
    </p:spTree>
  </p:cSld>
  <p:clrMapOvr>
    <a:masterClrMapping/>
  </p:clrMapOvr>
  <p:transition spd="med">
    <p:wheel spokes="2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Закріплення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3203848" y="2060848"/>
            <a:ext cx="5487144" cy="2376264"/>
          </a:xfrm>
        </p:spPr>
        <p:txBody>
          <a:bodyPr>
            <a:normAutofit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Ø"/>
            </a:pPr>
            <a:r>
              <a:rPr lang="uk-UA" sz="3200" dirty="0" smtClean="0"/>
              <a:t>Інтерактивна вправа </a:t>
            </a:r>
            <a:r>
              <a:rPr lang="uk-UA" sz="3200" dirty="0" err="1" smtClean="0"/>
              <a:t>“Пазл”</a:t>
            </a:r>
            <a:endParaRPr lang="uk-UA" sz="3200" dirty="0" smtClean="0"/>
          </a:p>
          <a:p>
            <a:pPr>
              <a:buClr>
                <a:srgbClr val="002060"/>
              </a:buClr>
              <a:buFont typeface="Wingdings" pitchFamily="2" charset="2"/>
              <a:buChar char="Ø"/>
            </a:pPr>
            <a:r>
              <a:rPr lang="uk-UA" sz="3200" dirty="0" smtClean="0"/>
              <a:t>Інтерактивна вправа </a:t>
            </a:r>
            <a:r>
              <a:rPr lang="uk-UA" sz="3200" dirty="0" err="1" smtClean="0"/>
              <a:t>“Вікторина”</a:t>
            </a:r>
            <a:endParaRPr lang="uk-UA" sz="3200" dirty="0" smtClean="0"/>
          </a:p>
          <a:p>
            <a:pPr>
              <a:buClr>
                <a:srgbClr val="002060"/>
              </a:buClr>
              <a:buFont typeface="Wingdings" pitchFamily="2" charset="2"/>
              <a:buChar char="Ø"/>
            </a:pPr>
            <a:r>
              <a:rPr lang="uk-UA" sz="3200" dirty="0" smtClean="0"/>
              <a:t>Тренуємося №990</a:t>
            </a:r>
          </a:p>
        </p:txBody>
      </p:sp>
      <p:pic>
        <p:nvPicPr>
          <p:cNvPr id="1026" name="Picture 2" descr="D:\маша\атестація 2017-2018\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2952328" cy="2952328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Закріплення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2267744" y="1628800"/>
            <a:ext cx="6876256" cy="5040560"/>
          </a:xfrm>
        </p:spPr>
        <p:txBody>
          <a:bodyPr>
            <a:normAutofit lnSpcReduction="10000"/>
          </a:bodyPr>
          <a:lstStyle/>
          <a:p>
            <a:pPr>
              <a:buClr>
                <a:srgbClr val="002060"/>
              </a:buClr>
              <a:buFont typeface="Wingdings" pitchFamily="2" charset="2"/>
              <a:buChar char="Ø"/>
            </a:pPr>
            <a:r>
              <a:rPr lang="uk-UA" sz="2800" dirty="0" smtClean="0"/>
              <a:t>Задачі практичного змісту:</a:t>
            </a:r>
          </a:p>
          <a:p>
            <a:pPr marL="514350" indent="-514350">
              <a:spcBef>
                <a:spcPts val="0"/>
              </a:spcBef>
              <a:buBlip>
                <a:blip r:embed="rId2"/>
              </a:buBlip>
            </a:pPr>
            <a:r>
              <a:rPr lang="uk-UA" sz="2400" dirty="0" smtClean="0"/>
              <a:t>У понеділок температура становила 15,5°С. Протягом кожного наступного дня температура знижувалася на 1,5°С. Визначте, яка температура була в п</a:t>
            </a:r>
            <a:r>
              <a:rPr lang="en-US" sz="2400" dirty="0" smtClean="0"/>
              <a:t>’</a:t>
            </a:r>
            <a:r>
              <a:rPr lang="uk-UA" sz="2400" dirty="0" err="1" smtClean="0"/>
              <a:t>ятницю</a:t>
            </a:r>
            <a:r>
              <a:rPr lang="uk-UA" sz="2400" dirty="0" smtClean="0"/>
              <a:t> ввечері?</a:t>
            </a:r>
          </a:p>
          <a:p>
            <a:pPr marL="514350" indent="-514350">
              <a:spcBef>
                <a:spcPts val="0"/>
              </a:spcBef>
              <a:buBlip>
                <a:blip r:embed="rId2"/>
              </a:buBlip>
            </a:pPr>
            <a:r>
              <a:rPr lang="uk-UA" sz="2400" dirty="0" smtClean="0"/>
              <a:t>Після засухи рівень води в озері знизився на </a:t>
            </a:r>
            <a:r>
              <a:rPr lang="uk-UA" sz="2400" dirty="0" smtClean="0"/>
              <a:t>15,5см. Внаслідок зливи рівень води піднявся на 34,7см, після чого становив 697см. Визначте рівень води в озері до засухи.</a:t>
            </a:r>
            <a:endParaRPr lang="uk-UA" sz="2400" dirty="0" smtClean="0"/>
          </a:p>
          <a:p>
            <a:pPr marL="514350" indent="-514350">
              <a:spcBef>
                <a:spcPts val="0"/>
              </a:spcBef>
              <a:buBlip>
                <a:blip r:embed="rId2"/>
              </a:buBlip>
            </a:pPr>
            <a:r>
              <a:rPr lang="uk-UA" sz="2400" dirty="0" smtClean="0"/>
              <a:t>Кількість забитих м</a:t>
            </a:r>
            <a:r>
              <a:rPr lang="en-US" sz="2400" dirty="0" smtClean="0"/>
              <a:t>’</a:t>
            </a:r>
            <a:r>
              <a:rPr lang="uk-UA" sz="2400" dirty="0" err="1" smtClean="0"/>
              <a:t>ячів</a:t>
            </a:r>
            <a:r>
              <a:rPr lang="uk-UA" sz="2400" dirty="0" smtClean="0"/>
              <a:t> записували зі знаком “+”, а кількість пропущених – зі знаком “–”</a:t>
            </a:r>
            <a:r>
              <a:rPr lang="ru-RU" sz="2400" dirty="0" smtClean="0"/>
              <a:t>. </a:t>
            </a:r>
            <a:r>
              <a:rPr lang="ru-RU" sz="2400" dirty="0" err="1" smtClean="0"/>
              <a:t>Скільки</a:t>
            </a:r>
            <a:r>
              <a:rPr lang="ru-RU" sz="2400" dirty="0" smtClean="0"/>
              <a:t> м</a:t>
            </a:r>
            <a:r>
              <a:rPr lang="en-US" sz="2400" dirty="0" smtClean="0"/>
              <a:t>’</a:t>
            </a:r>
            <a:r>
              <a:rPr lang="uk-UA" sz="2400" dirty="0" err="1" smtClean="0"/>
              <a:t>ячів</a:t>
            </a:r>
            <a:r>
              <a:rPr lang="uk-UA" sz="2400" dirty="0" smtClean="0"/>
              <a:t> пропустила команда, якщо забила 12 голів, а сума забитих і пропущених м</a:t>
            </a:r>
            <a:r>
              <a:rPr lang="en-US" sz="2400" dirty="0" smtClean="0"/>
              <a:t>’</a:t>
            </a:r>
            <a:r>
              <a:rPr lang="uk-UA" sz="2400" dirty="0" err="1" smtClean="0"/>
              <a:t>ячів</a:t>
            </a:r>
            <a:r>
              <a:rPr lang="uk-UA" sz="2400" dirty="0" smtClean="0"/>
              <a:t> дорівнює -3?</a:t>
            </a:r>
            <a:endParaRPr lang="uk-UA" sz="2400" dirty="0" smtClean="0"/>
          </a:p>
        </p:txBody>
      </p:sp>
      <p:pic>
        <p:nvPicPr>
          <p:cNvPr id="4" name="Picture 2" descr="D:\маша\атестація 2017-2018\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700808"/>
            <a:ext cx="2160240" cy="230425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hee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Домашнє завдання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Rectangle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uk-UA" dirty="0" smtClean="0"/>
          </a:p>
          <a:p>
            <a:pPr>
              <a:buNone/>
            </a:pPr>
            <a:r>
              <a:rPr lang="uk-UA" dirty="0" smtClean="0"/>
              <a:t>	  Прочитати п.36, вивчити правила</a:t>
            </a:r>
          </a:p>
          <a:p>
            <a:pPr>
              <a:buNone/>
            </a:pPr>
            <a:r>
              <a:rPr lang="uk-UA" dirty="0" smtClean="0"/>
              <a:t>	</a:t>
            </a:r>
            <a:r>
              <a:rPr lang="uk-UA" dirty="0" smtClean="0"/>
              <a:t> </a:t>
            </a:r>
            <a:r>
              <a:rPr lang="uk-UA" dirty="0" smtClean="0"/>
              <a:t> </a:t>
            </a:r>
            <a:r>
              <a:rPr lang="uk-UA" dirty="0" err="1" smtClean="0"/>
              <a:t>Розв</a:t>
            </a:r>
            <a:r>
              <a:rPr lang="en-US" dirty="0" smtClean="0"/>
              <a:t>’</a:t>
            </a:r>
            <a:r>
              <a:rPr lang="uk-UA" dirty="0" err="1" smtClean="0"/>
              <a:t>язати</a:t>
            </a:r>
            <a:r>
              <a:rPr lang="uk-UA" dirty="0" smtClean="0"/>
              <a:t>:</a:t>
            </a:r>
            <a:endParaRPr lang="uk-UA" dirty="0" smtClean="0"/>
          </a:p>
          <a:p>
            <a:pPr>
              <a:buNone/>
            </a:pPr>
            <a:r>
              <a:rPr lang="uk-UA" dirty="0" smtClean="0"/>
              <a:t>	№991, №998.</a:t>
            </a:r>
            <a:endParaRPr lang="ru-RU" dirty="0" smtClean="0"/>
          </a:p>
        </p:txBody>
      </p:sp>
      <p:pic>
        <p:nvPicPr>
          <p:cNvPr id="5" name="Content Placeholder 4" descr="compassPencilRuler_bg.png"/>
          <p:cNvPicPr>
            <a:picLocks noGrp="1" noChangeAspect="1"/>
          </p:cNvPicPr>
          <p:nvPr>
            <p:ph sz="quarter" idx="2"/>
          </p:nvPr>
        </p:nvPicPr>
        <p:blipFill>
          <a:blip r:embed="rId3" cstate="print">
            <a:lum bright="28000" contrast="-63000"/>
          </a:blip>
          <a:stretch>
            <a:fillRect/>
          </a:stretch>
        </p:blipFill>
        <p:spPr>
          <a:xfrm>
            <a:off x="4572000" y="1600200"/>
            <a:ext cx="4419600" cy="4572000"/>
          </a:xfrm>
          <a:ln w="50800" cmpd="dbl">
            <a:solidFill>
              <a:schemeClr val="accent2"/>
            </a:solidFill>
          </a:ln>
        </p:spPr>
      </p:pic>
    </p:spTree>
  </p:cSld>
  <p:clrMapOvr>
    <a:masterClrMapping/>
  </p:clrMapOvr>
  <p:transition spd="med">
    <p:wheel spokes="8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Підсумок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2339752" y="1844824"/>
            <a:ext cx="6400800" cy="2160240"/>
          </a:xfrm>
        </p:spPr>
        <p:txBody>
          <a:bodyPr/>
          <a:lstStyle/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uk-UA" dirty="0" smtClean="0"/>
              <a:t>Які дії ми виконували з раціональними числами</a:t>
            </a:r>
            <a:r>
              <a:rPr lang="uk-UA" dirty="0" smtClean="0"/>
              <a:t>?</a:t>
            </a:r>
          </a:p>
          <a:p>
            <a:pPr>
              <a:buClr>
                <a:srgbClr val="002060"/>
              </a:buClr>
              <a:buFont typeface="Wingdings" pitchFamily="2" charset="2"/>
              <a:buChar char="v"/>
            </a:pPr>
            <a:r>
              <a:rPr lang="uk-UA" dirty="0" smtClean="0"/>
              <a:t>Як знайти різницю раціональних чисел? </a:t>
            </a:r>
            <a:endParaRPr lang="ru-RU" dirty="0" smtClean="0"/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2192288"/>
          </a:xfrm>
        </p:spPr>
        <p:txBody>
          <a:bodyPr>
            <a:normAutofit/>
          </a:bodyPr>
          <a:lstStyle/>
          <a:p>
            <a:pPr algn="ctr"/>
            <a:r>
              <a:rPr lang="uk-UA" dirty="0" smtClean="0">
                <a:solidFill>
                  <a:srgbClr val="002060"/>
                </a:solidFill>
              </a:rPr>
              <a:t>Гарно працювали!</a:t>
            </a:r>
            <a:br>
              <a:rPr lang="uk-UA" dirty="0" smtClean="0">
                <a:solidFill>
                  <a:srgbClr val="002060"/>
                </a:solidFill>
              </a:rPr>
            </a:br>
            <a:r>
              <a:rPr lang="uk-UA" dirty="0" smtClean="0">
                <a:solidFill>
                  <a:srgbClr val="002060"/>
                </a:solidFill>
              </a:rPr>
              <a:t/>
            </a:r>
            <a:br>
              <a:rPr lang="uk-UA" dirty="0" smtClean="0">
                <a:solidFill>
                  <a:srgbClr val="002060"/>
                </a:solidFill>
              </a:rPr>
            </a:br>
            <a:r>
              <a:rPr lang="uk-UA" dirty="0" smtClean="0">
                <a:solidFill>
                  <a:srgbClr val="002060"/>
                </a:solidFill>
              </a:rPr>
              <a:t>Молодці!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3074" name="Picture 2" descr="D:\маша\квест\загруженное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573016"/>
            <a:ext cx="1733550" cy="1990725"/>
          </a:xfrm>
          <a:prstGeom prst="rect">
            <a:avLst/>
          </a:prstGeom>
          <a:noFill/>
        </p:spPr>
      </p:pic>
      <p:pic>
        <p:nvPicPr>
          <p:cNvPr id="3075" name="Picture 3" descr="D:\маша\квест\загруженное (6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3573016"/>
            <a:ext cx="1733550" cy="1990725"/>
          </a:xfrm>
          <a:prstGeom prst="rect">
            <a:avLst/>
          </a:prstGeom>
          <a:noFill/>
        </p:spPr>
      </p:pic>
      <p:pic>
        <p:nvPicPr>
          <p:cNvPr id="3076" name="Picture 4" descr="D:\маша\атестація 2017-2018\Без названия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1880" y="2708920"/>
            <a:ext cx="2333625" cy="1962150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резентація до уроку">
  <a:themeElements>
    <a:clrScheme name="Модульная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TemplateFile" ma:contentTypeID="0x010100BB2780C3CC07BD4BAA623FF9571645580400D1570604EA743043A2641365C0E91715" ma:contentTypeVersion="55" ma:contentTypeDescription="Create a new document." ma:contentTypeScope="" ma:versionID="2c496a0f341a72d7e8cbd42eb499a6d4">
  <xsd:schema xmlns:xsd="http://www.w3.org/2001/XMLSchema" xmlns:xs="http://www.w3.org/2001/XMLSchema" xmlns:p="http://schemas.microsoft.com/office/2006/metadata/properties" xmlns:ns2="9d035d7d-02e5-4a00-8b62-9a556aabc7b5" xmlns:ns3="91e8d559-4d54-460d-ba58-5d5027f88b4d" targetNamespace="http://schemas.microsoft.com/office/2006/metadata/properties" ma:root="true" ma:fieldsID="2bcea688bd265da693c2f253e50f4ab0" ns2:_="" ns3:_="">
    <xsd:import namespace="9d035d7d-02e5-4a00-8b62-9a556aabc7b5"/>
    <xsd:import namespace="91e8d559-4d54-460d-ba58-5d5027f88b4d"/>
    <xsd:element name="properties">
      <xsd:complexType>
        <xsd:sequence>
          <xsd:element name="documentManagement">
            <xsd:complexType>
              <xsd:all>
                <xsd:element ref="ns2:AcquiredFrom" minOccurs="0"/>
                <xsd:element ref="ns2:UACurrentWords" minOccurs="0"/>
                <xsd:element ref="ns2:TPApplication" minOccurs="0"/>
                <xsd:element ref="ns2:ApprovalLog" minOccurs="0"/>
                <xsd:element ref="ns2:ApprovalStatus" minOccurs="0"/>
                <xsd:element ref="ns2:AssetStart" minOccurs="0"/>
                <xsd:element ref="ns2:AssetExpire" minOccurs="0"/>
                <xsd:element ref="ns2:AssetId" minOccurs="0"/>
                <xsd:element ref="ns2:IsSearchable" minOccurs="0"/>
                <xsd:element ref="ns2:AssetType" minOccurs="0"/>
                <xsd:element ref="ns2:APAuthor" minOccurs="0"/>
                <xsd:element ref="ns2:AverageRating" minOccurs="0"/>
                <xsd:element ref="ns2:BlockPublish" minOccurs="0"/>
                <xsd:element ref="ns2:BugNumber" minOccurs="0"/>
                <xsd:element ref="ns2:CampaignTagsTaxHTField0" minOccurs="0"/>
                <xsd:element ref="ns2:TPClientViewer" minOccurs="0"/>
                <xsd:element ref="ns2:ClipArtFilename" minOccurs="0"/>
                <xsd:element ref="ns2:TPCommandLine" minOccurs="0"/>
                <xsd:element ref="ns2:TPComponent" minOccurs="0"/>
                <xsd:element ref="ns2:ContentItem" minOccurs="0"/>
                <xsd:element ref="ns2:CrawlForDependencies" minOccurs="0"/>
                <xsd:element ref="ns2:CSXHash" minOccurs="0"/>
                <xsd:element ref="ns2:CSXSubmissionMarket" minOccurs="0"/>
                <xsd:element ref="ns2:CSXUpdate" minOccurs="0"/>
                <xsd:element ref="ns2:IntlLangReviewDate" minOccurs="0"/>
                <xsd:element ref="ns2:IsDeleted" minOccurs="0"/>
                <xsd:element ref="ns2:APDescription" minOccurs="0"/>
                <xsd:element ref="ns2:DirectSourceMarket" minOccurs="0"/>
                <xsd:element ref="ns2:Downloads" minOccurs="0"/>
                <xsd:element ref="ns2:DSATActionTaken" minOccurs="0"/>
                <xsd:element ref="ns2:APEditor" minOccurs="0"/>
                <xsd:element ref="ns2:EditorialStatus" minOccurs="0"/>
                <xsd:element ref="ns2:EditorialTags" minOccurs="0"/>
                <xsd:element ref="ns2:TPExecutable" minOccurs="0"/>
                <xsd:element ref="ns2:FeatureTagsTaxHTField0" minOccurs="0"/>
                <xsd:element ref="ns2:TPFriendlyName" minOccurs="0"/>
                <xsd:element ref="ns2:FriendlyTitle" minOccurs="0"/>
                <xsd:element ref="ns2:PrimaryImageGen" minOccurs="0"/>
                <xsd:element ref="ns2:HandoffToMSDN" minOccurs="0"/>
                <xsd:element ref="ns2:InProjectListLookup" minOccurs="0"/>
                <xsd:element ref="ns2:TPInstallLocation" minOccurs="0"/>
                <xsd:element ref="ns2:InternalTagsTaxHTField0" minOccurs="0"/>
                <xsd:element ref="ns2:IntlLangReview" minOccurs="0"/>
                <xsd:element ref="ns2:IntlLangReviewer" minOccurs="0"/>
                <xsd:element ref="ns2:MarketSpecific" minOccurs="0"/>
                <xsd:element ref="ns2:LastCompleteVersionLookup" minOccurs="0"/>
                <xsd:element ref="ns2:LastHandOff" minOccurs="0"/>
                <xsd:element ref="ns2:LastModifiedDateTime" minOccurs="0"/>
                <xsd:element ref="ns2:LastPreviewErrorLookup" minOccurs="0"/>
                <xsd:element ref="ns2:LastPreviewResultLookup" minOccurs="0"/>
                <xsd:element ref="ns2:LastPreviewAttemptDateLookup" minOccurs="0"/>
                <xsd:element ref="ns2:LastPreviewedByLookup" minOccurs="0"/>
                <xsd:element ref="ns2:LastPreviewTimeLookup" minOccurs="0"/>
                <xsd:element ref="ns2:LastPreviewVersionLookup" minOccurs="0"/>
                <xsd:element ref="ns2:LastPublishErrorLookup" minOccurs="0"/>
                <xsd:element ref="ns2:LastPublishResultLookup" minOccurs="0"/>
                <xsd:element ref="ns2:LastPublishAttemptDateLookup" minOccurs="0"/>
                <xsd:element ref="ns2:LastPublishedByLookup" minOccurs="0"/>
                <xsd:element ref="ns2:LastPublishTimeLookup" minOccurs="0"/>
                <xsd:element ref="ns2:LastPublishVersionLookup" minOccurs="0"/>
                <xsd:element ref="ns2:TPLaunchHelpLinkType" minOccurs="0"/>
                <xsd:element ref="ns2:LegacyData" minOccurs="0"/>
                <xsd:element ref="ns2:TPLaunchHelpLink" minOccurs="0"/>
                <xsd:element ref="ns2:LocComments" minOccurs="0"/>
                <xsd:element ref="ns2:LocLastLocAttemptVersionLookup" minOccurs="0"/>
                <xsd:element ref="ns2:LocLastLocAttemptVersionTypeLookup" minOccurs="0"/>
                <xsd:element ref="ns2:LocManualTestRequired" minOccurs="0"/>
                <xsd:element ref="ns2:LocMarketGroupTiers2" minOccurs="0"/>
                <xsd:element ref="ns2:LocNewPublishedVersionLookup" minOccurs="0"/>
                <xsd:element ref="ns2:LocOverallHandbackStatusLookup" minOccurs="0"/>
                <xsd:element ref="ns2:LocOverallLocStatusLookup" minOccurs="0"/>
                <xsd:element ref="ns2:LocOverallPreviewStatusLookup" minOccurs="0"/>
                <xsd:element ref="ns2:LocOverallPublishStatusLookup" minOccurs="0"/>
                <xsd:element ref="ns2:IntlLocPriority" minOccurs="0"/>
                <xsd:element ref="ns2:LocProcessedForHandoffsLookup" minOccurs="0"/>
                <xsd:element ref="ns2:LocProcessedForMarketsLookup" minOccurs="0"/>
                <xsd:element ref="ns2:LocPublishedDependentAssetsLookup" minOccurs="0"/>
                <xsd:element ref="ns2:LocPublishedLinkedAssetsLookup" minOccurs="0"/>
                <xsd:element ref="ns2:LocRecommendedHandoff" minOccurs="0"/>
                <xsd:element ref="ns2:LocalizationTagsTaxHTField0" minOccurs="0"/>
                <xsd:element ref="ns2:MachineTranslated" minOccurs="0"/>
                <xsd:element ref="ns2:Manager" minOccurs="0"/>
                <xsd:element ref="ns2:Markets" minOccurs="0"/>
                <xsd:element ref="ns2:Milestone" minOccurs="0"/>
                <xsd:element ref="ns2:TPNamespace" minOccurs="0"/>
                <xsd:element ref="ns2:NumericId" minOccurs="0"/>
                <xsd:element ref="ns2:NumOfRatingsLookup" minOccurs="0"/>
                <xsd:element ref="ns2:OOCacheId" minOccurs="0"/>
                <xsd:element ref="ns2:OpenTemplate" minOccurs="0"/>
                <xsd:element ref="ns2:OriginAsset" minOccurs="0"/>
                <xsd:element ref="ns2:OriginalRelease" minOccurs="0"/>
                <xsd:element ref="ns2:OriginalSourceMarket" minOccurs="0"/>
                <xsd:element ref="ns2:OutputCachingOn" minOccurs="0"/>
                <xsd:element ref="ns2:ParentAssetId" minOccurs="0"/>
                <xsd:element ref="ns2:PlannedPubDate" minOccurs="0"/>
                <xsd:element ref="ns2:PolicheckWords" minOccurs="0"/>
                <xsd:element ref="ns2:BusinessGroup" minOccurs="0"/>
                <xsd:element ref="ns2:UAProjectedTotalWords" minOccurs="0"/>
                <xsd:element ref="ns2:Provider" minOccurs="0"/>
                <xsd:element ref="ns2:Providers" minOccurs="0"/>
                <xsd:element ref="ns2:PublishStatusLookup" minOccurs="0"/>
                <xsd:element ref="ns2:PublishTargets" minOccurs="0"/>
                <xsd:element ref="ns2:RecommendationsModifier" minOccurs="0"/>
                <xsd:element ref="ns2:ArtSampleDocs" minOccurs="0"/>
                <xsd:element ref="ns2:ScenarioTagsTaxHTField0" minOccurs="0"/>
                <xsd:element ref="ns2:ShowIn" minOccurs="0"/>
                <xsd:element ref="ns2:SourceTitle" minOccurs="0"/>
                <xsd:element ref="ns2:CSXSubmissionDate" minOccurs="0"/>
                <xsd:element ref="ns2:SubmitterId" minOccurs="0"/>
                <xsd:element ref="ns2:TaxCatchAll" minOccurs="0"/>
                <xsd:element ref="ns2:TaxCatchAllLabel" minOccurs="0"/>
                <xsd:element ref="ns2:TemplateStatus" minOccurs="0"/>
                <xsd:element ref="ns2:TemplateTemplateType" minOccurs="0"/>
                <xsd:element ref="ns2:ThumbnailAssetId" minOccurs="0"/>
                <xsd:element ref="ns2:TimesCloned" minOccurs="0"/>
                <xsd:element ref="ns2:TrustLevel" minOccurs="0"/>
                <xsd:element ref="ns2:UALocComments" minOccurs="0"/>
                <xsd:element ref="ns2:UALocRecommendation" minOccurs="0"/>
                <xsd:element ref="ns2:UANotes" minOccurs="0"/>
                <xsd:element ref="ns2:TPAppVersion" minOccurs="0"/>
                <xsd:element ref="ns2:VoteCount" minOccurs="0"/>
                <xsd:element ref="ns3:Description0" minOccurs="0"/>
                <xsd:element ref="ns3:Component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035d7d-02e5-4a00-8b62-9a556aabc7b5" elementFormDefault="qualified">
    <xsd:import namespace="http://schemas.microsoft.com/office/2006/documentManagement/types"/>
    <xsd:import namespace="http://schemas.microsoft.com/office/infopath/2007/PartnerControls"/>
    <xsd:element name="AcquiredFrom" ma:index="1" nillable="true" ma:displayName="Acquired From" ma:default="Internal MS" ma:internalName="AcquiredFrom" ma:readOnly="false">
      <xsd:simpleType>
        <xsd:restriction base="dms:Choice">
          <xsd:enumeration value="Internal MS"/>
          <xsd:enumeration value="Community"/>
          <xsd:enumeration value="MVP"/>
          <xsd:enumeration value="Publisher"/>
          <xsd:enumeration value="Partner"/>
          <xsd:enumeration value="None"/>
        </xsd:restriction>
      </xsd:simpleType>
    </xsd:element>
    <xsd:element name="UACurrentWords" ma:index="2" nillable="true" ma:displayName="Actual Word Count" ma:default="" ma:internalName="UACurrentWords" ma:readOnly="false">
      <xsd:simpleType>
        <xsd:restriction base="dms:Unknown"/>
      </xsd:simpleType>
    </xsd:element>
    <xsd:element name="TPApplication" ma:index="3" nillable="true" ma:displayName="Application to Open Template With" ma:default="" ma:internalName="TPApplication">
      <xsd:simpleType>
        <xsd:restriction base="dms:Text"/>
      </xsd:simpleType>
    </xsd:element>
    <xsd:element name="ApprovalLog" ma:index="4" nillable="true" ma:displayName="Approval Log" ma:default="" ma:hidden="true" ma:internalName="ApprovalLog" ma:readOnly="false">
      <xsd:simpleType>
        <xsd:restriction base="dms:Note"/>
      </xsd:simpleType>
    </xsd:element>
    <xsd:element name="ApprovalStatus" ma:index="5" nillable="true" ma:displayName="Approval Status" ma:default="InProgress" ma:internalName="ApprovalStatus" ma:readOnly="false">
      <xsd:simpleType>
        <xsd:restriction base="dms:Choice">
          <xsd:enumeration value="InProgress"/>
          <xsd:enumeration value="Rejected"/>
          <xsd:enumeration value="Questionable"/>
          <xsd:enumeration value="ApprovedAutomatic"/>
          <xsd:enumeration value="ApprovedManual"/>
          <xsd:enumeration value="On Hold"/>
          <xsd:enumeration value="Needs Review"/>
          <xsd:enumeration value="A Violation"/>
          <xsd:enumeration value="Unpublished Violation"/>
        </xsd:restriction>
      </xsd:simpleType>
    </xsd:element>
    <xsd:element name="AssetStart" ma:index="6" nillable="true" ma:displayName="Asset Begin Date" ma:default="[Today]" ma:internalName="AssetStart" ma:readOnly="false">
      <xsd:simpleType>
        <xsd:restriction base="dms:DateTime"/>
      </xsd:simpleType>
    </xsd:element>
    <xsd:element name="AssetExpire" ma:index="7" nillable="true" ma:displayName="Asset End Date" ma:default="2029-01-01T00:00:00Z" ma:internalName="AssetExpire" ma:readOnly="false">
      <xsd:simpleType>
        <xsd:restriction base="dms:DateTime"/>
      </xsd:simpleType>
    </xsd:element>
    <xsd:element name="AssetId" ma:index="8" nillable="true" ma:displayName="Asset ID" ma:default="" ma:indexed="true" ma:internalName="AssetId" ma:readOnly="false">
      <xsd:simpleType>
        <xsd:restriction base="dms:Text">
          <xsd:maxLength value="255"/>
        </xsd:restriction>
      </xsd:simpleType>
    </xsd:element>
    <xsd:element name="IsSearchable" ma:index="9" nillable="true" ma:displayName="Asset Searchable?" ma:default="true" ma:internalName="IsSearchable" ma:readOnly="false">
      <xsd:simpleType>
        <xsd:restriction base="dms:Boolean"/>
      </xsd:simpleType>
    </xsd:element>
    <xsd:element name="AssetType" ma:index="10" nillable="true" ma:displayName="Asset Type" ma:default="" ma:internalName="AssetType" ma:readOnly="false">
      <xsd:simpleType>
        <xsd:restriction base="dms:Unknown"/>
      </xsd:simpleType>
    </xsd:element>
    <xsd:element name="APAuthor" ma:index="11" nillable="true" ma:displayName="Author" ma:default="" ma:list="UserInfo" ma:internalName="APAuth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AverageRating" ma:index="12" nillable="true" ma:displayName="Average Rating" ma:internalName="AverageRating" ma:readOnly="false">
      <xsd:simpleType>
        <xsd:restriction base="dms:Text"/>
      </xsd:simpleType>
    </xsd:element>
    <xsd:element name="BlockPublish" ma:index="13" nillable="true" ma:displayName="Block from Publishing?" ma:default="" ma:internalName="BlockPublish" ma:readOnly="false">
      <xsd:simpleType>
        <xsd:restriction base="dms:Boolean"/>
      </xsd:simpleType>
    </xsd:element>
    <xsd:element name="BugNumber" ma:index="14" nillable="true" ma:displayName="Bug Number" ma:default="" ma:internalName="BugNumber" ma:readOnly="false">
      <xsd:simpleType>
        <xsd:restriction base="dms:Text"/>
      </xsd:simpleType>
    </xsd:element>
    <xsd:element name="CampaignTagsTaxHTField0" ma:index="16" nillable="true" ma:taxonomy="true" ma:internalName="CampaignTagsTaxHTField0" ma:taxonomyFieldName="CampaignTags" ma:displayName="Campaigns" ma:readOnly="false" ma:default="" ma:fieldId="{dc117081-80f4-4e10-b46d-e6dc6854316c}" ma:taxonomyMulti="true" ma:sspId="8f79753a-75d3-41f5-8ca3-40b843941b4f" ma:termSetId="ca0e50d4-faa1-44ce-961e-bb1441c60e6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ClientViewer" ma:index="17" nillable="true" ma:displayName="Client Viewer" ma:default="" ma:internalName="TPClientViewer">
      <xsd:simpleType>
        <xsd:restriction base="dms:Text"/>
      </xsd:simpleType>
    </xsd:element>
    <xsd:element name="ClipArtFilename" ma:index="18" nillable="true" ma:displayName="Clip Art Name" ma:default="" ma:internalName="ClipArtFilename" ma:readOnly="false">
      <xsd:simpleType>
        <xsd:restriction base="dms:Text"/>
      </xsd:simpleType>
    </xsd:element>
    <xsd:element name="TPCommandLine" ma:index="19" nillable="true" ma:displayName="Command Line" ma:default="" ma:internalName="TPCommandLine">
      <xsd:simpleType>
        <xsd:restriction base="dms:Text"/>
      </xsd:simpleType>
    </xsd:element>
    <xsd:element name="TPComponent" ma:index="20" nillable="true" ma:displayName="Component" ma:default="" ma:internalName="TPComponent">
      <xsd:simpleType>
        <xsd:restriction base="dms:Text"/>
      </xsd:simpleType>
    </xsd:element>
    <xsd:element name="ContentItem" ma:index="21" nillable="true" ma:displayName="Content Item" ma:default="" ma:hidden="true" ma:internalName="ContentItem" ma:readOnly="false">
      <xsd:simpleType>
        <xsd:restriction base="dms:Unknown"/>
      </xsd:simpleType>
    </xsd:element>
    <xsd:element name="CrawlForDependencies" ma:index="23" nillable="true" ma:displayName="Crawl for Dependencies?" ma:default="true" ma:internalName="CrawlForDependencies" ma:readOnly="false">
      <xsd:simpleType>
        <xsd:restriction base="dms:Boolean"/>
      </xsd:simpleType>
    </xsd:element>
    <xsd:element name="CSXHash" ma:index="26" nillable="true" ma:displayName="CSX Hash" ma:default="" ma:indexed="true" ma:internalName="CSXHash" ma:readOnly="false">
      <xsd:simpleType>
        <xsd:restriction base="dms:Text"/>
      </xsd:simpleType>
    </xsd:element>
    <xsd:element name="CSXSubmissionMarket" ma:index="27" nillable="true" ma:displayName="CSX Submission Market" ma:default="" ma:list="{41FC7ADF-4C62-4413-95B2-CDE72C4AD396}" ma:internalName="CSXSubmissionMarket" ma:readOnly="false" ma:showField="MarketName" ma:web="9d035d7d-02e5-4a00-8b62-9a556aabc7b5">
      <xsd:simpleType>
        <xsd:restriction base="dms:Lookup"/>
      </xsd:simpleType>
    </xsd:element>
    <xsd:element name="CSXUpdate" ma:index="28" nillable="true" ma:displayName="CSX Updated?" ma:default="false" ma:internalName="CSXUpdate" ma:readOnly="false">
      <xsd:simpleType>
        <xsd:restriction base="dms:Boolean"/>
      </xsd:simpleType>
    </xsd:element>
    <xsd:element name="IntlLangReviewDate" ma:index="29" nillable="true" ma:displayName="Date to Complete Intl QA" ma:default="" ma:internalName="IntlLangReviewDate" ma:readOnly="false">
      <xsd:simpleType>
        <xsd:restriction base="dms:DateTime"/>
      </xsd:simpleType>
    </xsd:element>
    <xsd:element name="IsDeleted" ma:index="30" nillable="true" ma:displayName="Deleted?" ma:default="" ma:internalName="IsDeleted" ma:readOnly="false">
      <xsd:simpleType>
        <xsd:restriction base="dms:Boolean"/>
      </xsd:simpleType>
    </xsd:element>
    <xsd:element name="APDescription" ma:index="31" nillable="true" ma:displayName="Description" ma:default="" ma:internalName="APDescription" ma:readOnly="false">
      <xsd:simpleType>
        <xsd:restriction base="dms:Note"/>
      </xsd:simpleType>
    </xsd:element>
    <xsd:element name="DirectSourceMarket" ma:index="32" nillable="true" ma:displayName="Direct Source Market Group" ma:default="" ma:internalName="DirectSourceMarket" ma:readOnly="false">
      <xsd:simpleType>
        <xsd:restriction base="dms:Text"/>
      </xsd:simpleType>
    </xsd:element>
    <xsd:element name="Downloads" ma:index="33" nillable="true" ma:displayName="Downloads" ma:default="0" ma:hidden="true" ma:internalName="Downloads" ma:readOnly="false">
      <xsd:simpleType>
        <xsd:restriction base="dms:Unknown"/>
      </xsd:simpleType>
    </xsd:element>
    <xsd:element name="DSATActionTaken" ma:index="34" nillable="true" ma:displayName="DSAT Action Taken" ma:default="" ma:internalName="DSATActionTaken" ma:readOnly="false">
      <xsd:simpleType>
        <xsd:restriction base="dms:Choice">
          <xsd:enumeration value="Best Bets"/>
          <xsd:enumeration value="Expire"/>
          <xsd:enumeration value="Hide"/>
          <xsd:enumeration value="None"/>
        </xsd:restriction>
      </xsd:simpleType>
    </xsd:element>
    <xsd:element name="APEditor" ma:index="35" nillable="true" ma:displayName="Editor" ma:default="" ma:list="UserInfo" ma:internalName="APEditor" ma:readOnly="false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EditorialStatus" ma:index="36" nillable="true" ma:displayName="Editorial Status" ma:default="" ma:internalName="EditorialStatus" ma:readOnly="false">
      <xsd:simpleType>
        <xsd:restriction base="dms:Unknown"/>
      </xsd:simpleType>
    </xsd:element>
    <xsd:element name="EditorialTags" ma:index="37" nillable="true" ma:displayName="Editorial Tags" ma:default="" ma:internalName="EditorialTags">
      <xsd:simpleType>
        <xsd:restriction base="dms:Unknown"/>
      </xsd:simpleType>
    </xsd:element>
    <xsd:element name="TPExecutable" ma:index="38" nillable="true" ma:displayName="Executable" ma:default="" ma:internalName="TPExecutable">
      <xsd:simpleType>
        <xsd:restriction base="dms:Text"/>
      </xsd:simpleType>
    </xsd:element>
    <xsd:element name="FeatureTagsTaxHTField0" ma:index="40" nillable="true" ma:taxonomy="true" ma:internalName="FeatureTagsTaxHTField0" ma:taxonomyFieldName="FeatureTags" ma:displayName="Features" ma:readOnly="false" ma:default="" ma:fieldId="{5e663266-dbf1-446f-b076-28feab654dae}" ma:taxonomyMulti="true" ma:sspId="8f79753a-75d3-41f5-8ca3-40b843941b4f" ma:termSetId="f1ab6845-967d-4854-a0ba-4ec07f0f811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PFriendlyName" ma:index="41" nillable="true" ma:displayName="Friendly Name" ma:default="" ma:internalName="TPFriendlyName">
      <xsd:simpleType>
        <xsd:restriction base="dms:Text"/>
      </xsd:simpleType>
    </xsd:element>
    <xsd:element name="FriendlyTitle" ma:index="42" nillable="true" ma:displayName="Friendly Title" ma:default="" ma:description="Shorter title to be used when displaying search results" ma:internalName="FriendlyTitle" ma:readOnly="false">
      <xsd:simpleType>
        <xsd:restriction base="dms:Text"/>
      </xsd:simpleType>
    </xsd:element>
    <xsd:element name="PrimaryImageGen" ma:index="43" nillable="true" ma:displayName="Generate Images?" ma:default="true" ma:internalName="PrimaryImageGen">
      <xsd:simpleType>
        <xsd:restriction base="dms:Boolean"/>
      </xsd:simpleType>
    </xsd:element>
    <xsd:element name="HandoffToMSDN" ma:index="44" nillable="true" ma:displayName="Handoff To MSDN Date" ma:default="" ma:internalName="HandoffToMSDN" ma:readOnly="false">
      <xsd:simpleType>
        <xsd:restriction base="dms:DateTime"/>
      </xsd:simpleType>
    </xsd:element>
    <xsd:element name="InProjectListLookup" ma:index="45" nillable="true" ma:displayName="InProjectListLookup" ma:list="{CD722278-12DA-4BA9-B56C-2624CA46C480}" ma:internalName="InProjectListLookup" ma:readOnly="true" ma:showField="InProjectLis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InstallLocation" ma:index="46" nillable="true" ma:displayName="Install Location" ma:default="" ma:internalName="TPInstallLocation">
      <xsd:simpleType>
        <xsd:restriction base="dms:Text"/>
      </xsd:simpleType>
    </xsd:element>
    <xsd:element name="InternalTagsTaxHTField0" ma:index="48" nillable="true" ma:taxonomy="true" ma:internalName="InternalTagsTaxHTField0" ma:taxonomyFieldName="InternalTags" ma:displayName="Internal Tags" ma:readOnly="false" ma:default="" ma:fieldId="{65226a81-6f17-445b-9321-8ea42e2eee04}" ma:taxonomyMulti="true" ma:sspId="8f79753a-75d3-41f5-8ca3-40b843941b4f" ma:termSetId="82b6639e-f7fc-4c18-ad2d-003a6e707765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ntlLangReview" ma:index="49" nillable="true" ma:displayName="Intl Lang QA Review Required?" ma:default="" ma:internalName="IntlLangReview" ma:readOnly="false">
      <xsd:simpleType>
        <xsd:restriction base="dms:Boolean"/>
      </xsd:simpleType>
    </xsd:element>
    <xsd:element name="IntlLangReviewer" ma:index="50" nillable="true" ma:displayName="Intl Lang QA Reviewer" ma:default="" ma:internalName="IntlLangReviewer" ma:readOnly="false">
      <xsd:simpleType>
        <xsd:restriction base="dms:Text"/>
      </xsd:simpleType>
    </xsd:element>
    <xsd:element name="MarketSpecific" ma:index="51" nillable="true" ma:displayName="Is Market Specific?" ma:default="" ma:internalName="MarketSpecific" ma:readOnly="false">
      <xsd:simpleType>
        <xsd:restriction base="dms:Boolean"/>
      </xsd:simpleType>
    </xsd:element>
    <xsd:element name="LastCompleteVersionLookup" ma:index="52" nillable="true" ma:displayName="Last Complete Version Lookup" ma:default="" ma:list="{CD722278-12DA-4BA9-B56C-2624CA46C480}" ma:internalName="LastCompleteVersionLookup" ma:readOnly="true" ma:showField="LastComplete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HandOff" ma:index="53" nillable="true" ma:displayName="Last Hand-off" ma:default="" ma:internalName="LastHandOff" ma:readOnly="false">
      <xsd:simpleType>
        <xsd:restriction base="dms:DateTime"/>
      </xsd:simpleType>
    </xsd:element>
    <xsd:element name="LastModifiedDateTime" ma:index="54" nillable="true" ma:displayName="Last Modified Date" ma:default="" ma:internalName="LastModifiedDateTime" ma:readOnly="false">
      <xsd:simpleType>
        <xsd:restriction base="dms:DateTime"/>
      </xsd:simpleType>
    </xsd:element>
    <xsd:element name="LastPreviewErrorLookup" ma:index="55" nillable="true" ma:displayName="Last Preview Attempt Error" ma:default="" ma:list="{CD722278-12DA-4BA9-B56C-2624CA46C480}" ma:internalName="LastPreviewErrorLookup" ma:readOnly="true" ma:showField="LastPreview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ResultLookup" ma:index="56" nillable="true" ma:displayName="Last Preview Attempt Result" ma:default="" ma:list="{CD722278-12DA-4BA9-B56C-2624CA46C480}" ma:internalName="LastPreviewResultLookup" ma:readOnly="true" ma:showField="LastPreview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AttemptDateLookup" ma:index="57" nillable="true" ma:displayName="Last Preview Attempted On" ma:default="" ma:list="{CD722278-12DA-4BA9-B56C-2624CA46C480}" ma:internalName="LastPreviewAttemptDateLookup" ma:readOnly="true" ma:showField="LastPreview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edByLookup" ma:index="58" nillable="true" ma:displayName="Last Previewed By" ma:default="" ma:list="{CD722278-12DA-4BA9-B56C-2624CA46C480}" ma:internalName="LastPreviewedByLookup" ma:readOnly="true" ma:showField="LastPreview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TimeLookup" ma:index="59" nillable="true" ma:displayName="Last Previewed Date" ma:default="" ma:list="{CD722278-12DA-4BA9-B56C-2624CA46C480}" ma:internalName="LastPreviewTimeLookup" ma:readOnly="true" ma:showField="LastPreview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reviewVersionLookup" ma:index="60" nillable="true" ma:displayName="Last Previewed Version" ma:default="" ma:list="{CD722278-12DA-4BA9-B56C-2624CA46C480}" ma:internalName="LastPreviewVersionLookup" ma:readOnly="true" ma:showField="LastPreview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rrorLookup" ma:index="61" nillable="true" ma:displayName="Last Publish Attempt Error" ma:default="" ma:list="{CD722278-12DA-4BA9-B56C-2624CA46C480}" ma:internalName="LastPublishErrorLookup" ma:readOnly="true" ma:showField="LastPublishError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ResultLookup" ma:index="62" nillable="true" ma:displayName="Last Publish Attempt Result" ma:default="" ma:list="{CD722278-12DA-4BA9-B56C-2624CA46C480}" ma:internalName="LastPublishResultLookup" ma:readOnly="true" ma:showField="LastPublishResult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AttemptDateLookup" ma:index="63" nillable="true" ma:displayName="Last Publish Attempted On" ma:default="" ma:list="{CD722278-12DA-4BA9-B56C-2624CA46C480}" ma:internalName="LastPublishAttemptDateLookup" ma:readOnly="true" ma:showField="LastPublishAttemptDat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edByLookup" ma:index="64" nillable="true" ma:displayName="Last Published By" ma:default="" ma:list="{CD722278-12DA-4BA9-B56C-2624CA46C480}" ma:internalName="LastPublishedByLookup" ma:readOnly="true" ma:showField="LastPublishedBy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TimeLookup" ma:index="65" nillable="true" ma:displayName="Last Published Date" ma:default="" ma:list="{CD722278-12DA-4BA9-B56C-2624CA46C480}" ma:internalName="LastPublishTimeLookup" ma:readOnly="true" ma:showField="LastPublishTi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LastPublishVersionLookup" ma:index="66" nillable="true" ma:displayName="Last Published Version" ma:default="" ma:list="{CD722278-12DA-4BA9-B56C-2624CA46C480}" ma:internalName="LastPublishVersionLookup" ma:readOnly="true" ma:showField="LastPublishVersion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PLaunchHelpLinkType" ma:index="67" nillable="true" ma:displayName="Launch Help Link Type" ma:default="Template" ma:internalName="TPLaunchHelpLinkType">
      <xsd:simpleType>
        <xsd:restriction base="dms:Choice">
          <xsd:enumeration value="Template"/>
          <xsd:enumeration value="Training"/>
          <xsd:enumeration value="URL"/>
          <xsd:enumeration value="None"/>
        </xsd:restriction>
      </xsd:simpleType>
    </xsd:element>
    <xsd:element name="LegacyData" ma:index="68" nillable="true" ma:displayName="Legacy Data" ma:default="" ma:internalName="LegacyData" ma:readOnly="false">
      <xsd:simpleType>
        <xsd:restriction base="dms:Note"/>
      </xsd:simpleType>
    </xsd:element>
    <xsd:element name="TPLaunchHelpLink" ma:index="69" nillable="true" ma:displayName="Link to Launch Help Topic" ma:default="" ma:internalName="TPLaunchHelpLink">
      <xsd:simpleType>
        <xsd:restriction base="dms:Text"/>
      </xsd:simpleType>
    </xsd:element>
    <xsd:element name="LocComments" ma:index="70" nillable="true" ma:displayName="Loc Approval Comments" ma:default="" ma:internalName="LocComments" ma:readOnly="false">
      <xsd:simpleType>
        <xsd:restriction base="dms:Note"/>
      </xsd:simpleType>
    </xsd:element>
    <xsd:element name="LocLastLocAttemptVersionLookup" ma:index="71" nillable="true" ma:displayName="Loc Last Loc Attempt Version" ma:default="" ma:list="{B116CC8E-FCD3-4331-849C-1BF4DB8052AE}" ma:internalName="LocLastLocAttemptVersionLookup" ma:readOnly="false" ma:showField="LastLocAttemptVersion" ma:web="9d035d7d-02e5-4a00-8b62-9a556aabc7b5">
      <xsd:simpleType>
        <xsd:restriction base="dms:Lookup"/>
      </xsd:simpleType>
    </xsd:element>
    <xsd:element name="LocLastLocAttemptVersionTypeLookup" ma:index="72" nillable="true" ma:displayName="Loc Last Loc Attempt Version Type" ma:default="" ma:list="{B116CC8E-FCD3-4331-849C-1BF4DB8052AE}" ma:internalName="LocLastLocAttemptVersionTypeLookup" ma:readOnly="true" ma:showField="LastLocAttemptVersionType" ma:web="9d035d7d-02e5-4a00-8b62-9a556aabc7b5">
      <xsd:simpleType>
        <xsd:restriction base="dms:Lookup"/>
      </xsd:simpleType>
    </xsd:element>
    <xsd:element name="LocManualTestRequired" ma:index="73" nillable="true" ma:displayName="Loc Manual Test Required" ma:default="" ma:internalName="LocManualTestRequired" ma:readOnly="false">
      <xsd:simpleType>
        <xsd:restriction base="dms:Boolean"/>
      </xsd:simpleType>
    </xsd:element>
    <xsd:element name="LocMarketGroupTiers2" ma:index="74" nillable="true" ma:displayName="Loc Market Group Tiers" ma:internalName="LocMarketGroupTiers2" ma:readOnly="false">
      <xsd:simpleType>
        <xsd:restriction base="dms:Unknown"/>
      </xsd:simpleType>
    </xsd:element>
    <xsd:element name="LocNewPublishedVersionLookup" ma:index="75" nillable="true" ma:displayName="Loc New Published Version Lookup" ma:default="" ma:list="{B116CC8E-FCD3-4331-849C-1BF4DB8052AE}" ma:internalName="LocNewPublishedVersionLookup" ma:readOnly="true" ma:showField="NewPublishedVersion" ma:web="9d035d7d-02e5-4a00-8b62-9a556aabc7b5">
      <xsd:simpleType>
        <xsd:restriction base="dms:Lookup"/>
      </xsd:simpleType>
    </xsd:element>
    <xsd:element name="LocOverallHandbackStatusLookup" ma:index="76" nillable="true" ma:displayName="Loc Overall Handback Status" ma:default="" ma:list="{B116CC8E-FCD3-4331-849C-1BF4DB8052AE}" ma:internalName="LocOverallHandbackStatusLookup" ma:readOnly="true" ma:showField="OverallHandbackStatus" ma:web="9d035d7d-02e5-4a00-8b62-9a556aabc7b5">
      <xsd:simpleType>
        <xsd:restriction base="dms:Lookup"/>
      </xsd:simpleType>
    </xsd:element>
    <xsd:element name="LocOverallLocStatusLookup" ma:index="77" nillable="true" ma:displayName="Loc Overall Localize Status" ma:default="" ma:list="{B116CC8E-FCD3-4331-849C-1BF4DB8052AE}" ma:internalName="LocOverallLocStatusLookup" ma:readOnly="true" ma:showField="OverallLocStatus" ma:web="9d035d7d-02e5-4a00-8b62-9a556aabc7b5">
      <xsd:simpleType>
        <xsd:restriction base="dms:Lookup"/>
      </xsd:simpleType>
    </xsd:element>
    <xsd:element name="LocOverallPreviewStatusLookup" ma:index="78" nillable="true" ma:displayName="Loc Overall Preview Status" ma:default="" ma:list="{B116CC8E-FCD3-4331-849C-1BF4DB8052AE}" ma:internalName="LocOverallPreviewStatusLookup" ma:readOnly="true" ma:showField="OverallPreviewStatus" ma:web="9d035d7d-02e5-4a00-8b62-9a556aabc7b5">
      <xsd:simpleType>
        <xsd:restriction base="dms:Lookup"/>
      </xsd:simpleType>
    </xsd:element>
    <xsd:element name="LocOverallPublishStatusLookup" ma:index="79" nillable="true" ma:displayName="Loc Overall Publish Status" ma:default="" ma:list="{B116CC8E-FCD3-4331-849C-1BF4DB8052AE}" ma:internalName="LocOverallPublishStatusLookup" ma:readOnly="true" ma:showField="OverallPublishStatus" ma:web="9d035d7d-02e5-4a00-8b62-9a556aabc7b5">
      <xsd:simpleType>
        <xsd:restriction base="dms:Lookup"/>
      </xsd:simpleType>
    </xsd:element>
    <xsd:element name="IntlLocPriority" ma:index="80" nillable="true" ma:displayName="Loc Priority" ma:default="" ma:internalName="IntlLocPriority" ma:readOnly="false">
      <xsd:simpleType>
        <xsd:restriction base="dms:Unknown"/>
      </xsd:simpleType>
    </xsd:element>
    <xsd:element name="LocProcessedForHandoffsLookup" ma:index="81" nillable="true" ma:displayName="Loc Processed For Handoffs" ma:default="" ma:list="{B116CC8E-FCD3-4331-849C-1BF4DB8052AE}" ma:internalName="LocProcessedForHandoffsLookup" ma:readOnly="true" ma:showField="ProcessedForHandoffs" ma:web="9d035d7d-02e5-4a00-8b62-9a556aabc7b5">
      <xsd:simpleType>
        <xsd:restriction base="dms:Lookup"/>
      </xsd:simpleType>
    </xsd:element>
    <xsd:element name="LocProcessedForMarketsLookup" ma:index="82" nillable="true" ma:displayName="Loc Processed For Markets" ma:default="" ma:list="{B116CC8E-FCD3-4331-849C-1BF4DB8052AE}" ma:internalName="LocProcessedForMarketsLookup" ma:readOnly="true" ma:showField="ProcessedForMarkets" ma:web="9d035d7d-02e5-4a00-8b62-9a556aabc7b5">
      <xsd:simpleType>
        <xsd:restriction base="dms:Lookup"/>
      </xsd:simpleType>
    </xsd:element>
    <xsd:element name="LocPublishedDependentAssetsLookup" ma:index="83" nillable="true" ma:displayName="Loc Published Dependent Assets" ma:default="" ma:list="{B116CC8E-FCD3-4331-849C-1BF4DB8052AE}" ma:internalName="LocPublishedDependentAssetsLookup" ma:readOnly="true" ma:showField="PublishedDependentAssets" ma:web="9d035d7d-02e5-4a00-8b62-9a556aabc7b5">
      <xsd:simpleType>
        <xsd:restriction base="dms:Lookup"/>
      </xsd:simpleType>
    </xsd:element>
    <xsd:element name="LocPublishedLinkedAssetsLookup" ma:index="84" nillable="true" ma:displayName="Loc Published Linked Assets" ma:default="" ma:list="{B116CC8E-FCD3-4331-849C-1BF4DB8052AE}" ma:internalName="LocPublishedLinkedAssetsLookup" ma:readOnly="true" ma:showField="PublishedLinkedAssets" ma:web="9d035d7d-02e5-4a00-8b62-9a556aabc7b5">
      <xsd:simpleType>
        <xsd:restriction base="dms:Lookup"/>
      </xsd:simpleType>
    </xsd:element>
    <xsd:element name="LocRecommendedHandoff" ma:index="85" nillable="true" ma:displayName="Loc Recommended Handoff" ma:default="" ma:indexed="true" ma:internalName="LocRecommendedHandoff" ma:readOnly="false">
      <xsd:simpleType>
        <xsd:restriction base="dms:Text"/>
      </xsd:simpleType>
    </xsd:element>
    <xsd:element name="LocalizationTagsTaxHTField0" ma:index="87" nillable="true" ma:taxonomy="true" ma:internalName="LocalizationTagsTaxHTField0" ma:taxonomyFieldName="LocalizationTags" ma:displayName="Localization Tags" ma:readOnly="false" ma:default="" ma:fieldId="{c95181ba-569f-436f-adb3-78c3831fea54}" ma:taxonomyMulti="true" ma:sspId="8f79753a-75d3-41f5-8ca3-40b843941b4f" ma:termSetId="5b7703a5-8e8b-4b58-8b31-1cea35331da3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MachineTranslated" ma:index="88" nillable="true" ma:displayName="Machine Translated" ma:default="" ma:internalName="MachineTranslated" ma:readOnly="false">
      <xsd:simpleType>
        <xsd:restriction base="dms:Boolean"/>
      </xsd:simpleType>
    </xsd:element>
    <xsd:element name="Manager" ma:index="89" nillable="true" ma:displayName="Manager" ma:hidden="true" ma:internalName="Manager" ma:readOnly="false">
      <xsd:simpleType>
        <xsd:restriction base="dms:Text"/>
      </xsd:simpleType>
    </xsd:element>
    <xsd:element name="Markets" ma:index="90" nillable="true" ma:displayName="Markets" ma:default="" ma:description="Leave blank to show in all markets" ma:list="{41FC7ADF-4C62-4413-95B2-CDE72C4AD396}" ma:internalName="Markets" ma:readOnly="false" ma:showField="MarketName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Milestone" ma:index="91" nillable="true" ma:displayName="Milestone" ma:default="" ma:internalName="Milestone" ma:readOnly="false">
      <xsd:simpleType>
        <xsd:restriction base="dms:Unknown"/>
      </xsd:simpleType>
    </xsd:element>
    <xsd:element name="TPNamespace" ma:index="94" nillable="true" ma:displayName="Namespace" ma:default="" ma:internalName="TPNamespace">
      <xsd:simpleType>
        <xsd:restriction base="dms:Text"/>
      </xsd:simpleType>
    </xsd:element>
    <xsd:element name="NumericId" ma:index="95" nillable="true" ma:displayName="Numeric ID" ma:default="" ma:indexed="true" ma:internalName="NumericId" ma:readOnly="false">
      <xsd:simpleType>
        <xsd:restriction base="dms:Number"/>
      </xsd:simpleType>
    </xsd:element>
    <xsd:element name="NumOfRatingsLookup" ma:index="96" nillable="true" ma:displayName="NumOfRatings" ma:default="" ma:list="{CD722278-12DA-4BA9-B56C-2624CA46C480}" ma:internalName="NumOfRatingsLookup" ma:readOnly="true" ma:showField="NumOfRating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OOCacheId" ma:index="97" nillable="true" ma:displayName="OOCacheId" ma:internalName="OOCacheId" ma:readOnly="false">
      <xsd:simpleType>
        <xsd:restriction base="dms:Text"/>
      </xsd:simpleType>
    </xsd:element>
    <xsd:element name="OpenTemplate" ma:index="98" nillable="true" ma:displayName="Open Template" ma:default="true" ma:internalName="OpenTemplate">
      <xsd:simpleType>
        <xsd:restriction base="dms:Boolean"/>
      </xsd:simpleType>
    </xsd:element>
    <xsd:element name="OriginAsset" ma:index="99" nillable="true" ma:displayName="Origin Asset" ma:default="" ma:internalName="OriginAsset" ma:readOnly="false">
      <xsd:simpleType>
        <xsd:restriction base="dms:Text"/>
      </xsd:simpleType>
    </xsd:element>
    <xsd:element name="OriginalRelease" ma:index="100" nillable="true" ma:displayName="Original Release" ma:default="15" ma:internalName="OriginalRelease" ma:readOnly="false">
      <xsd:simpleType>
        <xsd:restriction base="dms:Choice">
          <xsd:enumeration value="14"/>
          <xsd:enumeration value="15"/>
          <xsd:enumeration value="16"/>
        </xsd:restriction>
      </xsd:simpleType>
    </xsd:element>
    <xsd:element name="OriginalSourceMarket" ma:index="101" nillable="true" ma:displayName="Original Source Market Group" ma:default="" ma:internalName="OriginalSourceMarket" ma:readOnly="false">
      <xsd:simpleType>
        <xsd:restriction base="dms:Text"/>
      </xsd:simpleType>
    </xsd:element>
    <xsd:element name="OutputCachingOn" ma:index="102" nillable="true" ma:displayName="Output Caching" ma:default="true" ma:hidden="true" ma:internalName="OutputCachingOn" ma:readOnly="false">
      <xsd:simpleType>
        <xsd:restriction base="dms:Boolean"/>
      </xsd:simpleType>
    </xsd:element>
    <xsd:element name="ParentAssetId" ma:index="103" nillable="true" ma:displayName="Parent Asset Id" ma:default="" ma:internalName="ParentAssetId" ma:readOnly="false">
      <xsd:simpleType>
        <xsd:restriction base="dms:Text"/>
      </xsd:simpleType>
    </xsd:element>
    <xsd:element name="PlannedPubDate" ma:index="104" nillable="true" ma:displayName="Planned Publish Date" ma:default="" ma:indexed="true" ma:internalName="PlannedPubDate" ma:readOnly="false">
      <xsd:simpleType>
        <xsd:restriction base="dms:DateTime"/>
      </xsd:simpleType>
    </xsd:element>
    <xsd:element name="PolicheckWords" ma:index="105" nillable="true" ma:displayName="Policheck Words" ma:default="" ma:internalName="PolicheckWords" ma:readOnly="false">
      <xsd:simpleType>
        <xsd:restriction base="dms:Text"/>
      </xsd:simpleType>
    </xsd:element>
    <xsd:element name="BusinessGroup" ma:index="106" nillable="true" ma:displayName="Product Division Owner" ma:default="" ma:internalName="BusinessGroup" ma:readOnly="false">
      <xsd:simpleType>
        <xsd:restriction base="dms:Unknown"/>
      </xsd:simpleType>
    </xsd:element>
    <xsd:element name="UAProjectedTotalWords" ma:index="107" nillable="true" ma:displayName="Projected Word Count" ma:default="" ma:internalName="UAProjectedTotalWords" ma:readOnly="false">
      <xsd:simpleType>
        <xsd:restriction base="dms:Unknown"/>
      </xsd:simpleType>
    </xsd:element>
    <xsd:element name="Provider" ma:index="108" nillable="true" ma:displayName="Provider" ma:default="" ma:internalName="Provider" ma:readOnly="false">
      <xsd:simpleType>
        <xsd:restriction base="dms:Unknown"/>
      </xsd:simpleType>
    </xsd:element>
    <xsd:element name="Providers" ma:index="109" nillable="true" ma:displayName="Providers" ma:default="" ma:internalName="Providers">
      <xsd:simpleType>
        <xsd:restriction base="dms:Unknown"/>
      </xsd:simpleType>
    </xsd:element>
    <xsd:element name="PublishStatusLookup" ma:index="110" nillable="true" ma:displayName="Publish Status" ma:default="" ma:list="{CD722278-12DA-4BA9-B56C-2624CA46C480}" ma:internalName="PublishStatusLookup" ma:readOnly="false" ma:showField="PublishStatus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PublishTargets" ma:index="111" nillable="true" ma:displayName="Publish Target" ma:default="OfficeOnlineVNext" ma:internalName="PublishTargets" ma:readOnly="false">
      <xsd:simpleType>
        <xsd:restriction base="dms:Unknown"/>
      </xsd:simpleType>
    </xsd:element>
    <xsd:element name="RecommendationsModifier" ma:index="112" nillable="true" ma:displayName="Recommendations Modifier" ma:default="" ma:internalName="RecommendationsModifier" ma:readOnly="false">
      <xsd:simpleType>
        <xsd:restriction base="dms:Number"/>
      </xsd:simpleType>
    </xsd:element>
    <xsd:element name="ArtSampleDocs" ma:index="113" nillable="true" ma:displayName="Sample Docs" ma:default="" ma:hidden="true" ma:internalName="ArtSampleDocs" ma:readOnly="false">
      <xsd:simpleType>
        <xsd:restriction base="dms:Text"/>
      </xsd:simpleType>
    </xsd:element>
    <xsd:element name="ScenarioTagsTaxHTField0" ma:index="115" nillable="true" ma:taxonomy="true" ma:internalName="ScenarioTagsTaxHTField0" ma:taxonomyFieldName="ScenarioTags" ma:displayName="Scenarios" ma:readOnly="false" ma:default="" ma:fieldId="{a34c0026-7bf6-479c-b6e7-24710140ce31}" ma:taxonomyMulti="true" ma:sspId="8f79753a-75d3-41f5-8ca3-40b843941b4f" ma:termSetId="4b7d5f16-e2f2-4fc0-bab3-6e8b931e57d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ShowIn" ma:index="117" nillable="true" ma:displayName="Show In" ma:default="Show everywhere" ma:internalName="ShowIn" ma:readOnly="false">
      <xsd:simpleType>
        <xsd:restriction base="dms:Choice">
          <xsd:enumeration value="Hide on web"/>
          <xsd:enumeration value="On Web no search"/>
          <xsd:enumeration value="Show everywhere"/>
          <xsd:enumeration value="Special use only"/>
        </xsd:restriction>
      </xsd:simpleType>
    </xsd:element>
    <xsd:element name="SourceTitle" ma:index="118" nillable="true" ma:displayName="Source Title" ma:default="" ma:indexed="true" ma:internalName="SourceTitle" ma:readOnly="false">
      <xsd:simpleType>
        <xsd:restriction base="dms:Text"/>
      </xsd:simpleType>
    </xsd:element>
    <xsd:element name="CSXSubmissionDate" ma:index="119" nillable="true" ma:displayName="Submission Date" ma:default="" ma:internalName="CSXSubmissionDate" ma:readOnly="false">
      <xsd:simpleType>
        <xsd:restriction base="dms:DateTime"/>
      </xsd:simpleType>
    </xsd:element>
    <xsd:element name="SubmitterId" ma:index="120" nillable="true" ma:displayName="Submitter ID" ma:default="" ma:internalName="SubmitterId" ma:readOnly="false">
      <xsd:simpleType>
        <xsd:restriction base="dms:Text"/>
      </xsd:simpleType>
    </xsd:element>
    <xsd:element name="TaxCatchAll" ma:index="121" nillable="true" ma:displayName="Taxonomy Catch All Column" ma:hidden="true" ma:list="{0ef119a3-9350-4d50-81f0-e824a5745f43}" ma:internalName="TaxCatchAll" ma:showField="CatchAllData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2" nillable="true" ma:displayName="Taxonomy Catch All Column1" ma:hidden="true" ma:list="{0ef119a3-9350-4d50-81f0-e824a5745f43}" ma:internalName="TaxCatchAllLabel" ma:readOnly="true" ma:showField="CatchAllDataLabel" ma:web="9d035d7d-02e5-4a00-8b62-9a556aabc7b5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emplateStatus" ma:index="123" nillable="true" ma:displayName="Template Status" ma:default="" ma:internalName="TemplateStatus">
      <xsd:simpleType>
        <xsd:restriction base="dms:Unknown"/>
      </xsd:simpleType>
    </xsd:element>
    <xsd:element name="TemplateTemplateType" ma:index="124" nillable="true" ma:displayName="Template Type" ma:default="" ma:internalName="TemplateTemplateType">
      <xsd:simpleType>
        <xsd:restriction base="dms:Unknown"/>
      </xsd:simpleType>
    </xsd:element>
    <xsd:element name="ThumbnailAssetId" ma:index="125" nillable="true" ma:displayName="Thumbnail Image Asset" ma:default="" ma:internalName="ThumbnailAssetId" ma:readOnly="false">
      <xsd:simpleType>
        <xsd:restriction base="dms:Text"/>
      </xsd:simpleType>
    </xsd:element>
    <xsd:element name="TimesCloned" ma:index="126" nillable="true" ma:displayName="Times Cloned" ma:default="" ma:internalName="TimesCloned" ma:readOnly="false">
      <xsd:simpleType>
        <xsd:restriction base="dms:Number"/>
      </xsd:simpleType>
    </xsd:element>
    <xsd:element name="TrustLevel" ma:index="128" nillable="true" ma:displayName="Trust Level" ma:default="1 Microsoft Managed Content" ma:internalName="TrustLevel" ma:readOnly="false">
      <xsd:simpleType>
        <xsd:restriction base="dms:Unknown"/>
      </xsd:simpleType>
    </xsd:element>
    <xsd:element name="UALocComments" ma:index="129" nillable="true" ma:displayName="UA Loc Comments" ma:default="" ma:internalName="UALocComments" ma:readOnly="false">
      <xsd:simpleType>
        <xsd:restriction base="dms:Note"/>
      </xsd:simpleType>
    </xsd:element>
    <xsd:element name="UALocRecommendation" ma:index="130" nillable="true" ma:displayName="UA Loc Recommendation" ma:default="Localize" ma:internalName="UALocRecommendation" ma:readOnly="false">
      <xsd:simpleType>
        <xsd:restriction base="dms:Choice">
          <xsd:enumeration value="Localize"/>
          <xsd:enumeration value="Never Localize"/>
          <xsd:enumeration value="Priority Localize"/>
        </xsd:restriction>
      </xsd:simpleType>
    </xsd:element>
    <xsd:element name="UANotes" ma:index="131" nillable="true" ma:displayName="UA Notes" ma:default="" ma:internalName="UANotes" ma:readOnly="false">
      <xsd:simpleType>
        <xsd:restriction base="dms:Note"/>
      </xsd:simpleType>
    </xsd:element>
    <xsd:element name="TPAppVersion" ma:index="132" nillable="true" ma:displayName="Version" ma:default="" ma:internalName="TPAppVersion">
      <xsd:simpleType>
        <xsd:restriction base="dms:Text"/>
      </xsd:simpleType>
    </xsd:element>
    <xsd:element name="VoteCount" ma:index="133" nillable="true" ma:displayName="Vote Count" ma:default="" ma:internalName="VoteCount" ma:readOnly="fals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1e8d559-4d54-460d-ba58-5d5027f88b4d" elementFormDefault="qualified">
    <xsd:import namespace="http://schemas.microsoft.com/office/2006/documentManagement/types"/>
    <xsd:import namespace="http://schemas.microsoft.com/office/infopath/2007/PartnerControls"/>
    <xsd:element name="Description0" ma:index="134" nillable="true" ma:displayName="Description" ma:internalName="Description0">
      <xsd:simpleType>
        <xsd:restriction base="dms:Note"/>
      </xsd:simpleType>
    </xsd:element>
    <xsd:element name="Component" ma:index="135" nillable="true" ma:displayName="Component" ma:internalName="Component">
      <xsd:simpleType>
        <xsd:restriction base="dms:Text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22" ma:displayName="Content Type"/>
        <xsd:element ref="dc:title" minOccurs="0" maxOccurs="1" ma:index="127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irectSourceMarket xmlns="9d035d7d-02e5-4a00-8b62-9a556aabc7b5">english</DirectSourceMarket>
    <ApprovalStatus xmlns="9d035d7d-02e5-4a00-8b62-9a556aabc7b5">In Progress</ApprovalStatus>
    <MarketSpecific xmlns="9d035d7d-02e5-4a00-8b62-9a556aabc7b5" xsi:nil="true"/>
    <PrimaryImageGen xmlns="9d035d7d-02e5-4a00-8b62-9a556aabc7b5">true</PrimaryImageGen>
    <ThumbnailAssetId xmlns="9d035d7d-02e5-4a00-8b62-9a556aabc7b5" xsi:nil="true"/>
    <LegacyData xmlns="9d035d7d-02e5-4a00-8b62-9a556aabc7b5">Manager:;BuildStatus:Publish Pending;MockupPath:</LegacyData>
    <NumericId xmlns="9d035d7d-02e5-4a00-8b62-9a556aabc7b5">-1</NumericId>
    <TPFriendlyName xmlns="9d035d7d-02e5-4a00-8b62-9a556aabc7b5">Учебная презентация курса института (оформление "набросок")</TPFriendlyName>
    <BusinessGroup xmlns="9d035d7d-02e5-4a00-8b62-9a556aabc7b5" xsi:nil="true"/>
    <APEditor xmlns="9d035d7d-02e5-4a00-8b62-9a556aabc7b5">
      <UserInfo>
        <DisplayName>REDMOND\v-luannv</DisplayName>
        <AccountId>103</AccountId>
        <AccountType/>
      </UserInfo>
    </APEditor>
    <SourceTitle xmlns="9d035d7d-02e5-4a00-8b62-9a556aabc7b5">Academic presentation for college course (paper and pencil design)</SourceTitle>
    <OpenTemplate xmlns="9d035d7d-02e5-4a00-8b62-9a556aabc7b5">true</OpenTemplate>
    <UALocComments xmlns="9d035d7d-02e5-4a00-8b62-9a556aabc7b5" xsi:nil="true"/>
    <ParentAssetId xmlns="9d035d7d-02e5-4a00-8b62-9a556aabc7b5" xsi:nil="true"/>
    <PublishStatusLookup xmlns="9d035d7d-02e5-4a00-8b62-9a556aabc7b5">
      <Value>82095</Value>
      <Value>410575</Value>
    </PublishStatusLookup>
    <IntlLangReviewDate xmlns="9d035d7d-02e5-4a00-8b62-9a556aabc7b5" xsi:nil="true"/>
    <LastPublishResultLookup xmlns="9d035d7d-02e5-4a00-8b62-9a556aabc7b5" xsi:nil="true"/>
    <MachineTranslated xmlns="9d035d7d-02e5-4a00-8b62-9a556aabc7b5" xsi:nil="true"/>
    <Providers xmlns="9d035d7d-02e5-4a00-8b62-9a556aabc7b5" xsi:nil="true"/>
    <OriginalSourceMarket xmlns="9d035d7d-02e5-4a00-8b62-9a556aabc7b5">english</OriginalSourceMarket>
    <TPInstallLocation xmlns="9d035d7d-02e5-4a00-8b62-9a556aabc7b5">{My Templates}</TPInstallLocation>
    <APDescription xmlns="9d035d7d-02e5-4a00-8b62-9a556aabc7b5" xsi:nil="true"/>
    <ClipArtFilename xmlns="9d035d7d-02e5-4a00-8b62-9a556aabc7b5" xsi:nil="true"/>
    <ContentItem xmlns="9d035d7d-02e5-4a00-8b62-9a556aabc7b5" xsi:nil="true"/>
    <PublishTargets xmlns="9d035d7d-02e5-4a00-8b62-9a556aabc7b5">OfficeOnline</PublishTargets>
    <TimesCloned xmlns="9d035d7d-02e5-4a00-8b62-9a556aabc7b5" xsi:nil="true"/>
    <LastHandOff xmlns="9d035d7d-02e5-4a00-8b62-9a556aabc7b5" xsi:nil="true"/>
    <Provider xmlns="9d035d7d-02e5-4a00-8b62-9a556aabc7b5">EY006220130</Provider>
    <AssetStart xmlns="9d035d7d-02e5-4a00-8b62-9a556aabc7b5">2009-06-18T10:05:45+00:00</AssetStart>
    <AcquiredFrom xmlns="9d035d7d-02e5-4a00-8b62-9a556aabc7b5" xsi:nil="true"/>
    <FriendlyTitle xmlns="9d035d7d-02e5-4a00-8b62-9a556aabc7b5" xsi:nil="true"/>
    <ArtSampleDocs xmlns="9d035d7d-02e5-4a00-8b62-9a556aabc7b5" xsi:nil="true"/>
    <TPClientViewer xmlns="9d035d7d-02e5-4a00-8b62-9a556aabc7b5">Microsoft Office PowerPoint</TPClientViewer>
    <UACurrentWords xmlns="9d035d7d-02e5-4a00-8b62-9a556aabc7b5">0</UACurrentWords>
    <UALocRecommendation xmlns="9d035d7d-02e5-4a00-8b62-9a556aabc7b5">Localize</UALocRecommendation>
    <Manager xmlns="9d035d7d-02e5-4a00-8b62-9a556aabc7b5" xsi:nil="true"/>
    <IsDeleted xmlns="9d035d7d-02e5-4a00-8b62-9a556aabc7b5">false</IsDeleted>
    <ShowIn xmlns="9d035d7d-02e5-4a00-8b62-9a556aabc7b5" xsi:nil="true"/>
    <UANotes xmlns="9d035d7d-02e5-4a00-8b62-9a556aabc7b5" xsi:nil="true"/>
    <VoteCount xmlns="9d035d7d-02e5-4a00-8b62-9a556aabc7b5" xsi:nil="true"/>
    <CSXHash xmlns="9d035d7d-02e5-4a00-8b62-9a556aabc7b5" xsi:nil="true"/>
    <TemplateStatus xmlns="9d035d7d-02e5-4a00-8b62-9a556aabc7b5">Complete</TemplateStatus>
    <OOCacheId xmlns="9d035d7d-02e5-4a00-8b62-9a556aabc7b5" xsi:nil="true"/>
    <Downloads xmlns="9d035d7d-02e5-4a00-8b62-9a556aabc7b5">0</Downloads>
    <AssetExpire xmlns="9d035d7d-02e5-4a00-8b62-9a556aabc7b5">2100-01-01T00:00:00+00:00</AssetExpire>
    <DSATActionTaken xmlns="9d035d7d-02e5-4a00-8b62-9a556aabc7b5" xsi:nil="true"/>
    <CSXSubmissionMarket xmlns="9d035d7d-02e5-4a00-8b62-9a556aabc7b5" xsi:nil="true"/>
    <SubmitterId xmlns="9d035d7d-02e5-4a00-8b62-9a556aabc7b5" xsi:nil="true"/>
    <TPExecutable xmlns="9d035d7d-02e5-4a00-8b62-9a556aabc7b5" xsi:nil="true"/>
    <EditorialTags xmlns="9d035d7d-02e5-4a00-8b62-9a556aabc7b5" xsi:nil="true"/>
    <AssetType xmlns="9d035d7d-02e5-4a00-8b62-9a556aabc7b5">TP</AssetType>
    <BugNumber xmlns="9d035d7d-02e5-4a00-8b62-9a556aabc7b5" xsi:nil="true"/>
    <ApprovalLog xmlns="9d035d7d-02e5-4a00-8b62-9a556aabc7b5" xsi:nil="true"/>
    <CSXUpdate xmlns="9d035d7d-02e5-4a00-8b62-9a556aabc7b5">false</CSXUpdate>
    <CSXSubmissionDate xmlns="9d035d7d-02e5-4a00-8b62-9a556aabc7b5" xsi:nil="true"/>
    <Milestone xmlns="9d035d7d-02e5-4a00-8b62-9a556aabc7b5" xsi:nil="true"/>
    <TPComponent xmlns="9d035d7d-02e5-4a00-8b62-9a556aabc7b5">PPTFiles</TPComponent>
    <OriginAsset xmlns="9d035d7d-02e5-4a00-8b62-9a556aabc7b5" xsi:nil="true"/>
    <Component xmlns="91e8d559-4d54-460d-ba58-5d5027f88b4d" xsi:nil="true"/>
    <Description0 xmlns="91e8d559-4d54-460d-ba58-5d5027f88b4d" xsi:nil="true"/>
    <AssetId xmlns="9d035d7d-02e5-4a00-8b62-9a556aabc7b5">TP010352479</AssetId>
    <TPApplication xmlns="9d035d7d-02e5-4a00-8b62-9a556aabc7b5">PowerPoint</TPApplication>
    <TPLaunchHelpLink xmlns="9d035d7d-02e5-4a00-8b62-9a556aabc7b5" xsi:nil="true"/>
    <IntlLocPriority xmlns="9d035d7d-02e5-4a00-8b62-9a556aabc7b5" xsi:nil="true"/>
    <PolicheckWords xmlns="9d035d7d-02e5-4a00-8b62-9a556aabc7b5" xsi:nil="true"/>
    <CrawlForDependencies xmlns="9d035d7d-02e5-4a00-8b62-9a556aabc7b5">false</CrawlForDependencies>
    <PlannedPubDate xmlns="9d035d7d-02e5-4a00-8b62-9a556aabc7b5" xsi:nil="true"/>
    <IntlLangReviewer xmlns="9d035d7d-02e5-4a00-8b62-9a556aabc7b5" xsi:nil="true"/>
    <HandoffToMSDN xmlns="9d035d7d-02e5-4a00-8b62-9a556aabc7b5" xsi:nil="true"/>
    <TrustLevel xmlns="9d035d7d-02e5-4a00-8b62-9a556aabc7b5">1 Microsoft Managed Content</TrustLevel>
    <IsSearchable xmlns="9d035d7d-02e5-4a00-8b62-9a556aabc7b5">false</IsSearchable>
    <TPNamespace xmlns="9d035d7d-02e5-4a00-8b62-9a556aabc7b5">POWERPNT</TPNamespace>
    <TemplateTemplateType xmlns="9d035d7d-02e5-4a00-8b62-9a556aabc7b5">PowerPoint 12 Default</TemplateTemplateType>
    <Markets xmlns="9d035d7d-02e5-4a00-8b62-9a556aabc7b5"/>
    <AverageRating xmlns="9d035d7d-02e5-4a00-8b62-9a556aabc7b5" xsi:nil="true"/>
    <IntlLangReview xmlns="9d035d7d-02e5-4a00-8b62-9a556aabc7b5" xsi:nil="true"/>
    <UAProjectedTotalWords xmlns="9d035d7d-02e5-4a00-8b62-9a556aabc7b5" xsi:nil="true"/>
    <OutputCachingOn xmlns="9d035d7d-02e5-4a00-8b62-9a556aabc7b5">false</OutputCachingOn>
    <APAuthor xmlns="9d035d7d-02e5-4a00-8b62-9a556aabc7b5">
      <UserInfo>
        <DisplayName>REDMOND\cynvey</DisplayName>
        <AccountId>241</AccountId>
        <AccountType/>
      </UserInfo>
    </APAuthor>
    <TPAppVersion xmlns="9d035d7d-02e5-4a00-8b62-9a556aabc7b5">12</TPAppVersion>
    <TPCommandLine xmlns="9d035d7d-02e5-4a00-8b62-9a556aabc7b5">{PP} /n {FilePath}</TPCommandLine>
    <EditorialStatus xmlns="9d035d7d-02e5-4a00-8b62-9a556aabc7b5">Complete</EditorialStatus>
    <TPLaunchHelpLinkType xmlns="9d035d7d-02e5-4a00-8b62-9a556aabc7b5" xsi:nil="true"/>
    <LastModifiedDateTime xmlns="9d035d7d-02e5-4a00-8b62-9a556aabc7b5" xsi:nil="true"/>
    <BlockPublish xmlns="9d035d7d-02e5-4a00-8b62-9a556aabc7b5" xsi:nil="true"/>
    <InternalTagsTaxHTField0 xmlns="9d035d7d-02e5-4a00-8b62-9a556aabc7b5">
      <Terms xmlns="http://schemas.microsoft.com/office/infopath/2007/PartnerControls"/>
    </InternalTagsTaxHTField0>
    <LocComments xmlns="9d035d7d-02e5-4a00-8b62-9a556aabc7b5" xsi:nil="true"/>
    <LocProcessedForMarketsLookup xmlns="9d035d7d-02e5-4a00-8b62-9a556aabc7b5" xsi:nil="true"/>
    <LocOverallHandbackStatusLookup xmlns="9d035d7d-02e5-4a00-8b62-9a556aabc7b5" xsi:nil="true"/>
    <LocLastLocAttemptVersionLookup xmlns="9d035d7d-02e5-4a00-8b62-9a556aabc7b5">70810</LocLastLocAttemptVersionLookup>
    <LocNewPublishedVersionLookup xmlns="9d035d7d-02e5-4a00-8b62-9a556aabc7b5" xsi:nil="true"/>
    <LocProcessedForHandoffsLookup xmlns="9d035d7d-02e5-4a00-8b62-9a556aabc7b5" xsi:nil="true"/>
    <CampaignTagsTaxHTField0 xmlns="9d035d7d-02e5-4a00-8b62-9a556aabc7b5">
      <Terms xmlns="http://schemas.microsoft.com/office/infopath/2007/PartnerControls"/>
    </CampaignTagsTaxHTField0>
    <LocLastLocAttemptVersionTypeLookup xmlns="9d035d7d-02e5-4a00-8b62-9a556aabc7b5" xsi:nil="true"/>
    <LocOverallLocStatusLookup xmlns="9d035d7d-02e5-4a00-8b62-9a556aabc7b5" xsi:nil="true"/>
    <TaxCatchAll xmlns="9d035d7d-02e5-4a00-8b62-9a556aabc7b5"/>
    <LocRecommendedHandoff xmlns="9d035d7d-02e5-4a00-8b62-9a556aabc7b5" xsi:nil="true"/>
    <LocalizationTagsTaxHTField0 xmlns="9d035d7d-02e5-4a00-8b62-9a556aabc7b5">
      <Terms xmlns="http://schemas.microsoft.com/office/infopath/2007/PartnerControls"/>
    </LocalizationTagsTaxHTField0>
    <LocPublishedDependentAssetsLookup xmlns="9d035d7d-02e5-4a00-8b62-9a556aabc7b5" xsi:nil="true"/>
    <LocPublishedLinkedAssetsLookup xmlns="9d035d7d-02e5-4a00-8b62-9a556aabc7b5" xsi:nil="true"/>
    <RecommendationsModifier xmlns="9d035d7d-02e5-4a00-8b62-9a556aabc7b5" xsi:nil="true"/>
    <LocManualTestRequired xmlns="9d035d7d-02e5-4a00-8b62-9a556aabc7b5" xsi:nil="true"/>
    <ScenarioTagsTaxHTField0 xmlns="9d035d7d-02e5-4a00-8b62-9a556aabc7b5">
      <Terms xmlns="http://schemas.microsoft.com/office/infopath/2007/PartnerControls"/>
    </ScenarioTagsTaxHTField0>
    <FeatureTagsTaxHTField0 xmlns="9d035d7d-02e5-4a00-8b62-9a556aabc7b5">
      <Terms xmlns="http://schemas.microsoft.com/office/infopath/2007/PartnerControls"/>
    </FeatureTagsTaxHTField0>
    <LocOverallPreviewStatusLookup xmlns="9d035d7d-02e5-4a00-8b62-9a556aabc7b5" xsi:nil="true"/>
    <LocOverallPublishStatusLookup xmlns="9d035d7d-02e5-4a00-8b62-9a556aabc7b5" xsi:nil="true"/>
    <OriginalRelease xmlns="9d035d7d-02e5-4a00-8b62-9a556aabc7b5">14</OriginalRelease>
    <LocMarketGroupTiers2 xmlns="9d035d7d-02e5-4a00-8b62-9a556aabc7b5" xsi:nil="true"/>
  </documentManagement>
</p:properties>
</file>

<file path=customXml/itemProps1.xml><?xml version="1.0" encoding="utf-8"?>
<ds:datastoreItem xmlns:ds="http://schemas.openxmlformats.org/officeDocument/2006/customXml" ds:itemID="{9A5F1B70-BC83-4BED-8254-7DFE80C1B0F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d035d7d-02e5-4a00-8b62-9a556aabc7b5"/>
    <ds:schemaRef ds:uri="91e8d559-4d54-460d-ba58-5d5027f88b4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E4FFEA1-43A1-40BE-8523-D90AC15F4E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9760781-6411-4A76-95E7-DB7E56847A92}">
  <ds:schemaRefs>
    <ds:schemaRef ds:uri="http://schemas.microsoft.com/office/2006/metadata/properties"/>
    <ds:schemaRef ds:uri="http://schemas.microsoft.com/office/infopath/2007/PartnerControls"/>
    <ds:schemaRef ds:uri="9d035d7d-02e5-4a00-8b62-9a556aabc7b5"/>
    <ds:schemaRef ds:uri="91e8d559-4d54-460d-ba58-5d5027f88b4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Презентація до уроку</Template>
  <TotalTime>0</TotalTime>
  <Words>328</Words>
  <Application>Microsoft Office PowerPoint</Application>
  <PresentationFormat>Экран (4:3)</PresentationFormat>
  <Paragraphs>55</Paragraphs>
  <Slides>9</Slides>
  <Notes>6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Презентація до уроку</vt:lpstr>
      <vt:lpstr>Віднімання раціональних чисел  урок засвоєння нових знань</vt:lpstr>
      <vt:lpstr>Мета уроку       Актуалізація</vt:lpstr>
      <vt:lpstr>Пояснення</vt:lpstr>
      <vt:lpstr>Правило</vt:lpstr>
      <vt:lpstr>Закріплення</vt:lpstr>
      <vt:lpstr>Закріплення</vt:lpstr>
      <vt:lpstr>Домашнє завдання</vt:lpstr>
      <vt:lpstr>Підсумок</vt:lpstr>
      <vt:lpstr>Гарно працювали!  Молодці!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2018-02-25T10:50:33Z</dcterms:created>
  <dcterms:modified xsi:type="dcterms:W3CDTF">2018-02-25T13:23:35Z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TC101671251049</vt:lpwstr>
  </property>
  <property fmtid="{D5CDD505-2E9C-101B-9397-08002B2CF9AE}" pid="3" name="ContentTypeId">
    <vt:lpwstr>0x010100BB2780C3CC07BD4BAA623FF9571645580400D1570604EA743043A2641365C0E91715</vt:lpwstr>
  </property>
  <property fmtid="{D5CDD505-2E9C-101B-9397-08002B2CF9AE}" pid="4" name="ImageGenCounter">
    <vt:i4>0</vt:i4>
  </property>
  <property fmtid="{D5CDD505-2E9C-101B-9397-08002B2CF9AE}" pid="5" name="APTrustLevel">
    <vt:r8>1</vt:r8>
  </property>
  <property fmtid="{D5CDD505-2E9C-101B-9397-08002B2CF9AE}" pid="6" name="ImageGenStatus">
    <vt:i4>0</vt:i4>
  </property>
  <property fmtid="{D5CDD505-2E9C-101B-9397-08002B2CF9AE}" pid="7" name="PolicheckStatus">
    <vt:i4>0</vt:i4>
  </property>
  <property fmtid="{D5CDD505-2E9C-101B-9397-08002B2CF9AE}" pid="8" name="Applications">
    <vt:lpwstr>67;#Template 12;#53;#PowerPoint 12;#407;#PowerPoint 14</vt:lpwstr>
  </property>
  <property fmtid="{D5CDD505-2E9C-101B-9397-08002B2CF9AE}" pid="9" name="PolicheckCounter">
    <vt:i4>0</vt:i4>
  </property>
  <property fmtid="{D5CDD505-2E9C-101B-9397-08002B2CF9AE}" pid="10" name="Order">
    <vt:r8>6648600</vt:r8>
  </property>
</Properties>
</file>