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9144000"/>
  <p:notesSz cx="6858000" cy="9144000"/>
  <p:embeddedFontLst>
    <p:embeddedFont>
      <p:font typeface="Book Antiqua"/>
      <p:regular r:id="rId21"/>
      <p:bold r:id="rId22"/>
      <p:italic r:id="rId23"/>
      <p:boldItalic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font" Target="fonts/BookAntiqua-bold.fntdata"/><Relationship Id="rId10" Type="http://schemas.openxmlformats.org/officeDocument/2006/relationships/slide" Target="slides/slide5.xml"/><Relationship Id="rId21" Type="http://schemas.openxmlformats.org/officeDocument/2006/relationships/font" Target="fonts/BookAntiqua-regular.fntdata"/><Relationship Id="rId13" Type="http://schemas.openxmlformats.org/officeDocument/2006/relationships/slide" Target="slides/slide8.xml"/><Relationship Id="rId24" Type="http://schemas.openxmlformats.org/officeDocument/2006/relationships/font" Target="fonts/BookAntiqua-boldItalic.fntdata"/><Relationship Id="rId12" Type="http://schemas.openxmlformats.org/officeDocument/2006/relationships/slide" Target="slides/slide7.xml"/><Relationship Id="rId23" Type="http://schemas.openxmlformats.org/officeDocument/2006/relationships/font" Target="fonts/BookAntiqua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a1b99507ed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1a1b99507e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6" name="Google Shape;126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6" name="Google Shape;15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8" name="Google Shape;228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7" name="Google Shape;247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8" name="Google Shape;25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71" name="Google Shape;271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1" name="Google Shape;281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1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1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1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546" y="3785858"/>
            <a:ext cx="3240360" cy="2944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олько заголовок" type="titleOnly">
  <p:cSld name="TITLE_ONLY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8" name="Google Shape;1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67" y="5384235"/>
            <a:ext cx="1584176" cy="1439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>
  <p:cSld name="Титульный слайд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1007604" y="1556792"/>
            <a:ext cx="7128792" cy="2664296"/>
          </a:xfrm>
          <a:prstGeom prst="roundRect">
            <a:avLst>
              <a:gd fmla="val 16667" name="adj"/>
            </a:avLst>
          </a:prstGeom>
          <a:solidFill>
            <a:schemeClr val="lt1">
              <a:alpha val="48235"/>
            </a:scheme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4"/>
          <p:cNvSpPr txBox="1"/>
          <p:nvPr>
            <p:ph type="ctrTitle"/>
          </p:nvPr>
        </p:nvSpPr>
        <p:spPr>
          <a:xfrm>
            <a:off x="685800" y="155679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subTitle"/>
          </p:nvPr>
        </p:nvSpPr>
        <p:spPr>
          <a:xfrm>
            <a:off x="1371600" y="3540496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23" name="Google Shape;2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67394" y="3527053"/>
            <a:ext cx="2952328" cy="3453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>
  <p:cSld name="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7" name="Google Shape;2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Только заголовок">
  <p:cSld name="3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/>
          <p:nvPr/>
        </p:nvSpPr>
        <p:spPr>
          <a:xfrm>
            <a:off x="251520" y="764704"/>
            <a:ext cx="8640960" cy="1656184"/>
          </a:xfrm>
          <a:prstGeom prst="roundRect">
            <a:avLst>
              <a:gd fmla="val 16667" name="adj"/>
            </a:avLst>
          </a:prstGeom>
          <a:solidFill>
            <a:srgbClr val="FFC000">
              <a:alpha val="69411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/>
          <p:nvPr/>
        </p:nvSpPr>
        <p:spPr>
          <a:xfrm>
            <a:off x="251520" y="2852936"/>
            <a:ext cx="8640960" cy="381642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2" name="Google Shape;42;p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3" name="Google Shape;43;p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5" name="Google Shape;4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1" name="Google Shape;51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2" name="Google Shape;5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9" name="Google Shape;5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and Text" type="objAndTx">
  <p:cSld name="OBJECT_AND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>
            <a:off x="838200" y="1905000"/>
            <a:ext cx="3927475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2" type="body"/>
          </p:nvPr>
        </p:nvSpPr>
        <p:spPr>
          <a:xfrm>
            <a:off x="4918075" y="1905000"/>
            <a:ext cx="3927475" cy="41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Content" type="txAndObj">
  <p:cSld name="TEXT_AND_OBJEC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4"/>
          <p:cNvSpPr txBox="1"/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" type="body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2" type="body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7" name="Google Shape;87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2 Content" type="txAndTwoObj">
  <p:cSld name="TEXT_AND_TWO_OBJECTS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/>
          <p:nvPr>
            <p:ph type="title"/>
          </p:nvPr>
        </p:nvSpPr>
        <p:spPr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" type="body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15"/>
          <p:cNvSpPr txBox="1"/>
          <p:nvPr>
            <p:ph idx="2" type="body"/>
          </p:nvPr>
        </p:nvSpPr>
        <p:spPr>
          <a:xfrm>
            <a:off x="4648200" y="1600200"/>
            <a:ext cx="4038600" cy="2189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15"/>
          <p:cNvSpPr txBox="1"/>
          <p:nvPr>
            <p:ph idx="3" type="body"/>
          </p:nvPr>
        </p:nvSpPr>
        <p:spPr>
          <a:xfrm>
            <a:off x="4648200" y="3941763"/>
            <a:ext cx="4038600" cy="2189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11.png"/><Relationship Id="rId10" Type="http://schemas.openxmlformats.org/officeDocument/2006/relationships/image" Target="../media/image8.jpg"/><Relationship Id="rId13" Type="http://schemas.openxmlformats.org/officeDocument/2006/relationships/image" Target="../media/image16.png"/><Relationship Id="rId1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30.gif"/><Relationship Id="rId5" Type="http://schemas.openxmlformats.org/officeDocument/2006/relationships/image" Target="../media/image9.png"/><Relationship Id="rId6" Type="http://schemas.openxmlformats.org/officeDocument/2006/relationships/image" Target="../media/image7.png"/><Relationship Id="rId7" Type="http://schemas.openxmlformats.org/officeDocument/2006/relationships/image" Target="../media/image15.jpg"/><Relationship Id="rId8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4.png"/><Relationship Id="rId4" Type="http://schemas.openxmlformats.org/officeDocument/2006/relationships/image" Target="../media/image17.jpg"/><Relationship Id="rId5" Type="http://schemas.openxmlformats.org/officeDocument/2006/relationships/image" Target="../media/image1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7.png"/><Relationship Id="rId4" Type="http://schemas.openxmlformats.org/officeDocument/2006/relationships/image" Target="../media/image20.png"/><Relationship Id="rId5" Type="http://schemas.openxmlformats.org/officeDocument/2006/relationships/image" Target="../media/image2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5.png"/><Relationship Id="rId4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1.png"/><Relationship Id="rId4" Type="http://schemas.openxmlformats.org/officeDocument/2006/relationships/image" Target="../media/image29.png"/><Relationship Id="rId5" Type="http://schemas.openxmlformats.org/officeDocument/2006/relationships/image" Target="../media/image26.png"/><Relationship Id="rId6" Type="http://schemas.openxmlformats.org/officeDocument/2006/relationships/image" Target="../media/image21.png"/><Relationship Id="rId7" Type="http://schemas.openxmlformats.org/officeDocument/2006/relationships/image" Target="../media/image42.png"/></Relationships>
</file>

<file path=ppt/slides/_rels/slide10.xml.rels><?xml version="1.0" encoding="UTF-8" standalone="yes"?><Relationships xmlns="http://schemas.openxmlformats.org/package/2006/relationships"><Relationship Id="rId1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9.png"/><Relationship Id="rId4" Type="http://schemas.openxmlformats.org/officeDocument/2006/relationships/image" Target="../media/image32.png"/><Relationship Id="rId9" Type="http://schemas.openxmlformats.org/officeDocument/2006/relationships/image" Target="../media/image17.jp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5.png"/><Relationship Id="rId8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Relationship Id="rId4" Type="http://schemas.openxmlformats.org/officeDocument/2006/relationships/image" Target="../media/image45.png"/><Relationship Id="rId5" Type="http://schemas.openxmlformats.org/officeDocument/2006/relationships/image" Target="../media/image4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8.png"/><Relationship Id="rId4" Type="http://schemas.openxmlformats.org/officeDocument/2006/relationships/image" Target="../media/image34.jpg"/><Relationship Id="rId5" Type="http://schemas.openxmlformats.org/officeDocument/2006/relationships/image" Target="../media/image33.png"/><Relationship Id="rId6" Type="http://schemas.openxmlformats.org/officeDocument/2006/relationships/image" Target="../media/image4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Relationship Id="rId4" Type="http://schemas.openxmlformats.org/officeDocument/2006/relationships/image" Target="../media/image47.png"/><Relationship Id="rId5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png"/><Relationship Id="rId4" Type="http://schemas.openxmlformats.org/officeDocument/2006/relationships/image" Target="../media/image46.png"/><Relationship Id="rId5" Type="http://schemas.openxmlformats.org/officeDocument/2006/relationships/image" Target="../media/image36.png"/><Relationship Id="rId6" Type="http://schemas.openxmlformats.org/officeDocument/2006/relationships/image" Target="../media/image48.png"/><Relationship Id="rId7" Type="http://schemas.openxmlformats.org/officeDocument/2006/relationships/image" Target="../media/image4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ube5" id="100" name="Google Shape;10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amomile" id="101" name="Google Shape;101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80062" y="2349500"/>
            <a:ext cx="1836737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гральные карты" id="102" name="Google Shape;10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5287" y="3429000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835933253" id="103" name="Google Shape;103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87450" y="4652962"/>
            <a:ext cx="2519362" cy="25193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318288140_h_jk8ahn9zcrjeg7n5myxf6hfitlc2ya4q_" id="104" name="Google Shape;104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00337" y="2420937"/>
            <a:ext cx="2836862" cy="18764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63360332" id="105" name="Google Shape;105;p1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795962" y="4005262"/>
            <a:ext cx="2627312" cy="1782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6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708400" y="4292600"/>
            <a:ext cx="2305050" cy="23002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otsale_ua_20111219_212322" id="107" name="Google Shape;107;p1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804025" y="5229225"/>
            <a:ext cx="2066925" cy="14017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25990083" id="108" name="Google Shape;108;p16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2051050" y="3284536"/>
            <a:ext cx="2447925" cy="24479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65105b276724" id="109" name="Google Shape;109;p16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6011862" y="0"/>
            <a:ext cx="2857500" cy="24749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335061592" id="110" name="Google Shape;110;p16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6877050" y="2636837"/>
            <a:ext cx="2266950" cy="226695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6"/>
          <p:cNvSpPr/>
          <p:nvPr/>
        </p:nvSpPr>
        <p:spPr>
          <a:xfrm>
            <a:off x="0" y="6391"/>
            <a:ext cx="6697662" cy="1727200"/>
          </a:xfrm>
          <a:prstGeom prst="wedgeRoundRectCallout">
            <a:avLst>
              <a:gd fmla="val -524" name="adj1"/>
              <a:gd fmla="val 29740" name="adj2"/>
              <a:gd fmla="val 0" name="adj3"/>
            </a:avLst>
          </a:prstGeom>
          <a:solidFill>
            <a:srgbClr val="C5D8F1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C5D8F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6"/>
          <p:cNvSpPr/>
          <p:nvPr/>
        </p:nvSpPr>
        <p:spPr>
          <a:xfrm>
            <a:off x="0" y="-42863"/>
            <a:ext cx="6697650" cy="122555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FC7876"/>
                    </a:gs>
                    <a:gs pos="75000">
                      <a:srgbClr val="CD2C27"/>
                    </a:gs>
                    <a:gs pos="100000">
                      <a:srgbClr val="C60100"/>
                    </a:gs>
                  </a:gsLst>
                  <a:lin ang="5400000" scaled="0"/>
                </a:gradFill>
                <a:latin typeface="Arial"/>
              </a:rPr>
              <a:t>Частота та ймовірність  </a:t>
            </a:r>
            <a:br>
              <a:rPr b="1" i="0">
                <a:ln>
                  <a:noFill/>
                </a:ln>
                <a:gradFill>
                  <a:gsLst>
                    <a:gs pos="0">
                      <a:srgbClr val="FC7876"/>
                    </a:gs>
                    <a:gs pos="75000">
                      <a:srgbClr val="CD2C27"/>
                    </a:gs>
                    <a:gs pos="100000">
                      <a:srgbClr val="C60100"/>
                    </a:gs>
                  </a:gsLst>
                  <a:lin ang="5400000" scaled="0"/>
                </a:gradFill>
                <a:latin typeface="Arial"/>
              </a:rPr>
            </a:br>
            <a:r>
              <a:rPr b="1" i="0">
                <a:ln>
                  <a:noFill/>
                </a:ln>
                <a:gradFill>
                  <a:gsLst>
                    <a:gs pos="0">
                      <a:srgbClr val="FC7876"/>
                    </a:gs>
                    <a:gs pos="75000">
                      <a:srgbClr val="CD2C27"/>
                    </a:gs>
                    <a:gs pos="100000">
                      <a:srgbClr val="C60100"/>
                    </a:gs>
                  </a:gsLst>
                  <a:lin ang="5400000" scaled="0"/>
                </a:gradFill>
                <a:latin typeface="Arial"/>
              </a:rPr>
              <a:t>випадкової події </a:t>
            </a:r>
          </a:p>
        </p:txBody>
      </p:sp>
      <p:pic>
        <p:nvPicPr>
          <p:cNvPr descr="03" id="113" name="Google Shape;113;p16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1" y="1712911"/>
            <a:ext cx="6697662" cy="11606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6"/>
          <p:cNvSpPr txBox="1"/>
          <p:nvPr>
            <p:ph idx="1" type="subTitle"/>
          </p:nvPr>
        </p:nvSpPr>
        <p:spPr>
          <a:xfrm>
            <a:off x="1363508" y="182897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en-US"/>
              <a:t>Урок 1</a:t>
            </a:r>
            <a:endParaRPr/>
          </a:p>
        </p:txBody>
      </p:sp>
      <p:sp>
        <p:nvSpPr>
          <p:cNvPr id="115" name="Google Shape;115;p16"/>
          <p:cNvSpPr txBox="1"/>
          <p:nvPr/>
        </p:nvSpPr>
        <p:spPr>
          <a:xfrm>
            <a:off x="736750" y="1106475"/>
            <a:ext cx="4637400" cy="13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Підручник: Алгебра, А.Г.Мерзляк, В.Б.Плонський, М.С.Якір, 2017р.</a:t>
            </a:r>
            <a:endParaRPr b="1" sz="1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/>
          <p:nvPr>
            <p:ph type="title"/>
          </p:nvPr>
        </p:nvSpPr>
        <p:spPr>
          <a:xfrm>
            <a:off x="457200" y="35293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rgbClr val="783F04"/>
                </a:solidFill>
              </a:rPr>
              <a:t>Формування компетентностей:</a:t>
            </a:r>
            <a:endParaRPr>
              <a:solidFill>
                <a:srgbClr val="783F04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7"/>
          <p:cNvSpPr txBox="1"/>
          <p:nvPr/>
        </p:nvSpPr>
        <p:spPr>
          <a:xfrm>
            <a:off x="1003700" y="918700"/>
            <a:ext cx="7313100" cy="570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74650" lvl="0" marL="45720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предметна компетентність: 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формування системи теоретичних знань, практичних умінь і навичок щодо їх використання для обчислення ймовірностей випадкових подій.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●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ключові компетентності:</a:t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➢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спілкування державною мовою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міркувати, робити висновки на основі інформації, поданої в різних формах;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➢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уміння вчитися впродовж життя 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організовувати та планувати свою навчальну діяльність;</a:t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Char char="➢"/>
            </a:pPr>
            <a:r>
              <a:rPr b="1"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математична компетентність </a:t>
            </a:r>
            <a:r>
              <a:rPr lang="en-US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будувати і досліджувати найпростіші математичні моделі реальних об’єктів, процесів і явищ за допомогою обчислення ймовірностей випадкових подій.</a:t>
            </a:r>
            <a:endParaRPr b="1"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/>
          <p:nvPr/>
        </p:nvSpPr>
        <p:spPr>
          <a:xfrm>
            <a:off x="4686374" y="3472966"/>
            <a:ext cx="4085393" cy="837801"/>
          </a:xfrm>
          <a:prstGeom prst="roundRect">
            <a:avLst>
              <a:gd fmla="val 16667" name="adj"/>
            </a:avLst>
          </a:prstGeom>
          <a:solidFill>
            <a:srgbClr val="FFFF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18"/>
          <p:cNvSpPr/>
          <p:nvPr/>
        </p:nvSpPr>
        <p:spPr>
          <a:xfrm rot="-2116816">
            <a:off x="6022855" y="2744917"/>
            <a:ext cx="376061" cy="623335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1251AE"/>
          </a:solidFill>
          <a:ln>
            <a:noFill/>
          </a:ln>
          <a:effectLst>
            <a:outerShdw blurRad="44450" algn="ctr" dir="5400000" dist="27940">
              <a:srgbClr val="000000">
                <a:alpha val="3137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8"/>
          <p:cNvSpPr txBox="1"/>
          <p:nvPr/>
        </p:nvSpPr>
        <p:spPr>
          <a:xfrm>
            <a:off x="5305413" y="4341533"/>
            <a:ext cx="2952750" cy="1929793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Результат випробовування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(спостереження, досліду, експерименту)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131" name="Google Shape;13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6054725"/>
            <a:ext cx="828675" cy="803275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8"/>
          <p:cNvSpPr txBox="1"/>
          <p:nvPr>
            <p:ph type="title"/>
          </p:nvPr>
        </p:nvSpPr>
        <p:spPr>
          <a:xfrm>
            <a:off x="293127" y="44844"/>
            <a:ext cx="8626109" cy="14576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b="0" lang="en-US" sz="24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Розділ математики, що вивчає закономірності випадкових  явищ: випадкові події, випадкові величини, їх властивості та операції над ними називається </a:t>
            </a:r>
            <a:r>
              <a:rPr lang="en-US" sz="2400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теорією ймовірностей</a:t>
            </a:r>
            <a:endParaRPr sz="2400"/>
          </a:p>
        </p:txBody>
      </p:sp>
      <p:sp>
        <p:nvSpPr>
          <p:cNvPr id="133" name="Google Shape;133;p18"/>
          <p:cNvSpPr/>
          <p:nvPr/>
        </p:nvSpPr>
        <p:spPr>
          <a:xfrm>
            <a:off x="2345606" y="1502492"/>
            <a:ext cx="5113337" cy="1296988"/>
          </a:xfrm>
          <a:prstGeom prst="roundRect">
            <a:avLst>
              <a:gd fmla="val 16667" name="adj"/>
            </a:avLst>
          </a:prstGeom>
          <a:solidFill>
            <a:srgbClr val="FFFF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8"/>
          <p:cNvSpPr/>
          <p:nvPr/>
        </p:nvSpPr>
        <p:spPr>
          <a:xfrm>
            <a:off x="375840" y="3487449"/>
            <a:ext cx="4082872" cy="823319"/>
          </a:xfrm>
          <a:prstGeom prst="roundRect">
            <a:avLst>
              <a:gd fmla="val 16667" name="adj"/>
            </a:avLst>
          </a:prstGeom>
          <a:solidFill>
            <a:srgbClr val="FFFF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467722" y="3594584"/>
            <a:ext cx="3899107" cy="594563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  <a:t> Спостереження, дослід, </a:t>
            </a:r>
            <a:b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</a:br>
            <a: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  <a:t>експеримент</a:t>
            </a:r>
          </a:p>
        </p:txBody>
      </p:sp>
      <p:sp>
        <p:nvSpPr>
          <p:cNvPr id="136" name="Google Shape;136;p18"/>
          <p:cNvSpPr/>
          <p:nvPr/>
        </p:nvSpPr>
        <p:spPr>
          <a:xfrm>
            <a:off x="4941071" y="3746611"/>
            <a:ext cx="3681435" cy="258945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  <a:t>Подія</a:t>
            </a:r>
          </a:p>
        </p:txBody>
      </p:sp>
      <p:pic>
        <p:nvPicPr>
          <p:cNvPr id="137" name="Google Shape;137;p18"/>
          <p:cNvPicPr preferRelativeResize="0"/>
          <p:nvPr/>
        </p:nvPicPr>
        <p:blipFill rotWithShape="1">
          <a:blip r:embed="rId4">
            <a:alphaModFix/>
          </a:blip>
          <a:srcRect b="18699" l="0" r="50000" t="0"/>
          <a:stretch/>
        </p:blipFill>
        <p:spPr>
          <a:xfrm>
            <a:off x="15678" y="1472330"/>
            <a:ext cx="1300163" cy="13573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ube5" id="138" name="Google Shape;138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72450" y="5699125"/>
            <a:ext cx="900113" cy="111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8"/>
          <p:cNvSpPr txBox="1"/>
          <p:nvPr/>
        </p:nvSpPr>
        <p:spPr>
          <a:xfrm>
            <a:off x="1414079" y="4361593"/>
            <a:ext cx="2952750" cy="1814512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Умови, за яких відбувається або не відбувається певна подія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8"/>
          <p:cNvSpPr/>
          <p:nvPr/>
        </p:nvSpPr>
        <p:spPr>
          <a:xfrm rot="2218398">
            <a:off x="3110889" y="2745857"/>
            <a:ext cx="376061" cy="623335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1251AE"/>
          </a:solidFill>
          <a:ln>
            <a:noFill/>
          </a:ln>
          <a:effectLst>
            <a:outerShdw blurRad="44450" algn="ctr" dir="5400000" dist="27940">
              <a:srgbClr val="000000">
                <a:alpha val="3137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8"/>
          <p:cNvSpPr/>
          <p:nvPr/>
        </p:nvSpPr>
        <p:spPr>
          <a:xfrm>
            <a:off x="2137798" y="1726484"/>
            <a:ext cx="5113337" cy="1162373"/>
          </a:xfrm>
          <a:prstGeom prst="roundRect">
            <a:avLst>
              <a:gd fmla="val 16667" name="adj"/>
            </a:avLst>
          </a:prstGeom>
          <a:solidFill>
            <a:srgbClr val="FFFF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8"/>
          <p:cNvSpPr/>
          <p:nvPr/>
        </p:nvSpPr>
        <p:spPr>
          <a:xfrm>
            <a:off x="2313665" y="1677789"/>
            <a:ext cx="4608512" cy="1224136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  <a:t> Основні поняття </a:t>
            </a:r>
            <a:b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</a:br>
            <a:r>
              <a:rPr b="0" i="0">
                <a:ln cap="flat" cmpd="sng" w="9525">
                  <a:solidFill>
                    <a:srgbClr val="FF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FF0000"/>
                </a:solidFill>
                <a:latin typeface="Times New Roman"/>
              </a:rPr>
              <a:t>теорії ймовірностей</a:t>
            </a:r>
          </a:p>
        </p:txBody>
      </p:sp>
      <p:sp>
        <p:nvSpPr>
          <p:cNvPr id="143" name="Google Shape;143;p1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/>
              <a:t>Випадкові події</a:t>
            </a:r>
            <a:endParaRPr/>
          </a:p>
        </p:txBody>
      </p:sp>
      <p:sp>
        <p:nvSpPr>
          <p:cNvPr id="149" name="Google Shape;149;p19"/>
          <p:cNvSpPr txBox="1"/>
          <p:nvPr/>
        </p:nvSpPr>
        <p:spPr>
          <a:xfrm>
            <a:off x="2369959" y="868101"/>
            <a:ext cx="4732694" cy="1311608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7254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Події, які можуть відбутися, а можуть і не відбутися називаються </a:t>
            </a:r>
            <a:r>
              <a:rPr b="1" i="1" lang="en-US" sz="24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ВИПАДКОВІ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169934" y="3934337"/>
            <a:ext cx="8974066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Ймовірність випадкової події позначають буквою P </a:t>
            </a:r>
            <a:endParaRPr b="1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(першою буквою французького слова probabilité — ймовірність)</a:t>
            </a:r>
            <a:endParaRPr/>
          </a:p>
        </p:txBody>
      </p:sp>
      <p:sp>
        <p:nvSpPr>
          <p:cNvPr id="151" name="Google Shape;151;p19"/>
          <p:cNvSpPr/>
          <p:nvPr/>
        </p:nvSpPr>
        <p:spPr>
          <a:xfrm>
            <a:off x="736949" y="2179709"/>
            <a:ext cx="7774678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Події позначаються великими латинськими літерами, наприклад, </a:t>
            </a:r>
            <a:r>
              <a:rPr b="1" i="1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А, B, С</a:t>
            </a: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</a:t>
            </a:r>
            <a:endParaRPr b="1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1157161" y="4855439"/>
            <a:ext cx="699961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Ймовірність події   </a:t>
            </a:r>
            <a:r>
              <a:rPr b="1" i="1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</a:t>
            </a:r>
            <a:r>
              <a:rPr b="1" i="0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позначають    </a:t>
            </a:r>
            <a:r>
              <a:rPr b="1" i="1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Р(А)</a:t>
            </a:r>
            <a:endParaRPr b="1" i="1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0"/>
          <p:cNvSpPr txBox="1"/>
          <p:nvPr/>
        </p:nvSpPr>
        <p:spPr>
          <a:xfrm>
            <a:off x="611187" y="1249362"/>
            <a:ext cx="2665412" cy="523875"/>
          </a:xfrm>
          <a:prstGeom prst="rect">
            <a:avLst/>
          </a:prstGeom>
          <a:gradFill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0"/>
          </a:gradFill>
          <a:ln cap="flat" cmpd="sng" w="9525">
            <a:solidFill>
              <a:srgbClr val="F9F9F9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7254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Випробування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0"/>
          <p:cNvSpPr txBox="1"/>
          <p:nvPr/>
        </p:nvSpPr>
        <p:spPr>
          <a:xfrm>
            <a:off x="3851275" y="1249362"/>
            <a:ext cx="1657350" cy="5238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Подія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0"/>
          <p:cNvSpPr txBox="1"/>
          <p:nvPr/>
        </p:nvSpPr>
        <p:spPr>
          <a:xfrm>
            <a:off x="6084887" y="1249362"/>
            <a:ext cx="2519362" cy="5238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Вид події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0"/>
          <p:cNvSpPr txBox="1"/>
          <p:nvPr/>
        </p:nvSpPr>
        <p:spPr>
          <a:xfrm>
            <a:off x="3563936" y="2289175"/>
            <a:ext cx="2016125" cy="11684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Виграв автомобіль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0"/>
          <p:cNvSpPr txBox="1"/>
          <p:nvPr/>
        </p:nvSpPr>
        <p:spPr>
          <a:xfrm>
            <a:off x="5860699" y="2418408"/>
            <a:ext cx="3048633" cy="909933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 </a:t>
            </a:r>
            <a:r>
              <a:rPr b="1" i="0" lang="en-US" sz="20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(малоймовірна)</a:t>
            </a:r>
            <a:endParaRPr b="1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315589" y="2034023"/>
            <a:ext cx="3066882" cy="1604919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Випущено </a:t>
            </a:r>
            <a:r>
              <a:rPr b="1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1 000 000 </a:t>
            </a: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лотерейних білетів і розігрується </a:t>
            </a:r>
            <a:r>
              <a:rPr b="1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</a:t>
            </a: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автомобіль. Придбано </a:t>
            </a:r>
            <a:r>
              <a:rPr b="1" i="0" lang="en-US" sz="20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один</a:t>
            </a: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лотерейний білет.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20"/>
          <p:cNvSpPr txBox="1"/>
          <p:nvPr/>
        </p:nvSpPr>
        <p:spPr>
          <a:xfrm>
            <a:off x="5808662" y="4182786"/>
            <a:ext cx="2795587" cy="915131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Випадкова </a:t>
            </a:r>
            <a:r>
              <a:rPr b="1" i="0" lang="en-US" sz="20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(ймовірна)</a:t>
            </a:r>
            <a:endParaRPr b="1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0"/>
          <p:cNvSpPr txBox="1"/>
          <p:nvPr/>
        </p:nvSpPr>
        <p:spPr>
          <a:xfrm>
            <a:off x="2088355" y="95474"/>
            <a:ext cx="5106194" cy="72665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800"/>
              <a:buFont typeface="Book Antiqua"/>
              <a:buNone/>
            </a:pPr>
            <a:r>
              <a:rPr b="1" i="1" lang="en-US" sz="4800" u="none" cap="none" strike="noStrike">
                <a:solidFill>
                  <a:srgbClr val="C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Виконаємо усно: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0"/>
          <p:cNvSpPr/>
          <p:nvPr/>
        </p:nvSpPr>
        <p:spPr>
          <a:xfrm>
            <a:off x="6207474" y="2734539"/>
            <a:ext cx="2274187" cy="502846"/>
          </a:xfrm>
          <a:prstGeom prst="ellipse">
            <a:avLst/>
          </a:prstGeom>
          <a:noFill/>
          <a:ln cap="flat" cmpd="sng" w="25400">
            <a:solidFill>
              <a:srgbClr val="00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167" name="Google Shape;167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0"/>
          <p:cNvSpPr txBox="1"/>
          <p:nvPr/>
        </p:nvSpPr>
        <p:spPr>
          <a:xfrm>
            <a:off x="315589" y="3839390"/>
            <a:ext cx="3066882" cy="1604919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Випущено </a:t>
            </a:r>
            <a:r>
              <a:rPr b="1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1 000 000 </a:t>
            </a: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лотерейних білетів і розігрується </a:t>
            </a:r>
            <a:r>
              <a:rPr b="1" i="0" lang="en-US" sz="20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999 999</a:t>
            </a: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автомобілів. Придбано </a:t>
            </a:r>
            <a:r>
              <a:rPr b="1" i="0" lang="en-US" sz="20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один</a:t>
            </a: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лотерейний білет.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0"/>
          <p:cNvSpPr txBox="1"/>
          <p:nvPr/>
        </p:nvSpPr>
        <p:spPr>
          <a:xfrm>
            <a:off x="3633389" y="4057650"/>
            <a:ext cx="2016125" cy="11684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Book Antiqua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rPr>
              <a:t>Виграв автомобіль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20"/>
          <p:cNvSpPr/>
          <p:nvPr/>
        </p:nvSpPr>
        <p:spPr>
          <a:xfrm>
            <a:off x="5860699" y="4531474"/>
            <a:ext cx="2274187" cy="458334"/>
          </a:xfrm>
          <a:prstGeom prst="ellipse">
            <a:avLst/>
          </a:prstGeom>
          <a:noFill/>
          <a:ln cap="flat" cmpd="sng" w="25400">
            <a:solidFill>
              <a:srgbClr val="0000C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0"/>
          <p:cNvSpPr/>
          <p:nvPr/>
        </p:nvSpPr>
        <p:spPr>
          <a:xfrm>
            <a:off x="2266380" y="5726510"/>
            <a:ext cx="4840413" cy="83099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Ймовірності випадкових подій можна порівнювати 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1"/>
          <p:cNvSpPr txBox="1"/>
          <p:nvPr>
            <p:ph type="title"/>
          </p:nvPr>
        </p:nvSpPr>
        <p:spPr>
          <a:xfrm>
            <a:off x="3309642" y="113288"/>
            <a:ext cx="2241495" cy="57453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FF00"/>
                </a:solidFill>
              </a:rPr>
              <a:t>Частота</a:t>
            </a:r>
            <a:endParaRPr>
              <a:solidFill>
                <a:srgbClr val="FFFF00"/>
              </a:solidFill>
            </a:endParaRPr>
          </a:p>
        </p:txBody>
      </p:sp>
      <p:sp>
        <p:nvSpPr>
          <p:cNvPr id="178" name="Google Shape;178;p21"/>
          <p:cNvSpPr/>
          <p:nvPr/>
        </p:nvSpPr>
        <p:spPr>
          <a:xfrm>
            <a:off x="485522" y="950171"/>
            <a:ext cx="8092035" cy="24929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Багато подій відбувається з тією чи іншою постійною, частотою </a:t>
            </a:r>
            <a:r>
              <a:rPr b="1" i="0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0,512</a:t>
            </a:r>
            <a:r>
              <a:rPr b="1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Для того щоб за частотою випадкової події можна було оцінювати її ймовірність, кількість випробувань має бути достатньо великою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2904" y="3258495"/>
            <a:ext cx="6981825" cy="113347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1"/>
          <p:cNvSpPr/>
          <p:nvPr/>
        </p:nvSpPr>
        <p:spPr>
          <a:xfrm>
            <a:off x="1622453" y="4607772"/>
            <a:ext cx="6882276" cy="17543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Таку оцінку ймовірності випадкової події називають                   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     </a:t>
            </a:r>
            <a:r>
              <a:rPr b="1" i="0" lang="en-US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статистичною</a:t>
            </a:r>
            <a:endParaRPr b="1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495214" y="3483621"/>
            <a:ext cx="168314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Р(А)</a:t>
            </a: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</a:t>
            </a:r>
            <a:endParaRPr b="1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4130754" y="2493873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2"/>
          <p:cNvSpPr txBox="1"/>
          <p:nvPr/>
        </p:nvSpPr>
        <p:spPr>
          <a:xfrm>
            <a:off x="3770887" y="881171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22.7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0" name="Google Shape;19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164" y="1188948"/>
            <a:ext cx="79629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24753" y="4756094"/>
            <a:ext cx="1695450" cy="73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2"/>
          <p:cNvSpPr txBox="1"/>
          <p:nvPr/>
        </p:nvSpPr>
        <p:spPr>
          <a:xfrm>
            <a:off x="865848" y="2961685"/>
            <a:ext cx="716954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arenR"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17 – 9 = 8(год) – становить робочий день оператора;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arenR"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 – 6 = 2(год) – вільний телефон.</a:t>
            </a:r>
            <a:endParaRPr/>
          </a:p>
          <a:p>
            <a:pPr indent="-2540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 – телефон вільний.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3) Р(А) =              - ймовірність того, що телефон вільний.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76892" y="3899819"/>
            <a:ext cx="676275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2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3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00" name="Google Shape;200;p23"/>
          <p:cNvSpPr txBox="1"/>
          <p:nvPr/>
        </p:nvSpPr>
        <p:spPr>
          <a:xfrm>
            <a:off x="3770887" y="2069041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3"/>
          <p:cNvSpPr txBox="1"/>
          <p:nvPr/>
        </p:nvSpPr>
        <p:spPr>
          <a:xfrm>
            <a:off x="3770887" y="881171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22.9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3"/>
          <p:cNvSpPr txBox="1"/>
          <p:nvPr/>
        </p:nvSpPr>
        <p:spPr>
          <a:xfrm>
            <a:off x="865848" y="2961685"/>
            <a:ext cx="7169543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-  купити браковану лампочку.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Р(А) =                              - ймовірність купити браковану лампочку.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2494" y="1299867"/>
            <a:ext cx="8096250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68619" y="3759894"/>
            <a:ext cx="12382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73332" y="4479363"/>
            <a:ext cx="2028825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3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4"/>
          <p:cNvSpPr/>
          <p:nvPr/>
        </p:nvSpPr>
        <p:spPr>
          <a:xfrm>
            <a:off x="1954996" y="5432368"/>
            <a:ext cx="3643946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1) Р(А) =            (ур.) – алгебра; 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2) Р(А) =            (ур.) – геометрія;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3) Р(А) =                     (ур.) – математики;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4"/>
          <p:cNvSpPr txBox="1"/>
          <p:nvPr>
            <p:ph type="title"/>
          </p:nvPr>
        </p:nvSpPr>
        <p:spPr>
          <a:xfrm>
            <a:off x="882032" y="153750"/>
            <a:ext cx="7748124" cy="5340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>
                <a:solidFill>
                  <a:srgbClr val="FF0000"/>
                </a:solidFill>
              </a:rPr>
              <a:t>Розв’язування задач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213" name="Google Shape;213;p24"/>
          <p:cNvSpPr txBox="1"/>
          <p:nvPr/>
        </p:nvSpPr>
        <p:spPr>
          <a:xfrm>
            <a:off x="3735612" y="4669104"/>
            <a:ext cx="131091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Розв’язання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4"/>
          <p:cNvSpPr txBox="1"/>
          <p:nvPr/>
        </p:nvSpPr>
        <p:spPr>
          <a:xfrm>
            <a:off x="3770887" y="881171"/>
            <a:ext cx="108433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№ 22.13</a:t>
            </a:r>
            <a:endParaRPr b="1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6376" y="1188948"/>
            <a:ext cx="7309382" cy="3480156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4"/>
          <p:cNvSpPr txBox="1"/>
          <p:nvPr/>
        </p:nvSpPr>
        <p:spPr>
          <a:xfrm>
            <a:off x="376278" y="4949607"/>
            <a:ext cx="657882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2   11 + 3   4 = 34(год) – кількість всіх уроків на тиждень.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Нехай подія А – вибір навмання уроку у тижневому розкладі.</a:t>
            </a:r>
            <a:endParaRPr/>
          </a:p>
        </p:txBody>
      </p:sp>
      <p:pic>
        <p:nvPicPr>
          <p:cNvPr id="217" name="Google Shape;21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5841" y="4949607"/>
            <a:ext cx="76200" cy="33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67019" y="4949606"/>
            <a:ext cx="76200" cy="33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91405" y="5437859"/>
            <a:ext cx="526961" cy="296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91405" y="5861524"/>
            <a:ext cx="533383" cy="300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91405" y="6261044"/>
            <a:ext cx="1010870" cy="340875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4"/>
          <p:cNvSpPr txBox="1"/>
          <p:nvPr/>
        </p:nvSpPr>
        <p:spPr>
          <a:xfrm>
            <a:off x="5598942" y="5599914"/>
            <a:ext cx="3164732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4) Р(А) =     (ур.) – фізкультури;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5) Р(А) =     (ур.) – іноземної мови.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3" name="Google Shape;223;p2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462829" y="5618625"/>
            <a:ext cx="156525" cy="275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462265" y="6031383"/>
            <a:ext cx="148997" cy="26203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5"/>
          <p:cNvSpPr txBox="1"/>
          <p:nvPr/>
        </p:nvSpPr>
        <p:spPr>
          <a:xfrm>
            <a:off x="533400" y="1057275"/>
            <a:ext cx="8121650" cy="1385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№ 1. Яка ймовірність того, що при одному киданні грального кубика випаде число очок, що дорівнює: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25"/>
          <p:cNvSpPr txBox="1"/>
          <p:nvPr/>
        </p:nvSpPr>
        <p:spPr>
          <a:xfrm>
            <a:off x="652462" y="2595563"/>
            <a:ext cx="4206875" cy="5454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arenR"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Двом;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5"/>
          <p:cNvSpPr txBox="1"/>
          <p:nvPr/>
        </p:nvSpPr>
        <p:spPr>
          <a:xfrm>
            <a:off x="2442966" y="2432779"/>
            <a:ext cx="625856" cy="1017523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5"/>
          <p:cNvSpPr txBox="1"/>
          <p:nvPr/>
        </p:nvSpPr>
        <p:spPr>
          <a:xfrm>
            <a:off x="3242877" y="3140968"/>
            <a:ext cx="625856" cy="1017523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25"/>
          <p:cNvSpPr txBox="1"/>
          <p:nvPr/>
        </p:nvSpPr>
        <p:spPr>
          <a:xfrm>
            <a:off x="4104558" y="4128973"/>
            <a:ext cx="625856" cy="1017523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25"/>
          <p:cNvSpPr txBox="1"/>
          <p:nvPr/>
        </p:nvSpPr>
        <p:spPr>
          <a:xfrm>
            <a:off x="5034270" y="4128972"/>
            <a:ext cx="625856" cy="1017523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5"/>
          <p:cNvSpPr txBox="1"/>
          <p:nvPr/>
        </p:nvSpPr>
        <p:spPr>
          <a:xfrm>
            <a:off x="5724128" y="5151522"/>
            <a:ext cx="625856" cy="1017523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-584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37" name="Google Shape;237;p2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25"/>
          <p:cNvPicPr preferRelativeResize="0"/>
          <p:nvPr/>
        </p:nvPicPr>
        <p:blipFill rotWithShape="1">
          <a:blip r:embed="rId9">
            <a:alphaModFix/>
          </a:blip>
          <a:srcRect b="18699" l="0" r="50000" t="0"/>
          <a:stretch/>
        </p:blipFill>
        <p:spPr>
          <a:xfrm>
            <a:off x="6372225" y="2420937"/>
            <a:ext cx="1944687" cy="202565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5"/>
          <p:cNvSpPr/>
          <p:nvPr/>
        </p:nvSpPr>
        <p:spPr>
          <a:xfrm>
            <a:off x="666274" y="3455060"/>
            <a:ext cx="45720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  П'яти;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25"/>
          <p:cNvSpPr/>
          <p:nvPr/>
        </p:nvSpPr>
        <p:spPr>
          <a:xfrm>
            <a:off x="652462" y="4392308"/>
            <a:ext cx="457200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  Парному числу;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5"/>
          <p:cNvSpPr/>
          <p:nvPr/>
        </p:nvSpPr>
        <p:spPr>
          <a:xfrm>
            <a:off x="1383324" y="5435471"/>
            <a:ext cx="40799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4)  Числу, яке кратне 6?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2" name="Google Shape;242;p2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841214" y="4521762"/>
            <a:ext cx="133350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5"/>
          <p:cNvSpPr/>
          <p:nvPr/>
        </p:nvSpPr>
        <p:spPr>
          <a:xfrm>
            <a:off x="906309" y="51495"/>
            <a:ext cx="7468948" cy="108132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 себе 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7462" lvl="0" marL="0" marR="0" rtl="0" algn="ctr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(працюємо усно):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5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6"/>
          <p:cNvSpPr txBox="1"/>
          <p:nvPr/>
        </p:nvSpPr>
        <p:spPr>
          <a:xfrm>
            <a:off x="533400" y="1057275"/>
            <a:ext cx="8121650" cy="1385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№ 2. В школі 1500 учнів. З них 25 порушують дисципліну. Яка ймовірність того, що один з них попадеться на очі директору школи?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26"/>
          <p:cNvSpPr txBox="1"/>
          <p:nvPr/>
        </p:nvSpPr>
        <p:spPr>
          <a:xfrm>
            <a:off x="2756982" y="3156188"/>
            <a:ext cx="24209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ook Antiqua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Розв'язання: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51" name="Google Shape;25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77372" y="4209951"/>
            <a:ext cx="3889375" cy="13493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://www.shag.com.ua/nad-metodichnim-byuletenem-pracyuvali/460_html_2f727759.jpg" id="253" name="Google Shape;253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11862" y="2708275"/>
            <a:ext cx="2524125" cy="2376487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26"/>
          <p:cNvSpPr/>
          <p:nvPr/>
        </p:nvSpPr>
        <p:spPr>
          <a:xfrm>
            <a:off x="906309" y="51495"/>
            <a:ext cx="7468948" cy="108132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 себе 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7462" lvl="0" marL="0" marR="0" rtl="0" algn="ctr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(працюємо усно):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7"/>
          <p:cNvSpPr txBox="1"/>
          <p:nvPr/>
        </p:nvSpPr>
        <p:spPr>
          <a:xfrm>
            <a:off x="539750" y="1151007"/>
            <a:ext cx="8121650" cy="9771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№ 3. Із слова ІСПИТ випадково обирають одну букву. Яка ймовірність того, що вона буде: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ube5" id="261" name="Google Shape;26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7"/>
          <p:cNvSpPr/>
          <p:nvPr/>
        </p:nvSpPr>
        <p:spPr>
          <a:xfrm rot="316769">
            <a:off x="6168162" y="3629662"/>
            <a:ext cx="2165978" cy="923330"/>
          </a:xfrm>
          <a:prstGeom prst="rect">
            <a:avLst/>
          </a:prstGeom>
          <a:blipFill rotWithShape="1">
            <a:blip r:embed="rId4">
              <a:alphaModFix/>
            </a:blip>
            <a:tile algn="tl" flip="none" tx="0" sx="100000" ty="0" sy="100000"/>
          </a:blipFill>
          <a:ln cap="flat" cmpd="sng" w="9525">
            <a:solidFill>
              <a:srgbClr val="FFCC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5400"/>
              <a:buFont typeface="Comic Sans MS"/>
              <a:buNone/>
            </a:pPr>
            <a:r>
              <a:rPr b="1" i="0" lang="en-US" sz="5400" u="none" cap="none" strike="noStrike">
                <a:solidFill>
                  <a:srgbClr val="FEFEFE"/>
                </a:solidFill>
                <a:latin typeface="Comic Sans MS"/>
                <a:ea typeface="Comic Sans MS"/>
                <a:cs typeface="Comic Sans MS"/>
                <a:sym typeface="Comic Sans MS"/>
              </a:rPr>
              <a:t>Іспит</a:t>
            </a:r>
            <a:endParaRPr b="1" i="0" sz="5400" u="none" cap="none" strike="noStrike">
              <a:solidFill>
                <a:srgbClr val="FEFEFE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3" name="Google Shape;263;p27"/>
          <p:cNvSpPr/>
          <p:nvPr/>
        </p:nvSpPr>
        <p:spPr>
          <a:xfrm>
            <a:off x="906309" y="51495"/>
            <a:ext cx="7468948" cy="108132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 себе 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7462" lvl="0" marL="0" marR="0" rtl="0" algn="ctr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(працюємо усно):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7"/>
          <p:cNvSpPr/>
          <p:nvPr/>
        </p:nvSpPr>
        <p:spPr>
          <a:xfrm>
            <a:off x="724237" y="2447199"/>
            <a:ext cx="457200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а) голосною;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7"/>
          <p:cNvSpPr/>
          <p:nvPr/>
        </p:nvSpPr>
        <p:spPr>
          <a:xfrm>
            <a:off x="619040" y="3783548"/>
            <a:ext cx="36102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б) приголосною  ?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30930" y="2183348"/>
            <a:ext cx="698394" cy="1348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01716" y="3600956"/>
            <a:ext cx="671990" cy="1451498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ube5" id="273" name="Google Shape;27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8"/>
          <p:cNvSpPr txBox="1"/>
          <p:nvPr/>
        </p:nvSpPr>
        <p:spPr>
          <a:xfrm>
            <a:off x="250825" y="1628775"/>
            <a:ext cx="8137525" cy="4248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Яка ймовірність того, що під час підкидання монети випаде герб?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1" i="0" sz="4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5" name="Google Shape;275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47812" y="3670300"/>
            <a:ext cx="2841625" cy="1812925"/>
          </a:xfrm>
          <a:prstGeom prst="rect">
            <a:avLst/>
          </a:prstGeom>
          <a:gradFill>
            <a:gsLst>
              <a:gs pos="0">
                <a:srgbClr val="9FC3FF"/>
              </a:gs>
              <a:gs pos="35000">
                <a:srgbClr val="BDD5FF"/>
              </a:gs>
              <a:gs pos="100000">
                <a:srgbClr val="E4EEFF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pic>
      <p:pic>
        <p:nvPicPr>
          <p:cNvPr descr="125990083" id="276" name="Google Shape;276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24525" y="3141662"/>
            <a:ext cx="2447925" cy="2447925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28"/>
          <p:cNvSpPr/>
          <p:nvPr/>
        </p:nvSpPr>
        <p:spPr>
          <a:xfrm>
            <a:off x="906309" y="51495"/>
            <a:ext cx="7468948" cy="108132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 себе 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7462" lvl="0" marL="0" marR="0" rtl="0" algn="ctr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(працюємо усно):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ube5" id="283" name="Google Shape;28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43887" y="5876925"/>
            <a:ext cx="900112" cy="936625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29"/>
          <p:cNvSpPr txBox="1"/>
          <p:nvPr/>
        </p:nvSpPr>
        <p:spPr>
          <a:xfrm>
            <a:off x="464070" y="1466934"/>
            <a:ext cx="8353425" cy="1818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Яка ймовірність того, що назване навмання трицифрове число виявиться меншим за 1000?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7462" lvl="0" marL="0" marR="0" rtl="0" algn="just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t/>
            </a:r>
            <a:endParaRPr b="1" i="0" sz="4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1" i="0" sz="4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5" name="Google Shape;285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76400" y="4110037"/>
            <a:ext cx="2584450" cy="931862"/>
          </a:xfrm>
          <a:prstGeom prst="rect">
            <a:avLst/>
          </a:prstGeom>
          <a:noFill/>
          <a:ln cap="sq" cmpd="thickThin" w="889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77777" id="286" name="Google Shape;286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80287" y="3933825"/>
            <a:ext cx="1093787" cy="11223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55555" id="287" name="Google Shape;287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72225" y="3933825"/>
            <a:ext cx="1119187" cy="1193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99999" id="288" name="Google Shape;288;p2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435600" y="4005262"/>
            <a:ext cx="984250" cy="1049337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29"/>
          <p:cNvSpPr/>
          <p:nvPr/>
        </p:nvSpPr>
        <p:spPr>
          <a:xfrm>
            <a:off x="906309" y="51495"/>
            <a:ext cx="7468948" cy="1081322"/>
          </a:xfrm>
          <a:prstGeom prst="rect">
            <a:avLst/>
          </a:prstGeom>
          <a:solidFill>
            <a:srgbClr val="FABF8E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17462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 себе 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7462" lvl="0" marL="0" marR="0" rtl="0" algn="ctr">
              <a:lnSpc>
                <a:spcPct val="8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(працюємо усно):</a:t>
            </a:r>
            <a:endParaRPr b="0" i="0" sz="3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2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en-US"/>
              <a:t>Домашня робота</a:t>
            </a:r>
            <a:endParaRPr/>
          </a:p>
        </p:txBody>
      </p:sp>
      <p:sp>
        <p:nvSpPr>
          <p:cNvPr id="296" name="Google Shape;296;p30"/>
          <p:cNvSpPr txBox="1"/>
          <p:nvPr>
            <p:ph idx="1" type="subTitle"/>
          </p:nvPr>
        </p:nvSpPr>
        <p:spPr>
          <a:xfrm>
            <a:off x="3416059" y="4317521"/>
            <a:ext cx="5546786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en-US"/>
              <a:t>Опрацювати П.22, вивчити правила;</a:t>
            </a:r>
            <a:endParaRPr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виконати № 22.4(1, 2), 22.14.</a:t>
            </a:r>
            <a:endParaRPr/>
          </a:p>
        </p:txBody>
      </p:sp>
      <p:sp>
        <p:nvSpPr>
          <p:cNvPr id="297" name="Google Shape;297;p3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основні правила комбінаторики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