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144000"/>
  <p:embeddedFontLst>
    <p:embeddedFont>
      <p:font typeface="Book Antiqua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BookAntiqua-bold.fntdata"/><Relationship Id="rId25" Type="http://schemas.openxmlformats.org/officeDocument/2006/relationships/font" Target="fonts/BookAntiqua-regular.fntdata"/><Relationship Id="rId28" Type="http://schemas.openxmlformats.org/officeDocument/2006/relationships/font" Target="fonts/BookAntiqua-boldItalic.fntdata"/><Relationship Id="rId27" Type="http://schemas.openxmlformats.org/officeDocument/2006/relationships/font" Target="fonts/BookAntiqu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9" name="Google Shape;109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1a1bf7957da_0_1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1a1bf7957da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7" name="Google Shape;137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3" name="Google Shape;153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3" name="Google Shape;17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1" name="Google Shape;191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9" name="Google Shape;209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2" name="Google Shape;22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8" name="Google Shape;238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2" name="Google Shape;262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7" name="Google Shape;277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2" name="Google Shape;292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0" name="Google Shape;310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1" name="Google Shape;3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3" name="Google Shape;33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6" name="Google Shape;34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4" name="Google Shape;364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0" name="Google Shape;38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1" name="Google Shape;391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1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546" y="3785858"/>
            <a:ext cx="3240360" cy="294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олько заголовок" type="titleOnly">
  <p:cSld name="TITLE_ONLY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8" name="Google Shape;1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67" y="5384235"/>
            <a:ext cx="1584176" cy="1439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Только заголовок">
  <p:cSld name="2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Только заголовок">
  <p:cSld name="4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251520" y="764704"/>
            <a:ext cx="8640960" cy="2520280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/>
          <p:nvPr/>
        </p:nvSpPr>
        <p:spPr>
          <a:xfrm>
            <a:off x="251520" y="4221088"/>
            <a:ext cx="8640960" cy="244827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>
  <p:cSld name="Титульный слайд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/>
          <p:nvPr/>
        </p:nvSpPr>
        <p:spPr>
          <a:xfrm>
            <a:off x="1007604" y="1556792"/>
            <a:ext cx="7128792" cy="2664296"/>
          </a:xfrm>
          <a:prstGeom prst="roundRect">
            <a:avLst>
              <a:gd fmla="val 16667" name="adj"/>
            </a:avLst>
          </a:prstGeom>
          <a:solidFill>
            <a:schemeClr val="lt1">
              <a:alpha val="47843"/>
            </a:scheme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6"/>
          <p:cNvSpPr txBox="1"/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subTitle"/>
          </p:nvPr>
        </p:nvSpPr>
        <p:spPr>
          <a:xfrm>
            <a:off x="1371600" y="354049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30" name="Google Shape;3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7394" y="3527053"/>
            <a:ext cx="2952328" cy="345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>
  <p:cSld name="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4" name="Google Shape;3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Только заголовок">
  <p:cSld name="3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/>
          <p:nvPr/>
        </p:nvSpPr>
        <p:spPr>
          <a:xfrm>
            <a:off x="251520" y="764704"/>
            <a:ext cx="8640960" cy="1656184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251520" y="2852936"/>
            <a:ext cx="8640960" cy="381642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" name="Google Shape;3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3" name="Google Shape;43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1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1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1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2" name="Google Shape;52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8" name="Google Shape;58;p1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9" name="Google Shape;59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5" name="Google Shape;65;p1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6" name="Google Shape;66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Text" type="objAndTx">
  <p:cSld name="OBJECT_AND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/>
          <p:nvPr>
            <p:ph type="title"/>
          </p:nvPr>
        </p:nvSpPr>
        <p:spPr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5"/>
          <p:cNvSpPr txBox="1"/>
          <p:nvPr>
            <p:ph idx="1" type="body"/>
          </p:nvPr>
        </p:nvSpPr>
        <p:spPr>
          <a:xfrm>
            <a:off x="838200" y="1905000"/>
            <a:ext cx="3927475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15"/>
          <p:cNvSpPr txBox="1"/>
          <p:nvPr>
            <p:ph idx="2" type="body"/>
          </p:nvPr>
        </p:nvSpPr>
        <p:spPr>
          <a:xfrm>
            <a:off x="4918075" y="1905000"/>
            <a:ext cx="3927475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Content" type="txAndObj">
  <p:cSld name="TEXT_AND_OBJEC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6"/>
          <p:cNvSpPr txBox="1"/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6"/>
          <p:cNvSpPr txBox="1"/>
          <p:nvPr>
            <p:ph idx="1" type="body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16"/>
          <p:cNvSpPr txBox="1"/>
          <p:nvPr>
            <p:ph idx="2" type="body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" name="Google Shape;94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2 Content" type="txAndTwoObj">
  <p:cSld name="TEXT_AND_TWO_OBJECTS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 txBox="1"/>
          <p:nvPr>
            <p:ph type="title"/>
          </p:nvPr>
        </p:nvSpPr>
        <p:spPr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7"/>
          <p:cNvSpPr txBox="1"/>
          <p:nvPr>
            <p:ph idx="1" type="body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8" name="Google Shape;98;p17"/>
          <p:cNvSpPr txBox="1"/>
          <p:nvPr>
            <p:ph idx="2" type="body"/>
          </p:nvPr>
        </p:nvSpPr>
        <p:spPr>
          <a:xfrm>
            <a:off x="4648200" y="1600200"/>
            <a:ext cx="4038600" cy="2189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17"/>
          <p:cNvSpPr txBox="1"/>
          <p:nvPr>
            <p:ph idx="3" type="body"/>
          </p:nvPr>
        </p:nvSpPr>
        <p:spPr>
          <a:xfrm>
            <a:off x="4648200" y="3941763"/>
            <a:ext cx="4038600" cy="2189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0" name="Google Shape;100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0.png"/><Relationship Id="rId10" Type="http://schemas.openxmlformats.org/officeDocument/2006/relationships/image" Target="../media/image13.jpg"/><Relationship Id="rId13" Type="http://schemas.openxmlformats.org/officeDocument/2006/relationships/image" Target="../media/image16.png"/><Relationship Id="rId1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21.gif"/><Relationship Id="rId5" Type="http://schemas.openxmlformats.org/officeDocument/2006/relationships/image" Target="../media/image8.png"/><Relationship Id="rId6" Type="http://schemas.openxmlformats.org/officeDocument/2006/relationships/image" Target="../media/image3.png"/><Relationship Id="rId7" Type="http://schemas.openxmlformats.org/officeDocument/2006/relationships/image" Target="../media/image6.jpg"/><Relationship Id="rId8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png"/><Relationship Id="rId4" Type="http://schemas.openxmlformats.org/officeDocument/2006/relationships/image" Target="../media/image21.gif"/><Relationship Id="rId9" Type="http://schemas.openxmlformats.org/officeDocument/2006/relationships/image" Target="../media/image27.png"/><Relationship Id="rId5" Type="http://schemas.openxmlformats.org/officeDocument/2006/relationships/image" Target="../media/image14.png"/><Relationship Id="rId6" Type="http://schemas.openxmlformats.org/officeDocument/2006/relationships/image" Target="../media/image19.jpg"/><Relationship Id="rId7" Type="http://schemas.openxmlformats.org/officeDocument/2006/relationships/image" Target="../media/image20.jpg"/><Relationship Id="rId8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jpg"/><Relationship Id="rId4" Type="http://schemas.openxmlformats.org/officeDocument/2006/relationships/image" Target="../media/image2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png"/><Relationship Id="rId4" Type="http://schemas.openxmlformats.org/officeDocument/2006/relationships/image" Target="../media/image2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6.png"/><Relationship Id="rId4" Type="http://schemas.openxmlformats.org/officeDocument/2006/relationships/image" Target="../media/image25.png"/><Relationship Id="rId5" Type="http://schemas.openxmlformats.org/officeDocument/2006/relationships/image" Target="../media/image2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8.jpg"/><Relationship Id="rId4" Type="http://schemas.openxmlformats.org/officeDocument/2006/relationships/image" Target="../media/image30.png"/><Relationship Id="rId5" Type="http://schemas.openxmlformats.org/officeDocument/2006/relationships/image" Target="../media/image29.png"/><Relationship Id="rId6" Type="http://schemas.openxmlformats.org/officeDocument/2006/relationships/image" Target="../media/image2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6.png"/><Relationship Id="rId4" Type="http://schemas.openxmlformats.org/officeDocument/2006/relationships/image" Target="../media/image33.png"/><Relationship Id="rId5" Type="http://schemas.openxmlformats.org/officeDocument/2006/relationships/image" Target="../media/image2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6.png"/><Relationship Id="rId4" Type="http://schemas.openxmlformats.org/officeDocument/2006/relationships/image" Target="../media/image31.png"/><Relationship Id="rId5" Type="http://schemas.openxmlformats.org/officeDocument/2006/relationships/image" Target="../media/image1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4.png"/><Relationship Id="rId4" Type="http://schemas.openxmlformats.org/officeDocument/2006/relationships/image" Target="../media/image46.png"/><Relationship Id="rId5" Type="http://schemas.openxmlformats.org/officeDocument/2006/relationships/image" Target="../media/image4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2.png"/><Relationship Id="rId4" Type="http://schemas.openxmlformats.org/officeDocument/2006/relationships/image" Target="../media/image38.png"/><Relationship Id="rId5" Type="http://schemas.openxmlformats.org/officeDocument/2006/relationships/image" Target="../media/image4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2.png"/><Relationship Id="rId4" Type="http://schemas.openxmlformats.org/officeDocument/2006/relationships/image" Target="../media/image41.png"/><Relationship Id="rId5" Type="http://schemas.openxmlformats.org/officeDocument/2006/relationships/image" Target="../media/image45.png"/><Relationship Id="rId6" Type="http://schemas.openxmlformats.org/officeDocument/2006/relationships/image" Target="../media/image3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9.png"/><Relationship Id="rId4" Type="http://schemas.openxmlformats.org/officeDocument/2006/relationships/image" Target="../media/image35.png"/><Relationship Id="rId5" Type="http://schemas.openxmlformats.org/officeDocument/2006/relationships/image" Target="../media/image43.png"/><Relationship Id="rId6" Type="http://schemas.openxmlformats.org/officeDocument/2006/relationships/image" Target="../media/image3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8.png"/><Relationship Id="rId4" Type="http://schemas.openxmlformats.org/officeDocument/2006/relationships/image" Target="../media/image4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ube5" id="111" name="Google Shape;11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17512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momile" id="112" name="Google Shape;112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80062" y="2349500"/>
            <a:ext cx="1836737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гральные карты" id="113" name="Google Shape;113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5287" y="3429000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835933253" id="114" name="Google Shape;114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87450" y="4652962"/>
            <a:ext cx="2519362" cy="25193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318288140_h_jk8ahn9zcrjeg7n5myxf6hfitlc2ya4q_" id="115" name="Google Shape;115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00337" y="2420937"/>
            <a:ext cx="2836862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63360332" id="116" name="Google Shape;116;p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795962" y="4005262"/>
            <a:ext cx="2627312" cy="1782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708400" y="4292600"/>
            <a:ext cx="2305050" cy="23002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otsale_ua_20111219_212322" id="118" name="Google Shape;118;p19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804025" y="5229225"/>
            <a:ext cx="2066925" cy="14017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5990083" id="119" name="Google Shape;119;p19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2051050" y="3284536"/>
            <a:ext cx="2447925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65105b276724" id="120" name="Google Shape;120;p19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011862" y="0"/>
            <a:ext cx="2857500" cy="24749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335061592" id="121" name="Google Shape;121;p19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6877050" y="2636837"/>
            <a:ext cx="2266950" cy="22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/>
          <p:nvPr/>
        </p:nvSpPr>
        <p:spPr>
          <a:xfrm>
            <a:off x="0" y="6391"/>
            <a:ext cx="6697662" cy="1727200"/>
          </a:xfrm>
          <a:prstGeom prst="wedgeRoundRectCallout">
            <a:avLst>
              <a:gd fmla="val -524" name="adj1"/>
              <a:gd fmla="val 29740" name="adj2"/>
              <a:gd fmla="val 0" name="adj3"/>
            </a:avLst>
          </a:prstGeom>
          <a:solidFill>
            <a:srgbClr val="C5D8F1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C5D8F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9"/>
          <p:cNvSpPr/>
          <p:nvPr/>
        </p:nvSpPr>
        <p:spPr>
          <a:xfrm>
            <a:off x="0" y="-42863"/>
            <a:ext cx="6697650" cy="122555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  <a:t>Частота та ймовірність  </a:t>
            </a:r>
            <a:b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</a:br>
            <a: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  <a:t>випадкової події </a:t>
            </a:r>
          </a:p>
        </p:txBody>
      </p:sp>
      <p:pic>
        <p:nvPicPr>
          <p:cNvPr descr="03" id="124" name="Google Shape;124;p19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1" y="1712911"/>
            <a:ext cx="6697662" cy="116067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9"/>
          <p:cNvSpPr txBox="1"/>
          <p:nvPr>
            <p:ph idx="1" type="subTitle"/>
          </p:nvPr>
        </p:nvSpPr>
        <p:spPr>
          <a:xfrm>
            <a:off x="1363508" y="182897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en-US"/>
              <a:t>Урок 2</a:t>
            </a:r>
            <a:endParaRPr/>
          </a:p>
        </p:txBody>
      </p:sp>
      <p:sp>
        <p:nvSpPr>
          <p:cNvPr id="126" name="Google Shape;126;p1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736750" y="1106475"/>
            <a:ext cx="4637400" cy="13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Підручник: Алгебра, А.Г.Мерзляк, В.Б.Плонський, М.С.Якір, 2017р.</a:t>
            </a:r>
            <a:endParaRPr b="1"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/>
          <p:nvPr>
            <p:ph type="title"/>
          </p:nvPr>
        </p:nvSpPr>
        <p:spPr>
          <a:xfrm>
            <a:off x="457200" y="35293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783F04"/>
                </a:solidFill>
              </a:rPr>
              <a:t>Формування компетентностей:</a:t>
            </a:r>
            <a:endParaRPr>
              <a:solidFill>
                <a:srgbClr val="783F04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0"/>
          <p:cNvSpPr txBox="1"/>
          <p:nvPr/>
        </p:nvSpPr>
        <p:spPr>
          <a:xfrm>
            <a:off x="1003700" y="918700"/>
            <a:ext cx="7313100" cy="499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746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предметна компетентність: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формування системи теоретичних знань, практичних умінь і навичок щодо їх використання для обчислення ймовірностей випадкових подій.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ключові компетентності: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спілкування державною мовою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розуміти, пояснювати і перетворювати тексти математичних задач(усно і письмово);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уміння вчитися впродовж життя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прагнути до вдосконалення результатів своєї діяльності;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інформаційно-цифрова компетентність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визначати достатність данихдля розв’язання задач.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29604" y="4565650"/>
            <a:ext cx="6354692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03" id="140" name="Google Shape;140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6634" y="821870"/>
            <a:ext cx="6697662" cy="1160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ube5" id="141" name="Google Shape;141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43887" y="6054725"/>
            <a:ext cx="828675" cy="80327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1"/>
          <p:cNvSpPr txBox="1"/>
          <p:nvPr>
            <p:ph type="title"/>
          </p:nvPr>
        </p:nvSpPr>
        <p:spPr>
          <a:xfrm>
            <a:off x="605631" y="1036764"/>
            <a:ext cx="8059668" cy="14576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b="0" lang="en-US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Розділ математики, що вивчає закономірності випадкових  явищ: випадкові події, випадкові величини, їх властивості та операції над ними називається </a:t>
            </a:r>
            <a:r>
              <a:rPr lang="en-US" sz="2400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теорією ймовірностей</a:t>
            </a:r>
            <a:endParaRPr sz="2400"/>
          </a:p>
        </p:txBody>
      </p:sp>
      <p:pic>
        <p:nvPicPr>
          <p:cNvPr id="143" name="Google Shape;143;p21"/>
          <p:cNvPicPr preferRelativeResize="0"/>
          <p:nvPr/>
        </p:nvPicPr>
        <p:blipFill rotWithShape="1">
          <a:blip r:embed="rId6">
            <a:alphaModFix/>
          </a:blip>
          <a:srcRect b="18699" l="0" r="50000" t="0"/>
          <a:stretch/>
        </p:blipFill>
        <p:spPr>
          <a:xfrm>
            <a:off x="7772400" y="38018"/>
            <a:ext cx="1300163" cy="13573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65105b276724" id="144" name="Google Shape;144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5271" y="2200150"/>
            <a:ext cx="1465442" cy="127042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ube5" id="145" name="Google Shape;145;p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172450" y="5699125"/>
            <a:ext cx="900113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1"/>
          <p:cNvSpPr/>
          <p:nvPr/>
        </p:nvSpPr>
        <p:spPr>
          <a:xfrm>
            <a:off x="2443795" y="38018"/>
            <a:ext cx="458010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A04400"/>
                </a:solidFill>
                <a:latin typeface="Arial"/>
                <a:ea typeface="Arial"/>
                <a:cs typeface="Arial"/>
                <a:sym typeface="Arial"/>
              </a:rPr>
              <a:t>Пригадаємо:</a:t>
            </a:r>
            <a:endParaRPr b="1" i="0" sz="5400" u="none" cap="none" strike="noStrike">
              <a:solidFill>
                <a:srgbClr val="A044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1"/>
          <p:cNvSpPr/>
          <p:nvPr/>
        </p:nvSpPr>
        <p:spPr>
          <a:xfrm>
            <a:off x="4422044" y="5699125"/>
            <a:ext cx="236450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DF322D"/>
                </a:solidFill>
                <a:latin typeface="Arial"/>
                <a:ea typeface="Arial"/>
                <a:cs typeface="Arial"/>
                <a:sym typeface="Arial"/>
              </a:rPr>
              <a:t>0,512</a:t>
            </a:r>
            <a:endParaRPr b="1" i="0" sz="5400" u="none" cap="none" strike="noStrike">
              <a:solidFill>
                <a:srgbClr val="DF322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Google Shape;148;p2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2821844" y="5770265"/>
            <a:ext cx="1600200" cy="7810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1"/>
          <p:cNvSpPr/>
          <p:nvPr/>
        </p:nvSpPr>
        <p:spPr>
          <a:xfrm>
            <a:off x="1490957" y="3350493"/>
            <a:ext cx="6882276" cy="132343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Знаходження статистичної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оцінки ймовірності випадкової події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 частотою випадкової події: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     </a:t>
            </a:r>
            <a:endParaRPr b="1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1718397">
            <a:off x="6797858" y="442843"/>
            <a:ext cx="2133600" cy="9810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ube5" id="156" name="Google Shape;15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72450" y="5949950"/>
            <a:ext cx="86360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2"/>
          <p:cNvSpPr txBox="1"/>
          <p:nvPr/>
        </p:nvSpPr>
        <p:spPr>
          <a:xfrm>
            <a:off x="58613" y="122984"/>
            <a:ext cx="3041287" cy="1355209"/>
          </a:xfrm>
          <a:prstGeom prst="rect">
            <a:avLst/>
          </a:prstGeom>
          <a:solidFill>
            <a:schemeClr val="accent6"/>
          </a:soli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ПОДІЇ</a:t>
            </a:r>
            <a:endParaRPr b="1" i="0" sz="6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2"/>
          <p:cNvSpPr/>
          <p:nvPr/>
        </p:nvSpPr>
        <p:spPr>
          <a:xfrm rot="-874957">
            <a:off x="1617549" y="1545213"/>
            <a:ext cx="376061" cy="638877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2"/>
          <p:cNvSpPr/>
          <p:nvPr/>
        </p:nvSpPr>
        <p:spPr>
          <a:xfrm rot="-3664698">
            <a:off x="3730839" y="601436"/>
            <a:ext cx="376061" cy="19397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2"/>
          <p:cNvSpPr txBox="1"/>
          <p:nvPr/>
        </p:nvSpPr>
        <p:spPr>
          <a:xfrm>
            <a:off x="4227578" y="2098115"/>
            <a:ext cx="1983226" cy="1519024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Times New Roman"/>
              <a:buNone/>
            </a:pPr>
            <a:r>
              <a:rPr b="1" i="1" lang="en-US" sz="2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Неможливі -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події, які не можуть ніколи відбутися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2"/>
          <p:cNvSpPr txBox="1"/>
          <p:nvPr/>
        </p:nvSpPr>
        <p:spPr>
          <a:xfrm>
            <a:off x="7131499" y="955809"/>
            <a:ext cx="1575531" cy="2917887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А: Після підкидання монети випав герб.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В: Відкрили книжку на сторінці 30.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2"/>
          <p:cNvSpPr txBox="1"/>
          <p:nvPr/>
        </p:nvSpPr>
        <p:spPr>
          <a:xfrm>
            <a:off x="4649638" y="4318626"/>
            <a:ext cx="3122331" cy="1447883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А: Після суботи настане вівторок.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В: Периметр  квадрата зі стороною 5см дорівнює 100 см.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22"/>
          <p:cNvSpPr/>
          <p:nvPr/>
        </p:nvSpPr>
        <p:spPr>
          <a:xfrm>
            <a:off x="1805579" y="4582917"/>
            <a:ext cx="376061" cy="713941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2"/>
          <p:cNvSpPr/>
          <p:nvPr/>
        </p:nvSpPr>
        <p:spPr>
          <a:xfrm rot="-1799807">
            <a:off x="5602817" y="3593283"/>
            <a:ext cx="376061" cy="706484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2"/>
          <p:cNvSpPr txBox="1"/>
          <p:nvPr/>
        </p:nvSpPr>
        <p:spPr>
          <a:xfrm>
            <a:off x="3723483" y="64736"/>
            <a:ext cx="2991417" cy="1311608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Times New Roman"/>
              <a:buNone/>
            </a:pPr>
            <a:r>
              <a:rPr b="1" i="1" lang="en-US" sz="2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Випадкові -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можуть відбутися, а можуть і не відбутися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2"/>
          <p:cNvSpPr/>
          <p:nvPr/>
        </p:nvSpPr>
        <p:spPr>
          <a:xfrm rot="-5400000">
            <a:off x="3223537" y="112860"/>
            <a:ext cx="376061" cy="62333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2"/>
          <p:cNvSpPr/>
          <p:nvPr/>
        </p:nvSpPr>
        <p:spPr>
          <a:xfrm rot="-2443887">
            <a:off x="6833593" y="335896"/>
            <a:ext cx="308460" cy="769288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>
            <a:noFill/>
          </a:ln>
          <a:effectLst>
            <a:outerShdw blurRad="44450" algn="ctr" dir="5400000" dist="27940">
              <a:srgbClr val="000000">
                <a:alpha val="3098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2"/>
          <p:cNvSpPr txBox="1"/>
          <p:nvPr/>
        </p:nvSpPr>
        <p:spPr>
          <a:xfrm>
            <a:off x="879674" y="2263730"/>
            <a:ext cx="2742340" cy="2264716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Достовірні (вірогідні)-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події, які  обов’язково відбудуться під час даного експерименту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2"/>
          <p:cNvSpPr txBox="1"/>
          <p:nvPr/>
        </p:nvSpPr>
        <p:spPr>
          <a:xfrm>
            <a:off x="394425" y="5296858"/>
            <a:ext cx="3347110" cy="1447882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А: Після суботи настане неділя.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В: Периметр  квадрата зі стороною 5см дорівнює 20 см.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 txBox="1"/>
          <p:nvPr/>
        </p:nvSpPr>
        <p:spPr>
          <a:xfrm>
            <a:off x="611187" y="1249362"/>
            <a:ext cx="2665412" cy="523875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Випробування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3"/>
          <p:cNvSpPr txBox="1"/>
          <p:nvPr/>
        </p:nvSpPr>
        <p:spPr>
          <a:xfrm>
            <a:off x="3851275" y="1249362"/>
            <a:ext cx="1657350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Подія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3"/>
          <p:cNvSpPr txBox="1"/>
          <p:nvPr/>
        </p:nvSpPr>
        <p:spPr>
          <a:xfrm>
            <a:off x="6084887" y="1249362"/>
            <a:ext cx="2519362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Вид події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3"/>
          <p:cNvSpPr txBox="1"/>
          <p:nvPr/>
        </p:nvSpPr>
        <p:spPr>
          <a:xfrm>
            <a:off x="611187" y="2384425"/>
            <a:ext cx="2736850" cy="9540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Підкинули кубик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3"/>
          <p:cNvSpPr txBox="1"/>
          <p:nvPr/>
        </p:nvSpPr>
        <p:spPr>
          <a:xfrm>
            <a:off x="3563937" y="2397125"/>
            <a:ext cx="2016125" cy="9540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Випало число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3"/>
          <p:cNvSpPr txBox="1"/>
          <p:nvPr/>
        </p:nvSpPr>
        <p:spPr>
          <a:xfrm>
            <a:off x="5795962" y="2181225"/>
            <a:ext cx="2797175" cy="13843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Вірогідна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Неможлива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3"/>
          <p:cNvSpPr txBox="1"/>
          <p:nvPr/>
        </p:nvSpPr>
        <p:spPr>
          <a:xfrm>
            <a:off x="742950" y="3949700"/>
            <a:ext cx="2460625" cy="13843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Заглянули в поштову скриньку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3"/>
          <p:cNvSpPr txBox="1"/>
          <p:nvPr/>
        </p:nvSpPr>
        <p:spPr>
          <a:xfrm>
            <a:off x="3509962" y="3987800"/>
            <a:ext cx="1998662" cy="5222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Там лист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3"/>
          <p:cNvSpPr txBox="1"/>
          <p:nvPr/>
        </p:nvSpPr>
        <p:spPr>
          <a:xfrm>
            <a:off x="5724525" y="3771900"/>
            <a:ext cx="2795587" cy="13858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Вірогідна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Неможлива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3"/>
          <p:cNvSpPr txBox="1"/>
          <p:nvPr/>
        </p:nvSpPr>
        <p:spPr>
          <a:xfrm>
            <a:off x="2268537" y="293687"/>
            <a:ext cx="4967287" cy="831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800"/>
              <a:buFont typeface="Book Antiqua"/>
              <a:buNone/>
            </a:pPr>
            <a:r>
              <a:rPr b="1" i="1" lang="en-US" sz="48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3"/>
          <p:cNvSpPr/>
          <p:nvPr/>
        </p:nvSpPr>
        <p:spPr>
          <a:xfrm>
            <a:off x="6156325" y="3068637"/>
            <a:ext cx="2508250" cy="576262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3"/>
          <p:cNvSpPr/>
          <p:nvPr/>
        </p:nvSpPr>
        <p:spPr>
          <a:xfrm>
            <a:off x="6011862" y="4641850"/>
            <a:ext cx="2508250" cy="576262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187" name="Google Shape;18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4"/>
          <p:cNvSpPr txBox="1"/>
          <p:nvPr/>
        </p:nvSpPr>
        <p:spPr>
          <a:xfrm>
            <a:off x="684212" y="1249362"/>
            <a:ext cx="2663825" cy="523875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Випробування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4"/>
          <p:cNvSpPr txBox="1"/>
          <p:nvPr/>
        </p:nvSpPr>
        <p:spPr>
          <a:xfrm>
            <a:off x="3790950" y="1249362"/>
            <a:ext cx="1655762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Подія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4"/>
          <p:cNvSpPr txBox="1"/>
          <p:nvPr/>
        </p:nvSpPr>
        <p:spPr>
          <a:xfrm>
            <a:off x="6022975" y="1249362"/>
            <a:ext cx="2520950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Вид події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4"/>
          <p:cNvSpPr txBox="1"/>
          <p:nvPr/>
        </p:nvSpPr>
        <p:spPr>
          <a:xfrm>
            <a:off x="684212" y="2384425"/>
            <a:ext cx="2417762" cy="13858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Відкрили коробку з цукерками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4"/>
          <p:cNvSpPr txBox="1"/>
          <p:nvPr/>
        </p:nvSpPr>
        <p:spPr>
          <a:xfrm>
            <a:off x="3492500" y="2397125"/>
            <a:ext cx="2005012" cy="13843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Дістали печиво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98" name="Google Shape;198;p24"/>
          <p:cNvSpPr txBox="1"/>
          <p:nvPr/>
        </p:nvSpPr>
        <p:spPr>
          <a:xfrm>
            <a:off x="5795962" y="2170112"/>
            <a:ext cx="2797175" cy="13843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Вірогідна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Неможлива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4"/>
          <p:cNvSpPr txBox="1"/>
          <p:nvPr/>
        </p:nvSpPr>
        <p:spPr>
          <a:xfrm>
            <a:off x="684212" y="3976687"/>
            <a:ext cx="2430462" cy="181451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Відкрили коробку з цукерками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200" name="Google Shape;200;p24"/>
          <p:cNvSpPr txBox="1"/>
          <p:nvPr/>
        </p:nvSpPr>
        <p:spPr>
          <a:xfrm>
            <a:off x="3492500" y="3987800"/>
            <a:ext cx="2016125" cy="9540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Дістали цукерку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4"/>
          <p:cNvSpPr txBox="1"/>
          <p:nvPr/>
        </p:nvSpPr>
        <p:spPr>
          <a:xfrm>
            <a:off x="5724525" y="3771900"/>
            <a:ext cx="2795587" cy="13858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Вірогідна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Неможлива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/>
        </p:nvSpPr>
        <p:spPr>
          <a:xfrm>
            <a:off x="1908175" y="260350"/>
            <a:ext cx="5472112" cy="831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800"/>
              <a:buFont typeface="Book Antiqua"/>
              <a:buNone/>
            </a:pPr>
            <a:r>
              <a:rPr b="1" i="1" lang="en-US" sz="48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4"/>
          <p:cNvSpPr/>
          <p:nvPr/>
        </p:nvSpPr>
        <p:spPr>
          <a:xfrm>
            <a:off x="6084887" y="2586037"/>
            <a:ext cx="2508250" cy="576262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24"/>
          <p:cNvSpPr/>
          <p:nvPr/>
        </p:nvSpPr>
        <p:spPr>
          <a:xfrm>
            <a:off x="5940425" y="3759200"/>
            <a:ext cx="2508250" cy="576262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05" name="Google Shape;20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5"/>
          <p:cNvSpPr txBox="1"/>
          <p:nvPr>
            <p:ph type="title"/>
          </p:nvPr>
        </p:nvSpPr>
        <p:spPr>
          <a:xfrm>
            <a:off x="497660" y="396510"/>
            <a:ext cx="8229600" cy="12733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i="1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урні є 4 білих і 7 чорних куль. З неї навмання виймають одну кулю. Яка з вказаних подій є</a:t>
            </a:r>
            <a:endParaRPr/>
          </a:p>
        </p:txBody>
      </p:sp>
      <p:sp>
        <p:nvSpPr>
          <p:cNvPr id="212" name="Google Shape;212;p25"/>
          <p:cNvSpPr txBox="1"/>
          <p:nvPr>
            <p:ph idx="4294967295" type="body"/>
          </p:nvPr>
        </p:nvSpPr>
        <p:spPr>
          <a:xfrm>
            <a:off x="906308" y="2024062"/>
            <a:ext cx="4895850" cy="4321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Вийнята куля білого кольору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Вийнята куля чорного кольору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Вийнята куля зеленого  кольору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Вийнята куля чорного або білого кольору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651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25"/>
          <p:cNvSpPr txBox="1"/>
          <p:nvPr>
            <p:ph idx="4294967295" type="body"/>
          </p:nvPr>
        </p:nvSpPr>
        <p:spPr>
          <a:xfrm>
            <a:off x="6443663" y="1557338"/>
            <a:ext cx="2700337" cy="4310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7800" lvl="0" marL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Випадкова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7800" lvl="0" marL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Вірогідна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7800" lvl="0" marL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Неможлива</a:t>
            </a:r>
            <a:endParaRPr/>
          </a:p>
        </p:txBody>
      </p:sp>
      <p:sp>
        <p:nvSpPr>
          <p:cNvPr id="214" name="Google Shape;214;p25"/>
          <p:cNvSpPr/>
          <p:nvPr/>
        </p:nvSpPr>
        <p:spPr>
          <a:xfrm rot="404896">
            <a:off x="4935007" y="2226290"/>
            <a:ext cx="1660569" cy="18477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5"/>
          <p:cNvSpPr/>
          <p:nvPr/>
        </p:nvSpPr>
        <p:spPr>
          <a:xfrm rot="-1020000">
            <a:off x="5074792" y="2682184"/>
            <a:ext cx="1405388" cy="2159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66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5"/>
          <p:cNvSpPr/>
          <p:nvPr/>
        </p:nvSpPr>
        <p:spPr>
          <a:xfrm rot="312845">
            <a:off x="5179034" y="4117684"/>
            <a:ext cx="1522907" cy="2159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5"/>
          <p:cNvSpPr/>
          <p:nvPr/>
        </p:nvSpPr>
        <p:spPr>
          <a:xfrm rot="-1860000">
            <a:off x="5118356" y="4028518"/>
            <a:ext cx="2297154" cy="287337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99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18" name="Google Shape;21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6"/>
          <p:cNvSpPr txBox="1"/>
          <p:nvPr/>
        </p:nvSpPr>
        <p:spPr>
          <a:xfrm>
            <a:off x="404602" y="809752"/>
            <a:ext cx="8415547" cy="2862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CC"/>
                </a:solidFill>
                <a:latin typeface="Book Antiqua"/>
                <a:ea typeface="Book Antiqua"/>
                <a:cs typeface="Book Antiqua"/>
                <a:sym typeface="Book Antiqua"/>
              </a:rPr>
              <a:t>  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Ймовірністю випадкової події </a:t>
            </a: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називається відношення кількості сприятливих подій, до кількості усіх можливих подій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5" name="Google Shape;225;p26"/>
          <p:cNvGrpSpPr/>
          <p:nvPr/>
        </p:nvGrpSpPr>
        <p:grpSpPr>
          <a:xfrm>
            <a:off x="5867400" y="3429000"/>
            <a:ext cx="1584325" cy="1295400"/>
            <a:chOff x="3315" y="1395"/>
            <a:chExt cx="4290" cy="4185"/>
          </a:xfrm>
        </p:grpSpPr>
        <p:sp>
          <p:nvSpPr>
            <p:cNvPr descr="Розовая тисненая бумага" id="226" name="Google Shape;226;p26"/>
            <p:cNvSpPr/>
            <p:nvPr/>
          </p:nvSpPr>
          <p:spPr>
            <a:xfrm>
              <a:off x="3315" y="1395"/>
              <a:ext cx="4290" cy="4185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 cap="flat" cmpd="sng" w="1905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26"/>
            <p:cNvSpPr/>
            <p:nvPr/>
          </p:nvSpPr>
          <p:spPr>
            <a:xfrm>
              <a:off x="3495" y="2895"/>
              <a:ext cx="2175" cy="1575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0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Р(А)= </a:t>
              </a:r>
            </a:p>
          </p:txBody>
        </p:sp>
        <p:cxnSp>
          <p:nvCxnSpPr>
            <p:cNvPr id="228" name="Google Shape;228;p26"/>
            <p:cNvCxnSpPr/>
            <p:nvPr/>
          </p:nvCxnSpPr>
          <p:spPr>
            <a:xfrm>
              <a:off x="5955" y="3465"/>
              <a:ext cx="1365" cy="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29" name="Google Shape;229;p26"/>
            <p:cNvSpPr/>
            <p:nvPr/>
          </p:nvSpPr>
          <p:spPr>
            <a:xfrm>
              <a:off x="6090" y="2490"/>
              <a:ext cx="1050" cy="645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0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m </a:t>
              </a:r>
            </a:p>
          </p:txBody>
        </p:sp>
        <p:sp>
          <p:nvSpPr>
            <p:cNvPr id="230" name="Google Shape;230;p26"/>
            <p:cNvSpPr/>
            <p:nvPr/>
          </p:nvSpPr>
          <p:spPr>
            <a:xfrm>
              <a:off x="6090" y="3705"/>
              <a:ext cx="1050" cy="645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0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n </a:t>
              </a:r>
            </a:p>
          </p:txBody>
        </p:sp>
      </p:grpSp>
      <p:sp>
        <p:nvSpPr>
          <p:cNvPr id="231" name="Google Shape;231;p26"/>
          <p:cNvSpPr txBox="1"/>
          <p:nvPr/>
        </p:nvSpPr>
        <p:spPr>
          <a:xfrm>
            <a:off x="539750" y="4221162"/>
            <a:ext cx="8280400" cy="2308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CC"/>
                </a:solidFill>
                <a:latin typeface="Book Antiqua"/>
                <a:ea typeface="Book Antiqua"/>
                <a:cs typeface="Book Antiqua"/>
                <a:sym typeface="Book Antiqua"/>
              </a:rPr>
              <a:t>  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– </a:t>
            </a: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випадкова подія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Р(А) – </a:t>
            </a: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ймовірність випадкової події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кількість сприятливих подій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</a:t>
            </a: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загальна кількість подій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32" name="Google Shape;23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1809" y="5928581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6"/>
          <p:cNvSpPr/>
          <p:nvPr/>
        </p:nvSpPr>
        <p:spPr>
          <a:xfrm>
            <a:off x="296129" y="26662"/>
            <a:ext cx="863249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rgbClr val="A04400"/>
                </a:solidFill>
                <a:latin typeface="Arial"/>
                <a:ea typeface="Arial"/>
                <a:cs typeface="Arial"/>
                <a:sym typeface="Arial"/>
              </a:rPr>
              <a:t>Класичне означення ймовірності</a:t>
            </a:r>
            <a:endParaRPr b="1" i="0" sz="4000" u="none" cap="none" strike="noStrike">
              <a:solidFill>
                <a:srgbClr val="A044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26"/>
          <p:cNvSpPr/>
          <p:nvPr/>
        </p:nvSpPr>
        <p:spPr>
          <a:xfrm>
            <a:off x="186116" y="3429000"/>
            <a:ext cx="586104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Можна застосовувати, коли комплекс умов експерименту такий,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що його результати </a:t>
            </a: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є рівноможливими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2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7"/>
          <p:cNvSpPr txBox="1"/>
          <p:nvPr/>
        </p:nvSpPr>
        <p:spPr>
          <a:xfrm>
            <a:off x="2070893" y="58050"/>
            <a:ext cx="4573587" cy="62977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400"/>
              <a:buFont typeface="Book Antiqua"/>
              <a:buNone/>
            </a:pPr>
            <a:r>
              <a:rPr b="1" i="0" lang="en-US" sz="44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Якщо подія А: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7"/>
          <p:cNvSpPr txBox="1"/>
          <p:nvPr/>
        </p:nvSpPr>
        <p:spPr>
          <a:xfrm>
            <a:off x="1278543" y="1249362"/>
            <a:ext cx="2667982" cy="585787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Book Antiqua"/>
              <a:buNone/>
            </a:pPr>
            <a:r>
              <a:rPr b="1" i="0" lang="en-US" sz="32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Вірогідна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7"/>
          <p:cNvSpPr txBox="1"/>
          <p:nvPr/>
        </p:nvSpPr>
        <p:spPr>
          <a:xfrm>
            <a:off x="4787900" y="1249362"/>
            <a:ext cx="2808287" cy="58578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ook Antiqua"/>
              <a:buNone/>
            </a:pPr>
            <a:r>
              <a:rPr b="0" i="0" lang="en-US" sz="32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Р(А) =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3" name="Google Shape;243;p27"/>
          <p:cNvCxnSpPr/>
          <p:nvPr/>
        </p:nvCxnSpPr>
        <p:spPr>
          <a:xfrm>
            <a:off x="3927475" y="1541462"/>
            <a:ext cx="860425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244" name="Google Shape;244;p27"/>
          <p:cNvSpPr txBox="1"/>
          <p:nvPr/>
        </p:nvSpPr>
        <p:spPr>
          <a:xfrm>
            <a:off x="1278543" y="2343150"/>
            <a:ext cx="2667982" cy="584200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Book Antiqua"/>
              <a:buNone/>
            </a:pPr>
            <a:r>
              <a:rPr b="1" i="0" lang="en-US" sz="32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Неможлива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7"/>
          <p:cNvSpPr txBox="1"/>
          <p:nvPr/>
        </p:nvSpPr>
        <p:spPr>
          <a:xfrm>
            <a:off x="4787900" y="2330450"/>
            <a:ext cx="2808287" cy="5842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ook Antiqua"/>
              <a:buNone/>
            </a:pPr>
            <a:r>
              <a:rPr b="0" i="0" lang="en-US" sz="32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Р(А) = 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7"/>
          <p:cNvSpPr txBox="1"/>
          <p:nvPr/>
        </p:nvSpPr>
        <p:spPr>
          <a:xfrm>
            <a:off x="1269019" y="3404162"/>
            <a:ext cx="2667981" cy="585787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6862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Book Antiqua"/>
              <a:buNone/>
            </a:pPr>
            <a:r>
              <a:rPr b="1" i="0" lang="en-US" sz="32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7"/>
          <p:cNvSpPr txBox="1"/>
          <p:nvPr/>
        </p:nvSpPr>
        <p:spPr>
          <a:xfrm>
            <a:off x="4787901" y="3419938"/>
            <a:ext cx="2808286" cy="58578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9996" l="0" r="0" t="-10997"/>
            </a:stretch>
          </a:blip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8" name="Google Shape;248;p27"/>
          <p:cNvCxnSpPr/>
          <p:nvPr/>
        </p:nvCxnSpPr>
        <p:spPr>
          <a:xfrm flipH="1" rot="10800000">
            <a:off x="3924300" y="3689118"/>
            <a:ext cx="839787" cy="7937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pic>
        <p:nvPicPr>
          <p:cNvPr descr="cube5" id="249" name="Google Shape;249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0" name="Google Shape;250;p27"/>
          <p:cNvGrpSpPr/>
          <p:nvPr/>
        </p:nvGrpSpPr>
        <p:grpSpPr>
          <a:xfrm>
            <a:off x="2555875" y="4783930"/>
            <a:ext cx="3959225" cy="1217612"/>
            <a:chOff x="1656" y="1303"/>
            <a:chExt cx="2494" cy="767"/>
          </a:xfrm>
        </p:grpSpPr>
        <p:sp>
          <p:nvSpPr>
            <p:cNvPr id="251" name="Google Shape;251;p27"/>
            <p:cNvSpPr/>
            <p:nvPr/>
          </p:nvSpPr>
          <p:spPr>
            <a:xfrm>
              <a:off x="3878" y="1434"/>
              <a:ext cx="272" cy="562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1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1 </a:t>
              </a:r>
            </a:p>
          </p:txBody>
        </p:sp>
        <p:sp>
          <p:nvSpPr>
            <p:cNvPr id="252" name="Google Shape;252;p27"/>
            <p:cNvSpPr/>
            <p:nvPr/>
          </p:nvSpPr>
          <p:spPr>
            <a:xfrm>
              <a:off x="2532" y="1303"/>
              <a:ext cx="803" cy="767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1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 Р (А)  </a:t>
              </a:r>
            </a:p>
          </p:txBody>
        </p:sp>
        <p:sp>
          <p:nvSpPr>
            <p:cNvPr id="253" name="Google Shape;253;p27"/>
            <p:cNvSpPr/>
            <p:nvPr/>
          </p:nvSpPr>
          <p:spPr>
            <a:xfrm>
              <a:off x="1656" y="1434"/>
              <a:ext cx="408" cy="529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1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0 </a:t>
              </a:r>
            </a:p>
          </p:txBody>
        </p:sp>
        <p:sp>
          <p:nvSpPr>
            <p:cNvPr id="254" name="Google Shape;254;p27"/>
            <p:cNvSpPr/>
            <p:nvPr/>
          </p:nvSpPr>
          <p:spPr>
            <a:xfrm>
              <a:off x="2154" y="1525"/>
              <a:ext cx="372" cy="288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1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&lt; </a:t>
              </a:r>
            </a:p>
          </p:txBody>
        </p:sp>
        <p:sp>
          <p:nvSpPr>
            <p:cNvPr id="255" name="Google Shape;255;p27"/>
            <p:cNvSpPr/>
            <p:nvPr/>
          </p:nvSpPr>
          <p:spPr>
            <a:xfrm>
              <a:off x="3399" y="1532"/>
              <a:ext cx="372" cy="288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l"/>
              <a:r>
                <a:rPr b="0" i="1">
                  <a:ln cap="flat" cmpd="sng" w="9525">
                    <a:solidFill>
                      <a:srgbClr val="000000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  <a:solidFill>
                    <a:srgbClr val="000000"/>
                  </a:solidFill>
                  <a:latin typeface="Times New Roman"/>
                </a:rPr>
                <a:t>&lt; </a:t>
              </a:r>
            </a:p>
          </p:txBody>
        </p:sp>
        <p:cxnSp>
          <p:nvCxnSpPr>
            <p:cNvPr id="256" name="Google Shape;256;p27"/>
            <p:cNvCxnSpPr/>
            <p:nvPr/>
          </p:nvCxnSpPr>
          <p:spPr>
            <a:xfrm>
              <a:off x="2154" y="1752"/>
              <a:ext cx="318" cy="136"/>
            </a:xfrm>
            <a:prstGeom prst="straightConnector1">
              <a:avLst/>
            </a:prstGeom>
            <a:noFill/>
            <a:ln cap="flat" cmpd="sng" w="571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57" name="Google Shape;257;p27"/>
            <p:cNvCxnSpPr/>
            <p:nvPr/>
          </p:nvCxnSpPr>
          <p:spPr>
            <a:xfrm>
              <a:off x="3379" y="1797"/>
              <a:ext cx="317" cy="136"/>
            </a:xfrm>
            <a:prstGeom prst="straightConnector1">
              <a:avLst/>
            </a:prstGeom>
            <a:noFill/>
            <a:ln cap="flat" cmpd="sng" w="571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cxnSp>
        <p:nvCxnSpPr>
          <p:cNvPr id="258" name="Google Shape;258;p27"/>
          <p:cNvCxnSpPr/>
          <p:nvPr/>
        </p:nvCxnSpPr>
        <p:spPr>
          <a:xfrm>
            <a:off x="3927475" y="2690531"/>
            <a:ext cx="860425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259" name="Google Shape;259;p2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8"/>
          <p:cNvSpPr/>
          <p:nvPr/>
        </p:nvSpPr>
        <p:spPr>
          <a:xfrm>
            <a:off x="1108609" y="2316366"/>
            <a:ext cx="7641978" cy="1421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Знайти ймовірність того, що під час підкидання грального кубика випаде  менше ніж 7 очок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8"/>
          <p:cNvSpPr/>
          <p:nvPr/>
        </p:nvSpPr>
        <p:spPr>
          <a:xfrm>
            <a:off x="1051965" y="5218769"/>
            <a:ext cx="7641978" cy="9787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Знайти ймовірність того, що після ночі настане день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28"/>
          <p:cNvSpPr/>
          <p:nvPr/>
        </p:nvSpPr>
        <p:spPr>
          <a:xfrm>
            <a:off x="1051965" y="3832179"/>
            <a:ext cx="7641978" cy="1421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Знайти ймовірність того, що під час нагрівання вода перетвориться  на лід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ube5" id="267" name="Google Shape;26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8"/>
          <p:cNvSpPr txBox="1"/>
          <p:nvPr/>
        </p:nvSpPr>
        <p:spPr>
          <a:xfrm>
            <a:off x="1051965" y="922492"/>
            <a:ext cx="7641978" cy="1505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Знайти ймовірність того, що  під час підкидання грального кубика випаде 9 очок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9" name="Google Shape;269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24525" y="1916112"/>
            <a:ext cx="1673225" cy="569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60699" y="3258572"/>
            <a:ext cx="1577975" cy="569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24524" y="4744646"/>
            <a:ext cx="1673225" cy="569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41019" y="5708133"/>
            <a:ext cx="1577975" cy="569912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US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Виконаємо усно:</a:t>
            </a:r>
            <a:endParaRPr/>
          </a:p>
        </p:txBody>
      </p:sp>
      <p:sp>
        <p:nvSpPr>
          <p:cNvPr id="274" name="Google Shape;274;p2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9"/>
          <p:cNvSpPr txBox="1"/>
          <p:nvPr/>
        </p:nvSpPr>
        <p:spPr>
          <a:xfrm>
            <a:off x="533400" y="1057275"/>
            <a:ext cx="8121650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ящику знаходиться 45 кульок, з яких 17 білих. Загубили дві не білих кульки. Яка ймовірність того, що вибрана навмання одна кулька буде білою?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www.eastlines.ru/images/upakovka/korobka27-27-16.jpg" id="280" name="Google Shape;280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325" y="2420937"/>
            <a:ext cx="2736850" cy="2052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64362" y="2967037"/>
            <a:ext cx="1120775" cy="5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9"/>
          <p:cNvSpPr txBox="1"/>
          <p:nvPr/>
        </p:nvSpPr>
        <p:spPr>
          <a:xfrm>
            <a:off x="2700337" y="2895600"/>
            <a:ext cx="24209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Розв'язання: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9"/>
          <p:cNvSpPr txBox="1"/>
          <p:nvPr/>
        </p:nvSpPr>
        <p:spPr>
          <a:xfrm>
            <a:off x="528637" y="3376612"/>
            <a:ext cx="591502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Подія А: «Вибрана кулька – біла»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9"/>
          <p:cNvSpPr txBox="1"/>
          <p:nvPr/>
        </p:nvSpPr>
        <p:spPr>
          <a:xfrm>
            <a:off x="619125" y="3789362"/>
            <a:ext cx="5916612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1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m</a:t>
            </a: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– кількість сприятливих подій, тобто білих кульок – 17;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9"/>
          <p:cNvSpPr txBox="1"/>
          <p:nvPr/>
        </p:nvSpPr>
        <p:spPr>
          <a:xfrm>
            <a:off x="584200" y="4652962"/>
            <a:ext cx="6435725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1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n</a:t>
            </a: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– загальна кількість подій 45 – 2 = 43;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9"/>
          <p:cNvSpPr/>
          <p:nvPr/>
        </p:nvSpPr>
        <p:spPr>
          <a:xfrm>
            <a:off x="2472057" y="5183419"/>
            <a:ext cx="2028184" cy="615874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16825" l="-480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9"/>
          <p:cNvSpPr txBox="1"/>
          <p:nvPr/>
        </p:nvSpPr>
        <p:spPr>
          <a:xfrm>
            <a:off x="1908175" y="82326"/>
            <a:ext cx="5903912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Book Antiqua"/>
              <a:buNone/>
            </a:pPr>
            <a:r>
              <a:rPr b="1" i="1" lang="en-US" sz="40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88" name="Google Shape;288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2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0"/>
          <p:cNvSpPr txBox="1"/>
          <p:nvPr/>
        </p:nvSpPr>
        <p:spPr>
          <a:xfrm>
            <a:off x="539750" y="981075"/>
            <a:ext cx="8121650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коробці 4 сині, 3 білі та 2 жовті кульки. Яка ймовірність того, що витягнута навмання кулька: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біла; б) жовта; в) синя?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0"/>
          <p:cNvSpPr txBox="1"/>
          <p:nvPr/>
        </p:nvSpPr>
        <p:spPr>
          <a:xfrm>
            <a:off x="3276600" y="2781300"/>
            <a:ext cx="24209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Розв'язання: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0"/>
          <p:cNvSpPr txBox="1"/>
          <p:nvPr/>
        </p:nvSpPr>
        <p:spPr>
          <a:xfrm>
            <a:off x="1908175" y="106602"/>
            <a:ext cx="5903912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Book Antiqua"/>
              <a:buNone/>
            </a:pPr>
            <a:r>
              <a:rPr b="1" i="1" lang="en-US" sz="40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97" name="Google Shape;29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42987" y="3498850"/>
            <a:ext cx="4105275" cy="30448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eastlines.ru/images/upakovka/korobka27-27-16.jpg" id="299" name="Google Shape;299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51500" y="2781300"/>
            <a:ext cx="2736850" cy="205105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0"/>
          <p:cNvSpPr/>
          <p:nvPr/>
        </p:nvSpPr>
        <p:spPr>
          <a:xfrm>
            <a:off x="6372225" y="3429000"/>
            <a:ext cx="287337" cy="288925"/>
          </a:xfrm>
          <a:prstGeom prst="ellipse">
            <a:avLst/>
          </a:prstGeom>
          <a:solidFill>
            <a:srgbClr val="FFFF00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0"/>
          <p:cNvSpPr/>
          <p:nvPr/>
        </p:nvSpPr>
        <p:spPr>
          <a:xfrm>
            <a:off x="6805612" y="3357562"/>
            <a:ext cx="287337" cy="287337"/>
          </a:xfrm>
          <a:prstGeom prst="ellipse">
            <a:avLst/>
          </a:prstGeom>
          <a:solidFill>
            <a:schemeClr val="accent2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30"/>
          <p:cNvSpPr/>
          <p:nvPr/>
        </p:nvSpPr>
        <p:spPr>
          <a:xfrm>
            <a:off x="7380287" y="3429000"/>
            <a:ext cx="287337" cy="287337"/>
          </a:xfrm>
          <a:prstGeom prst="ellipse">
            <a:avLst/>
          </a:prstGeom>
          <a:solidFill>
            <a:schemeClr val="accent2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0"/>
          <p:cNvSpPr/>
          <p:nvPr/>
        </p:nvSpPr>
        <p:spPr>
          <a:xfrm>
            <a:off x="6805612" y="3573462"/>
            <a:ext cx="287337" cy="288925"/>
          </a:xfrm>
          <a:prstGeom prst="ellipse">
            <a:avLst/>
          </a:prstGeom>
          <a:solidFill>
            <a:srgbClr val="FFFF00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0"/>
          <p:cNvSpPr/>
          <p:nvPr/>
        </p:nvSpPr>
        <p:spPr>
          <a:xfrm>
            <a:off x="7092950" y="3357562"/>
            <a:ext cx="287337" cy="288925"/>
          </a:xfrm>
          <a:prstGeom prst="ellipse">
            <a:avLst/>
          </a:prstGeom>
          <a:solidFill>
            <a:schemeClr val="l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30"/>
          <p:cNvSpPr/>
          <p:nvPr/>
        </p:nvSpPr>
        <p:spPr>
          <a:xfrm>
            <a:off x="7092950" y="3573462"/>
            <a:ext cx="287337" cy="288925"/>
          </a:xfrm>
          <a:prstGeom prst="ellipse">
            <a:avLst/>
          </a:prstGeom>
          <a:solidFill>
            <a:schemeClr val="l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30"/>
          <p:cNvSpPr/>
          <p:nvPr/>
        </p:nvSpPr>
        <p:spPr>
          <a:xfrm>
            <a:off x="6588125" y="3502025"/>
            <a:ext cx="287337" cy="287337"/>
          </a:xfrm>
          <a:prstGeom prst="ellipse">
            <a:avLst/>
          </a:prstGeom>
          <a:solidFill>
            <a:schemeClr val="accent2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3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1"/>
          <p:cNvSpPr txBox="1"/>
          <p:nvPr/>
        </p:nvSpPr>
        <p:spPr>
          <a:xfrm>
            <a:off x="684212" y="981075"/>
            <a:ext cx="7632700" cy="1570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Знайти ймовірність випадання більше чотирьох очок при підкиданні грального кубика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31"/>
          <p:cNvSpPr txBox="1"/>
          <p:nvPr/>
        </p:nvSpPr>
        <p:spPr>
          <a:xfrm>
            <a:off x="3276600" y="2781300"/>
            <a:ext cx="24209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Розв'язання: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1"/>
          <p:cNvSpPr txBox="1"/>
          <p:nvPr/>
        </p:nvSpPr>
        <p:spPr>
          <a:xfrm>
            <a:off x="1908175" y="114694"/>
            <a:ext cx="5903912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Book Antiqua"/>
              <a:buNone/>
            </a:pPr>
            <a:r>
              <a:rPr b="1" i="1" lang="en-US" sz="40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315" name="Google Shape;31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7087" y="3933825"/>
            <a:ext cx="421322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1"/>
          <p:cNvPicPr preferRelativeResize="0"/>
          <p:nvPr/>
        </p:nvPicPr>
        <p:blipFill rotWithShape="1">
          <a:blip r:embed="rId5">
            <a:alphaModFix/>
          </a:blip>
          <a:srcRect b="18699" l="0" r="50000" t="0"/>
          <a:stretch/>
        </p:blipFill>
        <p:spPr>
          <a:xfrm rot="6360000">
            <a:off x="6506368" y="2631281"/>
            <a:ext cx="1944687" cy="202565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3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2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24" name="Google Shape;324;p32"/>
          <p:cNvSpPr txBox="1"/>
          <p:nvPr/>
        </p:nvSpPr>
        <p:spPr>
          <a:xfrm>
            <a:off x="3657598" y="2136945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2"/>
          <p:cNvSpPr txBox="1"/>
          <p:nvPr/>
        </p:nvSpPr>
        <p:spPr>
          <a:xfrm>
            <a:off x="3770887" y="821314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23.12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6" name="Google Shape;32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7366" y="1040882"/>
            <a:ext cx="7856903" cy="1079232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2"/>
          <p:cNvSpPr txBox="1"/>
          <p:nvPr/>
        </p:nvSpPr>
        <p:spPr>
          <a:xfrm>
            <a:off x="712099" y="2638003"/>
            <a:ext cx="67973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– витягнений білет учень знає бездоганно.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80169" y="3411185"/>
            <a:ext cx="1181436" cy="481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55053" y="4525927"/>
            <a:ext cx="1274266" cy="440784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3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3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36" name="Google Shape;336;p33"/>
          <p:cNvSpPr txBox="1"/>
          <p:nvPr/>
        </p:nvSpPr>
        <p:spPr>
          <a:xfrm>
            <a:off x="3657598" y="1698373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3"/>
          <p:cNvSpPr txBox="1"/>
          <p:nvPr/>
        </p:nvSpPr>
        <p:spPr>
          <a:xfrm>
            <a:off x="3770887" y="821314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23.15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8" name="Google Shape;338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9707" y="1129091"/>
            <a:ext cx="7153275" cy="5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3"/>
          <p:cNvSpPr txBox="1"/>
          <p:nvPr/>
        </p:nvSpPr>
        <p:spPr>
          <a:xfrm>
            <a:off x="574534" y="2103929"/>
            <a:ext cx="67973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– куплений виграшний білет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3"/>
          <p:cNvSpPr txBox="1"/>
          <p:nvPr/>
        </p:nvSpPr>
        <p:spPr>
          <a:xfrm>
            <a:off x="574534" y="2581359"/>
            <a:ext cx="4830946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arenR"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 + 280 = 300(б.) – усіх у лотереї;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40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40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2)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40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1" name="Google Shape;341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875" y="3150199"/>
            <a:ext cx="1743075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3547" y="4500016"/>
            <a:ext cx="1657350" cy="561975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4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49" name="Google Shape;349;p34"/>
          <p:cNvSpPr txBox="1"/>
          <p:nvPr/>
        </p:nvSpPr>
        <p:spPr>
          <a:xfrm>
            <a:off x="3657598" y="2484113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4"/>
          <p:cNvSpPr txBox="1"/>
          <p:nvPr/>
        </p:nvSpPr>
        <p:spPr>
          <a:xfrm>
            <a:off x="3770887" y="821314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23.22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1" name="Google Shape;35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4838" y="1129091"/>
            <a:ext cx="7934325" cy="124187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4"/>
          <p:cNvSpPr txBox="1"/>
          <p:nvPr/>
        </p:nvSpPr>
        <p:spPr>
          <a:xfrm>
            <a:off x="436970" y="2880765"/>
            <a:ext cx="8302428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Всього у кубика є 6 граней і 1 пофарбована у білий колір, а 5 – у червоний.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Відповідь: 1; 5.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4"/>
          <p:cNvSpPr txBox="1"/>
          <p:nvPr/>
        </p:nvSpPr>
        <p:spPr>
          <a:xfrm>
            <a:off x="3884175" y="3532005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23.25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4" name="Google Shape;354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4838" y="3839782"/>
            <a:ext cx="8039100" cy="65966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4"/>
          <p:cNvSpPr txBox="1"/>
          <p:nvPr/>
        </p:nvSpPr>
        <p:spPr>
          <a:xfrm>
            <a:off x="1631852" y="4693007"/>
            <a:ext cx="6794696" cy="5683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Першу картку можна поставити 3-ма способами, другу – 2-ма, третю – 1-м.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Тому всіх способів буде:     3 ⋅ 2 ⋅ 1 = 6(сп.) 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34"/>
          <p:cNvSpPr txBox="1"/>
          <p:nvPr/>
        </p:nvSpPr>
        <p:spPr>
          <a:xfrm>
            <a:off x="3390311" y="4341049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4"/>
          <p:cNvSpPr txBox="1"/>
          <p:nvPr/>
        </p:nvSpPr>
        <p:spPr>
          <a:xfrm>
            <a:off x="1631850" y="5205045"/>
            <a:ext cx="65274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Варіантів, коли непарні номери стоять поруч – 4: 132, 213, 312, 231.</a:t>
            </a:r>
            <a:endParaRPr/>
          </a:p>
        </p:txBody>
      </p:sp>
      <p:sp>
        <p:nvSpPr>
          <p:cNvPr id="358" name="Google Shape;358;p34"/>
          <p:cNvSpPr txBox="1"/>
          <p:nvPr/>
        </p:nvSpPr>
        <p:spPr>
          <a:xfrm>
            <a:off x="1617782" y="5486400"/>
            <a:ext cx="599283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-  картки з непарними номерами опиняться поруч.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9" name="Google Shape;359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02186" y="5742409"/>
            <a:ext cx="1209823" cy="457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33404" y="6182047"/>
            <a:ext cx="1263015" cy="463106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3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5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67" name="Google Shape;367;p35"/>
          <p:cNvSpPr txBox="1"/>
          <p:nvPr/>
        </p:nvSpPr>
        <p:spPr>
          <a:xfrm>
            <a:off x="3671666" y="2179148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5"/>
          <p:cNvSpPr txBox="1"/>
          <p:nvPr/>
        </p:nvSpPr>
        <p:spPr>
          <a:xfrm>
            <a:off x="3770887" y="821314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23.32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5"/>
          <p:cNvSpPr txBox="1"/>
          <p:nvPr/>
        </p:nvSpPr>
        <p:spPr>
          <a:xfrm>
            <a:off x="712098" y="2638003"/>
            <a:ext cx="8080209" cy="302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– сума очок, що дорівнює 6, а подія В – сума очок, що дорівнює 7;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0" name="Google Shape;37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4910" y="1147693"/>
            <a:ext cx="7781635" cy="1018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9118" y="4433375"/>
            <a:ext cx="1076325" cy="49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35"/>
          <p:cNvSpPr txBox="1"/>
          <p:nvPr/>
        </p:nvSpPr>
        <p:spPr>
          <a:xfrm>
            <a:off x="365749" y="3123027"/>
            <a:ext cx="7976382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1+5, 2+4, 3+3, 4+2, 5+1 – комбінації кидків, коли сума очок  дорівнює 6; 5 сприятливих;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1+6, 2+5, 3+4, 4+3, 5+2, 6+1 – комбінації кидків, коли сума оочок дорівнює 7; 6 сприятливих;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 ⋅ 6 = 36 – усіх можливих кидків.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83447" y="4433595"/>
            <a:ext cx="1019175" cy="46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39263" y="5033524"/>
            <a:ext cx="1857375" cy="504825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35"/>
          <p:cNvSpPr txBox="1"/>
          <p:nvPr/>
        </p:nvSpPr>
        <p:spPr>
          <a:xfrm>
            <a:off x="3066757" y="5092505"/>
            <a:ext cx="389476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то у Петра шансів виграти більше.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35"/>
          <p:cNvSpPr txBox="1"/>
          <p:nvPr/>
        </p:nvSpPr>
        <p:spPr>
          <a:xfrm>
            <a:off x="2225615" y="6038491"/>
            <a:ext cx="351957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Відповідь: у Петра.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3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6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83" name="Google Shape;383;p36"/>
          <p:cNvSpPr txBox="1"/>
          <p:nvPr/>
        </p:nvSpPr>
        <p:spPr>
          <a:xfrm>
            <a:off x="3657598" y="2136945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36"/>
          <p:cNvSpPr txBox="1"/>
          <p:nvPr/>
        </p:nvSpPr>
        <p:spPr>
          <a:xfrm>
            <a:off x="3770887" y="821314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23.36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6"/>
          <p:cNvSpPr txBox="1"/>
          <p:nvPr/>
        </p:nvSpPr>
        <p:spPr>
          <a:xfrm>
            <a:off x="712098" y="2638003"/>
            <a:ext cx="8009207" cy="30777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861953" l="-227" r="0" t="-1995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pic>
        <p:nvPicPr>
          <p:cNvPr id="386" name="Google Shape;386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1011" y="1227733"/>
            <a:ext cx="7029450" cy="790575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36"/>
          <p:cNvSpPr txBox="1"/>
          <p:nvPr/>
        </p:nvSpPr>
        <p:spPr>
          <a:xfrm>
            <a:off x="1343600" y="3275050"/>
            <a:ext cx="66570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Якщо один із знайомих сидить, то другий може сісти на одне із решти (n - 1) місць з однаковою ймовірністю. 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Отже, P(A)= 2:(n - 1).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Відповідь: 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2:(n - 1).</a:t>
            </a:r>
            <a:endParaRPr b="1"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3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7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/>
              <a:t>Домашня робота</a:t>
            </a:r>
            <a:endParaRPr/>
          </a:p>
        </p:txBody>
      </p:sp>
      <p:sp>
        <p:nvSpPr>
          <p:cNvPr id="394" name="Google Shape;394;p37"/>
          <p:cNvSpPr txBox="1"/>
          <p:nvPr>
            <p:ph idx="1" type="subTitle"/>
          </p:nvPr>
        </p:nvSpPr>
        <p:spPr>
          <a:xfrm>
            <a:off x="3416059" y="4317521"/>
            <a:ext cx="554678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en-US"/>
              <a:t>Опрацювати П.23, вивчити правила;</a:t>
            </a:r>
            <a:endParaRPr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виконати № 23.18, 23.28.</a:t>
            </a:r>
            <a:endParaRPr/>
          </a:p>
        </p:txBody>
      </p:sp>
      <p:sp>
        <p:nvSpPr>
          <p:cNvPr id="395" name="Google Shape;395;p3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основні правила комбінаторики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