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60" r:id="rId4"/>
    <p:sldId id="259" r:id="rId5"/>
    <p:sldId id="261" r:id="rId6"/>
    <p:sldId id="262" r:id="rId7"/>
    <p:sldId id="264" r:id="rId8"/>
    <p:sldId id="265" r:id="rId9"/>
    <p:sldId id="267" r:id="rId10"/>
    <p:sldId id="268" r:id="rId11"/>
    <p:sldId id="284" r:id="rId12"/>
    <p:sldId id="263" r:id="rId13"/>
    <p:sldId id="282" r:id="rId14"/>
    <p:sldId id="297" r:id="rId15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43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US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24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73848FF9-28D5-4D0D-8EF1-CFCB91E891F6}" type="slidenum">
              <a:rPr lang="en-US"/>
              <a:pPr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846680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ий слайд">
    <p:bg>
      <p:bgPr>
        <a:gradFill rotWithShape="0">
          <a:gsLst>
            <a:gs pos="0">
              <a:srgbClr val="C5C5C5"/>
            </a:gs>
            <a:gs pos="100000">
              <a:srgbClr val="70A8DA"/>
            </a:gs>
          </a:gsLst>
          <a:lin ang="189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5" name="Rectangle 73"/>
          <p:cNvSpPr>
            <a:spLocks noChangeArrowheads="1"/>
          </p:cNvSpPr>
          <p:nvPr/>
        </p:nvSpPr>
        <p:spPr bwMode="gray">
          <a:xfrm>
            <a:off x="900113" y="5300663"/>
            <a:ext cx="742950" cy="742950"/>
          </a:xfrm>
          <a:prstGeom prst="rect">
            <a:avLst/>
          </a:prstGeom>
          <a:solidFill>
            <a:schemeClr val="accent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grpSp>
        <p:nvGrpSpPr>
          <p:cNvPr id="3147" name="Group 75"/>
          <p:cNvGrpSpPr>
            <a:grpSpLocks/>
          </p:cNvGrpSpPr>
          <p:nvPr/>
        </p:nvGrpSpPr>
        <p:grpSpPr bwMode="auto">
          <a:xfrm>
            <a:off x="112713" y="5954713"/>
            <a:ext cx="8936037" cy="631825"/>
            <a:chOff x="71" y="3751"/>
            <a:chExt cx="5629" cy="398"/>
          </a:xfrm>
        </p:grpSpPr>
        <p:sp>
          <p:nvSpPr>
            <p:cNvPr id="3096" name="Freeform 24"/>
            <p:cNvSpPr>
              <a:spLocks/>
            </p:cNvSpPr>
            <p:nvPr userDrawn="1"/>
          </p:nvSpPr>
          <p:spPr bwMode="gray">
            <a:xfrm>
              <a:off x="71" y="3751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64" y="118"/>
                </a:cxn>
                <a:cxn ang="0">
                  <a:pos x="4329" y="0"/>
                </a:cxn>
                <a:cxn ang="0">
                  <a:pos x="5623" y="0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78" y="103"/>
                    <a:pt x="3343" y="137"/>
                    <a:pt x="4064" y="118"/>
                  </a:cubicBezTo>
                  <a:lnTo>
                    <a:pt x="4329" y="0"/>
                  </a:lnTo>
                  <a:lnTo>
                    <a:pt x="5623" y="0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tx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7" name="Freeform 25"/>
            <p:cNvSpPr>
              <a:spLocks/>
            </p:cNvSpPr>
            <p:nvPr userDrawn="1"/>
          </p:nvSpPr>
          <p:spPr bwMode="gray">
            <a:xfrm>
              <a:off x="71" y="3800"/>
              <a:ext cx="5626" cy="349"/>
            </a:xfrm>
            <a:custGeom>
              <a:avLst/>
              <a:gdLst/>
              <a:ahLst/>
              <a:cxnLst>
                <a:cxn ang="0">
                  <a:pos x="5626" y="349"/>
                </a:cxn>
                <a:cxn ang="0">
                  <a:pos x="0" y="349"/>
                </a:cxn>
                <a:cxn ang="0">
                  <a:pos x="0" y="187"/>
                </a:cxn>
                <a:cxn ang="0">
                  <a:pos x="0" y="114"/>
                </a:cxn>
                <a:cxn ang="0">
                  <a:pos x="4082" y="118"/>
                </a:cxn>
                <a:cxn ang="0">
                  <a:pos x="4345" y="0"/>
                </a:cxn>
                <a:cxn ang="0">
                  <a:pos x="5623" y="6"/>
                </a:cxn>
                <a:cxn ang="0">
                  <a:pos x="5626" y="349"/>
                </a:cxn>
              </a:cxnLst>
              <a:rect l="0" t="0" r="r" b="b"/>
              <a:pathLst>
                <a:path w="5626" h="349">
                  <a:moveTo>
                    <a:pt x="5626" y="349"/>
                  </a:moveTo>
                  <a:lnTo>
                    <a:pt x="0" y="349"/>
                  </a:lnTo>
                  <a:lnTo>
                    <a:pt x="0" y="187"/>
                  </a:lnTo>
                  <a:lnTo>
                    <a:pt x="0" y="114"/>
                  </a:lnTo>
                  <a:cubicBezTo>
                    <a:pt x="680" y="103"/>
                    <a:pt x="3358" y="137"/>
                    <a:pt x="4082" y="118"/>
                  </a:cubicBezTo>
                  <a:lnTo>
                    <a:pt x="4345" y="0"/>
                  </a:lnTo>
                  <a:lnTo>
                    <a:pt x="5623" y="6"/>
                  </a:lnTo>
                  <a:lnTo>
                    <a:pt x="5626" y="34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  <p:sp>
          <p:nvSpPr>
            <p:cNvPr id="3098" name="Freeform 26"/>
            <p:cNvSpPr>
              <a:spLocks/>
            </p:cNvSpPr>
            <p:nvPr userDrawn="1"/>
          </p:nvSpPr>
          <p:spPr bwMode="gray">
            <a:xfrm>
              <a:off x="4209" y="3833"/>
              <a:ext cx="1491" cy="8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223" y="0"/>
                </a:cxn>
                <a:cxn ang="0">
                  <a:pos x="1491" y="0"/>
                </a:cxn>
                <a:cxn ang="0">
                  <a:pos x="1488" y="60"/>
                </a:cxn>
                <a:cxn ang="0">
                  <a:pos x="383" y="59"/>
                </a:cxn>
                <a:cxn ang="0">
                  <a:pos x="273" y="88"/>
                </a:cxn>
                <a:cxn ang="0">
                  <a:pos x="0" y="84"/>
                </a:cxn>
              </a:cxnLst>
              <a:rect l="0" t="0" r="r" b="b"/>
              <a:pathLst>
                <a:path w="1491" h="88">
                  <a:moveTo>
                    <a:pt x="0" y="84"/>
                  </a:moveTo>
                  <a:lnTo>
                    <a:pt x="223" y="0"/>
                  </a:lnTo>
                  <a:lnTo>
                    <a:pt x="1491" y="0"/>
                  </a:lnTo>
                  <a:lnTo>
                    <a:pt x="1488" y="60"/>
                  </a:lnTo>
                  <a:lnTo>
                    <a:pt x="383" y="59"/>
                  </a:lnTo>
                  <a:lnTo>
                    <a:pt x="273" y="88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FFFFF">
                <a:alpha val="30000"/>
              </a:srgbClr>
            </a:soli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3100" name="Rectangle 28"/>
          <p:cNvSpPr>
            <a:spLocks noChangeArrowheads="1"/>
          </p:cNvSpPr>
          <p:nvPr/>
        </p:nvSpPr>
        <p:spPr bwMode="gray">
          <a:xfrm>
            <a:off x="114300" y="6610350"/>
            <a:ext cx="8931275" cy="16351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114" name="Rectangle 42"/>
          <p:cNvSpPr>
            <a:spLocks noChangeArrowheads="1"/>
          </p:cNvSpPr>
          <p:nvPr/>
        </p:nvSpPr>
        <p:spPr bwMode="gray">
          <a:xfrm>
            <a:off x="107950" y="5300663"/>
            <a:ext cx="741363" cy="744537"/>
          </a:xfrm>
          <a:prstGeom prst="rect">
            <a:avLst/>
          </a:prstGeom>
          <a:solidFill>
            <a:srgbClr val="70A8D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68538" y="4437063"/>
            <a:ext cx="4811712" cy="403225"/>
          </a:xfrm>
        </p:spPr>
        <p:txBody>
          <a:bodyPr/>
          <a:lstStyle>
            <a:lvl1pPr marL="0" indent="0" algn="r">
              <a:buFontTx/>
              <a:buNone/>
              <a:defRPr sz="1600" i="1">
                <a:solidFill>
                  <a:srgbClr val="FFFFFF"/>
                </a:solidFill>
                <a:latin typeface="Times New Roman" pitchFamily="18" charset="0"/>
              </a:defRPr>
            </a:lvl1pPr>
          </a:lstStyle>
          <a:p>
            <a:r>
              <a:rPr lang="en-US"/>
              <a:t>Образец подзаголовка</a:t>
            </a:r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1793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2555875" y="6237288"/>
            <a:ext cx="2990850" cy="3175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084888" y="6237288"/>
            <a:ext cx="2205037" cy="317500"/>
          </a:xfrm>
        </p:spPr>
        <p:txBody>
          <a:bodyPr/>
          <a:lstStyle>
            <a:lvl1pPr>
              <a:defRPr/>
            </a:lvl1pPr>
          </a:lstStyle>
          <a:p>
            <a:fld id="{7EA5DDA1-7078-48BC-A8C1-65792B79FDE8}" type="slidenum">
              <a:rPr lang="en-US"/>
              <a:pPr/>
              <a:t>‹№›</a:t>
            </a:fld>
            <a:endParaRPr lang="en-US"/>
          </a:p>
        </p:txBody>
      </p:sp>
      <p:sp>
        <p:nvSpPr>
          <p:cNvPr id="3122" name="Rectangle 50"/>
          <p:cNvSpPr>
            <a:spLocks noChangeArrowheads="1"/>
          </p:cNvSpPr>
          <p:nvPr/>
        </p:nvSpPr>
        <p:spPr bwMode="gray">
          <a:xfrm>
            <a:off x="120650" y="4511675"/>
            <a:ext cx="741363" cy="742950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79613" y="2781300"/>
            <a:ext cx="6019800" cy="1470025"/>
          </a:xfrm>
        </p:spPr>
        <p:txBody>
          <a:bodyPr/>
          <a:lstStyle>
            <a:lvl1pPr algn="r">
              <a:defRPr sz="4800">
                <a:solidFill>
                  <a:srgbClr val="000000"/>
                </a:solidFill>
              </a:defRPr>
            </a:lvl1pPr>
          </a:lstStyle>
          <a:p>
            <a:r>
              <a:rPr lang="en-US"/>
              <a:t>Образец заголовка</a:t>
            </a:r>
          </a:p>
        </p:txBody>
      </p:sp>
      <p:pic>
        <p:nvPicPr>
          <p:cNvPr id="3148" name="Picture 76" descr="j0400050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404813"/>
            <a:ext cx="2663825" cy="1774825"/>
          </a:xfrm>
          <a:prstGeom prst="rect">
            <a:avLst/>
          </a:prstGeom>
          <a:noFill/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pic>
        <p:nvPicPr>
          <p:cNvPr id="3149" name="Picture 77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404813"/>
            <a:ext cx="2663825" cy="1773237"/>
          </a:xfrm>
          <a:prstGeom prst="rect">
            <a:avLst/>
          </a:prstGeom>
          <a:noFill/>
          <a:ln w="57150" cmpd="thinThick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3151" name="Picture 79" descr="2"/>
          <p:cNvPicPr>
            <a:picLocks noChangeAspect="1" noChangeArrowheads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404813"/>
            <a:ext cx="2665413" cy="1782762"/>
          </a:xfrm>
          <a:prstGeom prst="rect">
            <a:avLst/>
          </a:prstGeom>
          <a:solidFill>
            <a:srgbClr val="70A8DA"/>
          </a:solidFill>
          <a:ln w="57150" cmpd="thinThick">
            <a:solidFill>
              <a:srgbClr val="357DA9"/>
            </a:solidFill>
            <a:miter lim="800000"/>
            <a:headEnd/>
            <a:tailEnd/>
          </a:ln>
        </p:spPr>
      </p:pic>
      <p:sp>
        <p:nvSpPr>
          <p:cNvPr id="3152" name="Freeform 80" descr="Dark upward diagonal"/>
          <p:cNvSpPr>
            <a:spLocks/>
          </p:cNvSpPr>
          <p:nvPr userDrawn="1"/>
        </p:nvSpPr>
        <p:spPr bwMode="gray">
          <a:xfrm>
            <a:off x="122238" y="115888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'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3F20F5-7FA7-4F36-9E81-51A8E0168972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046EC7-1B03-4448-A8BB-32164ED03A71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'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/>
          </p:nvPr>
        </p:nvSpPr>
        <p:spPr>
          <a:xfrm>
            <a:off x="395288" y="1268413"/>
            <a:ext cx="4176712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724400" y="1268413"/>
            <a:ext cx="4178300" cy="490378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AD0361-F9E7-4228-BFA4-870AEE95DB2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D2644B0-8BC7-4A52-95E7-0DFFE46B71DA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550B34-6DA1-4B4B-AAED-B0E3A6D69B53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327A0-D91D-4E79-B01A-1106226E5498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9E4D54-96B8-4C44-A1A9-6A62B88B840D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Зразок тексту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3576DB-3B70-449A-AC0F-5F26834D8D05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C3768C-B39F-4975-9C46-E35CC0BC4593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/>
          <p:cNvSpPr>
            <a:spLocks noGrp="1"/>
          </p:cNvSpPr>
          <p:nvPr>
            <p:ph type="title" orient="vert"/>
          </p:nvPr>
        </p:nvSpPr>
        <p:spPr>
          <a:xfrm>
            <a:off x="6777038" y="238125"/>
            <a:ext cx="2125662" cy="5934075"/>
          </a:xfrm>
        </p:spPr>
        <p:txBody>
          <a:bodyPr vert="eaVert"/>
          <a:lstStyle/>
          <a:p>
            <a:r>
              <a:rPr lang="uk-UA"/>
              <a:t>Зразок заголовка</a:t>
            </a:r>
          </a:p>
        </p:txBody>
      </p:sp>
      <p:sp>
        <p:nvSpPr>
          <p:cNvPr id="3" name="Місце для вертикального тексту 2"/>
          <p:cNvSpPr>
            <a:spLocks noGrp="1"/>
          </p:cNvSpPr>
          <p:nvPr>
            <p:ph type="body" orient="vert" idx="1"/>
          </p:nvPr>
        </p:nvSpPr>
        <p:spPr>
          <a:xfrm>
            <a:off x="395288" y="238125"/>
            <a:ext cx="6229350" cy="5934075"/>
          </a:xfrm>
        </p:spPr>
        <p:txBody>
          <a:bodyPr vert="eaVert"/>
          <a:lstStyle/>
          <a:p>
            <a:pPr lvl="0"/>
            <a:r>
              <a:rPr lang="uk-UA"/>
              <a:t>Зразок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П'ятий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C39BBD-A43D-4CB9-8FB9-DE43B3AAAF7B}" type="slidenum">
              <a:rPr lang="en-US"/>
              <a:pPr/>
              <a:t>‹№›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31" name="Group 7"/>
          <p:cNvGrpSpPr>
            <a:grpSpLocks/>
          </p:cNvGrpSpPr>
          <p:nvPr/>
        </p:nvGrpSpPr>
        <p:grpSpPr bwMode="auto">
          <a:xfrm>
            <a:off x="6553200" y="6013450"/>
            <a:ext cx="2392363" cy="563563"/>
            <a:chOff x="1566" y="164"/>
            <a:chExt cx="1455" cy="425"/>
          </a:xfrm>
        </p:grpSpPr>
        <p:sp>
          <p:nvSpPr>
            <p:cNvPr id="1032" name="Freeform 8"/>
            <p:cNvSpPr>
              <a:spLocks/>
            </p:cNvSpPr>
            <p:nvPr/>
          </p:nvSpPr>
          <p:spPr bwMode="gray">
            <a:xfrm>
              <a:off x="1892" y="468"/>
              <a:ext cx="39" cy="121"/>
            </a:xfrm>
            <a:custGeom>
              <a:avLst/>
              <a:gdLst/>
              <a:ahLst/>
              <a:cxnLst>
                <a:cxn ang="0">
                  <a:pos x="37" y="36"/>
                </a:cxn>
                <a:cxn ang="0">
                  <a:pos x="35" y="36"/>
                </a:cxn>
                <a:cxn ang="0">
                  <a:pos x="30" y="36"/>
                </a:cxn>
                <a:cxn ang="0">
                  <a:pos x="22" y="34"/>
                </a:cxn>
                <a:cxn ang="0">
                  <a:pos x="15" y="30"/>
                </a:cxn>
                <a:cxn ang="0">
                  <a:pos x="7" y="23"/>
                </a:cxn>
                <a:cxn ang="0">
                  <a:pos x="3" y="13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7" y="1"/>
                </a:cxn>
                <a:cxn ang="0">
                  <a:pos x="15" y="3"/>
                </a:cxn>
                <a:cxn ang="0">
                  <a:pos x="23" y="5"/>
                </a:cxn>
                <a:cxn ang="0">
                  <a:pos x="30" y="11"/>
                </a:cxn>
                <a:cxn ang="0">
                  <a:pos x="37" y="20"/>
                </a:cxn>
                <a:cxn ang="0">
                  <a:pos x="39" y="34"/>
                </a:cxn>
                <a:cxn ang="0">
                  <a:pos x="39" y="121"/>
                </a:cxn>
                <a:cxn ang="0">
                  <a:pos x="37" y="121"/>
                </a:cxn>
                <a:cxn ang="0">
                  <a:pos x="37" y="36"/>
                </a:cxn>
              </a:cxnLst>
              <a:rect l="0" t="0" r="r" b="b"/>
              <a:pathLst>
                <a:path w="39" h="121">
                  <a:moveTo>
                    <a:pt x="37" y="36"/>
                  </a:moveTo>
                  <a:lnTo>
                    <a:pt x="35" y="36"/>
                  </a:lnTo>
                  <a:lnTo>
                    <a:pt x="30" y="36"/>
                  </a:lnTo>
                  <a:lnTo>
                    <a:pt x="22" y="34"/>
                  </a:lnTo>
                  <a:lnTo>
                    <a:pt x="15" y="30"/>
                  </a:lnTo>
                  <a:lnTo>
                    <a:pt x="7" y="23"/>
                  </a:lnTo>
                  <a:lnTo>
                    <a:pt x="3" y="13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1"/>
                  </a:lnTo>
                  <a:lnTo>
                    <a:pt x="15" y="3"/>
                  </a:lnTo>
                  <a:lnTo>
                    <a:pt x="23" y="5"/>
                  </a:lnTo>
                  <a:lnTo>
                    <a:pt x="30" y="11"/>
                  </a:lnTo>
                  <a:lnTo>
                    <a:pt x="37" y="20"/>
                  </a:lnTo>
                  <a:lnTo>
                    <a:pt x="39" y="34"/>
                  </a:lnTo>
                  <a:lnTo>
                    <a:pt x="39" y="121"/>
                  </a:lnTo>
                  <a:lnTo>
                    <a:pt x="37" y="121"/>
                  </a:lnTo>
                  <a:lnTo>
                    <a:pt x="37" y="36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3" name="Freeform 9"/>
            <p:cNvSpPr>
              <a:spLocks/>
            </p:cNvSpPr>
            <p:nvPr/>
          </p:nvSpPr>
          <p:spPr bwMode="gray">
            <a:xfrm>
              <a:off x="2271" y="450"/>
              <a:ext cx="45" cy="139"/>
            </a:xfrm>
            <a:custGeom>
              <a:avLst/>
              <a:gdLst/>
              <a:ahLst/>
              <a:cxnLst>
                <a:cxn ang="0">
                  <a:pos x="3" y="42"/>
                </a:cxn>
                <a:cxn ang="0">
                  <a:pos x="6" y="42"/>
                </a:cxn>
                <a:cxn ang="0">
                  <a:pos x="12" y="42"/>
                </a:cxn>
                <a:cxn ang="0">
                  <a:pos x="20" y="39"/>
                </a:cxn>
                <a:cxn ang="0">
                  <a:pos x="29" y="35"/>
                </a:cxn>
                <a:cxn ang="0">
                  <a:pos x="37" y="27"/>
                </a:cxn>
                <a:cxn ang="0">
                  <a:pos x="43" y="17"/>
                </a:cxn>
                <a:cxn ang="0">
                  <a:pos x="45" y="2"/>
                </a:cxn>
                <a:cxn ang="0">
                  <a:pos x="43" y="0"/>
                </a:cxn>
                <a:cxn ang="0">
                  <a:pos x="37" y="2"/>
                </a:cxn>
                <a:cxn ang="0">
                  <a:pos x="29" y="3"/>
                </a:cxn>
                <a:cxn ang="0">
                  <a:pos x="19" y="7"/>
                </a:cxn>
                <a:cxn ang="0">
                  <a:pos x="11" y="14"/>
                </a:cxn>
                <a:cxn ang="0">
                  <a:pos x="4" y="23"/>
                </a:cxn>
                <a:cxn ang="0">
                  <a:pos x="0" y="39"/>
                </a:cxn>
                <a:cxn ang="0">
                  <a:pos x="0" y="139"/>
                </a:cxn>
                <a:cxn ang="0">
                  <a:pos x="3" y="139"/>
                </a:cxn>
                <a:cxn ang="0">
                  <a:pos x="3" y="42"/>
                </a:cxn>
              </a:cxnLst>
              <a:rect l="0" t="0" r="r" b="b"/>
              <a:pathLst>
                <a:path w="45" h="139">
                  <a:moveTo>
                    <a:pt x="3" y="42"/>
                  </a:moveTo>
                  <a:lnTo>
                    <a:pt x="6" y="42"/>
                  </a:lnTo>
                  <a:lnTo>
                    <a:pt x="12" y="42"/>
                  </a:lnTo>
                  <a:lnTo>
                    <a:pt x="20" y="39"/>
                  </a:lnTo>
                  <a:lnTo>
                    <a:pt x="29" y="35"/>
                  </a:lnTo>
                  <a:lnTo>
                    <a:pt x="37" y="27"/>
                  </a:lnTo>
                  <a:lnTo>
                    <a:pt x="43" y="17"/>
                  </a:lnTo>
                  <a:lnTo>
                    <a:pt x="45" y="2"/>
                  </a:lnTo>
                  <a:lnTo>
                    <a:pt x="43" y="0"/>
                  </a:lnTo>
                  <a:lnTo>
                    <a:pt x="37" y="2"/>
                  </a:lnTo>
                  <a:lnTo>
                    <a:pt x="29" y="3"/>
                  </a:lnTo>
                  <a:lnTo>
                    <a:pt x="19" y="7"/>
                  </a:lnTo>
                  <a:lnTo>
                    <a:pt x="11" y="14"/>
                  </a:lnTo>
                  <a:lnTo>
                    <a:pt x="4" y="23"/>
                  </a:lnTo>
                  <a:lnTo>
                    <a:pt x="0" y="39"/>
                  </a:lnTo>
                  <a:lnTo>
                    <a:pt x="0" y="139"/>
                  </a:lnTo>
                  <a:lnTo>
                    <a:pt x="3" y="139"/>
                  </a:lnTo>
                  <a:lnTo>
                    <a:pt x="3" y="4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4" name="Freeform 10"/>
            <p:cNvSpPr>
              <a:spLocks/>
            </p:cNvSpPr>
            <p:nvPr/>
          </p:nvSpPr>
          <p:spPr bwMode="gray">
            <a:xfrm>
              <a:off x="1765" y="378"/>
              <a:ext cx="146" cy="211"/>
            </a:xfrm>
            <a:custGeom>
              <a:avLst/>
              <a:gdLst/>
              <a:ahLst/>
              <a:cxnLst>
                <a:cxn ang="0">
                  <a:pos x="68" y="67"/>
                </a:cxn>
                <a:cxn ang="0">
                  <a:pos x="67" y="67"/>
                </a:cxn>
                <a:cxn ang="0">
                  <a:pos x="60" y="66"/>
                </a:cxn>
                <a:cxn ang="0">
                  <a:pos x="50" y="64"/>
                </a:cxn>
                <a:cxn ang="0">
                  <a:pos x="41" y="62"/>
                </a:cxn>
                <a:cxn ang="0">
                  <a:pos x="29" y="55"/>
                </a:cxn>
                <a:cxn ang="0">
                  <a:pos x="18" y="47"/>
                </a:cxn>
                <a:cxn ang="0">
                  <a:pos x="10" y="35"/>
                </a:cxn>
                <a:cxn ang="0">
                  <a:pos x="3" y="20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10" y="0"/>
                </a:cxn>
                <a:cxn ang="0">
                  <a:pos x="19" y="0"/>
                </a:cxn>
                <a:cxn ang="0">
                  <a:pos x="30" y="2"/>
                </a:cxn>
                <a:cxn ang="0">
                  <a:pos x="41" y="6"/>
                </a:cxn>
                <a:cxn ang="0">
                  <a:pos x="53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5" y="45"/>
                </a:cxn>
                <a:cxn ang="0">
                  <a:pos x="79" y="36"/>
                </a:cxn>
                <a:cxn ang="0">
                  <a:pos x="84" y="25"/>
                </a:cxn>
                <a:cxn ang="0">
                  <a:pos x="92" y="16"/>
                </a:cxn>
                <a:cxn ang="0">
                  <a:pos x="106" y="8"/>
                </a:cxn>
                <a:cxn ang="0">
                  <a:pos x="123" y="2"/>
                </a:cxn>
                <a:cxn ang="0">
                  <a:pos x="146" y="0"/>
                </a:cxn>
                <a:cxn ang="0">
                  <a:pos x="145" y="2"/>
                </a:cxn>
                <a:cxn ang="0">
                  <a:pos x="145" y="8"/>
                </a:cxn>
                <a:cxn ang="0">
                  <a:pos x="143" y="17"/>
                </a:cxn>
                <a:cxn ang="0">
                  <a:pos x="139" y="28"/>
                </a:cxn>
                <a:cxn ang="0">
                  <a:pos x="134" y="39"/>
                </a:cxn>
                <a:cxn ang="0">
                  <a:pos x="126" y="49"/>
                </a:cxn>
                <a:cxn ang="0">
                  <a:pos x="114" y="59"/>
                </a:cxn>
                <a:cxn ang="0">
                  <a:pos x="98" y="64"/>
                </a:cxn>
                <a:cxn ang="0">
                  <a:pos x="79" y="67"/>
                </a:cxn>
                <a:cxn ang="0">
                  <a:pos x="79" y="211"/>
                </a:cxn>
                <a:cxn ang="0">
                  <a:pos x="68" y="211"/>
                </a:cxn>
                <a:cxn ang="0">
                  <a:pos x="68" y="67"/>
                </a:cxn>
              </a:cxnLst>
              <a:rect l="0" t="0" r="r" b="b"/>
              <a:pathLst>
                <a:path w="146" h="211">
                  <a:moveTo>
                    <a:pt x="68" y="67"/>
                  </a:moveTo>
                  <a:lnTo>
                    <a:pt x="67" y="67"/>
                  </a:lnTo>
                  <a:lnTo>
                    <a:pt x="60" y="66"/>
                  </a:lnTo>
                  <a:lnTo>
                    <a:pt x="50" y="64"/>
                  </a:lnTo>
                  <a:lnTo>
                    <a:pt x="41" y="62"/>
                  </a:lnTo>
                  <a:lnTo>
                    <a:pt x="29" y="55"/>
                  </a:lnTo>
                  <a:lnTo>
                    <a:pt x="18" y="47"/>
                  </a:lnTo>
                  <a:lnTo>
                    <a:pt x="10" y="35"/>
                  </a:lnTo>
                  <a:lnTo>
                    <a:pt x="3" y="20"/>
                  </a:lnTo>
                  <a:lnTo>
                    <a:pt x="0" y="0"/>
                  </a:lnTo>
                  <a:lnTo>
                    <a:pt x="3" y="0"/>
                  </a:lnTo>
                  <a:lnTo>
                    <a:pt x="10" y="0"/>
                  </a:lnTo>
                  <a:lnTo>
                    <a:pt x="19" y="0"/>
                  </a:lnTo>
                  <a:lnTo>
                    <a:pt x="30" y="2"/>
                  </a:lnTo>
                  <a:lnTo>
                    <a:pt x="41" y="6"/>
                  </a:lnTo>
                  <a:lnTo>
                    <a:pt x="53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5" y="45"/>
                  </a:lnTo>
                  <a:lnTo>
                    <a:pt x="79" y="36"/>
                  </a:lnTo>
                  <a:lnTo>
                    <a:pt x="84" y="25"/>
                  </a:lnTo>
                  <a:lnTo>
                    <a:pt x="92" y="16"/>
                  </a:lnTo>
                  <a:lnTo>
                    <a:pt x="106" y="8"/>
                  </a:lnTo>
                  <a:lnTo>
                    <a:pt x="123" y="2"/>
                  </a:lnTo>
                  <a:lnTo>
                    <a:pt x="146" y="0"/>
                  </a:lnTo>
                  <a:lnTo>
                    <a:pt x="145" y="2"/>
                  </a:lnTo>
                  <a:lnTo>
                    <a:pt x="145" y="8"/>
                  </a:lnTo>
                  <a:lnTo>
                    <a:pt x="143" y="17"/>
                  </a:lnTo>
                  <a:lnTo>
                    <a:pt x="139" y="28"/>
                  </a:lnTo>
                  <a:lnTo>
                    <a:pt x="134" y="39"/>
                  </a:lnTo>
                  <a:lnTo>
                    <a:pt x="126" y="49"/>
                  </a:lnTo>
                  <a:lnTo>
                    <a:pt x="114" y="59"/>
                  </a:lnTo>
                  <a:lnTo>
                    <a:pt x="98" y="64"/>
                  </a:lnTo>
                  <a:lnTo>
                    <a:pt x="79" y="67"/>
                  </a:lnTo>
                  <a:lnTo>
                    <a:pt x="79" y="211"/>
                  </a:lnTo>
                  <a:lnTo>
                    <a:pt x="68" y="211"/>
                  </a:lnTo>
                  <a:lnTo>
                    <a:pt x="68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5" name="Freeform 11"/>
            <p:cNvSpPr>
              <a:spLocks/>
            </p:cNvSpPr>
            <p:nvPr/>
          </p:nvSpPr>
          <p:spPr bwMode="gray">
            <a:xfrm>
              <a:off x="2792" y="378"/>
              <a:ext cx="144" cy="211"/>
            </a:xfrm>
            <a:custGeom>
              <a:avLst/>
              <a:gdLst/>
              <a:ahLst/>
              <a:cxnLst>
                <a:cxn ang="0">
                  <a:pos x="67" y="67"/>
                </a:cxn>
                <a:cxn ang="0">
                  <a:pos x="66" y="67"/>
                </a:cxn>
                <a:cxn ang="0">
                  <a:pos x="59" y="66"/>
                </a:cxn>
                <a:cxn ang="0">
                  <a:pos x="50" y="64"/>
                </a:cxn>
                <a:cxn ang="0">
                  <a:pos x="39" y="62"/>
                </a:cxn>
                <a:cxn ang="0">
                  <a:pos x="28" y="55"/>
                </a:cxn>
                <a:cxn ang="0">
                  <a:pos x="17" y="47"/>
                </a:cxn>
                <a:cxn ang="0">
                  <a:pos x="9" y="35"/>
                </a:cxn>
                <a:cxn ang="0">
                  <a:pos x="2" y="2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28" y="2"/>
                </a:cxn>
                <a:cxn ang="0">
                  <a:pos x="40" y="6"/>
                </a:cxn>
                <a:cxn ang="0">
                  <a:pos x="51" y="14"/>
                </a:cxn>
                <a:cxn ang="0">
                  <a:pos x="62" y="25"/>
                </a:cxn>
                <a:cxn ang="0">
                  <a:pos x="69" y="41"/>
                </a:cxn>
                <a:cxn ang="0">
                  <a:pos x="73" y="62"/>
                </a:cxn>
                <a:cxn ang="0">
                  <a:pos x="73" y="60"/>
                </a:cxn>
                <a:cxn ang="0">
                  <a:pos x="73" y="55"/>
                </a:cxn>
                <a:cxn ang="0">
                  <a:pos x="74" y="45"/>
                </a:cxn>
                <a:cxn ang="0">
                  <a:pos x="77" y="36"/>
                </a:cxn>
                <a:cxn ang="0">
                  <a:pos x="82" y="25"/>
                </a:cxn>
                <a:cxn ang="0">
                  <a:pos x="91" y="16"/>
                </a:cxn>
                <a:cxn ang="0">
                  <a:pos x="105" y="8"/>
                </a:cxn>
                <a:cxn ang="0">
                  <a:pos x="121" y="2"/>
                </a:cxn>
                <a:cxn ang="0">
                  <a:pos x="144" y="0"/>
                </a:cxn>
                <a:cxn ang="0">
                  <a:pos x="144" y="2"/>
                </a:cxn>
                <a:cxn ang="0">
                  <a:pos x="144" y="8"/>
                </a:cxn>
                <a:cxn ang="0">
                  <a:pos x="141" y="17"/>
                </a:cxn>
                <a:cxn ang="0">
                  <a:pos x="139" y="28"/>
                </a:cxn>
                <a:cxn ang="0">
                  <a:pos x="133" y="39"/>
                </a:cxn>
                <a:cxn ang="0">
                  <a:pos x="125" y="49"/>
                </a:cxn>
                <a:cxn ang="0">
                  <a:pos x="113" y="59"/>
                </a:cxn>
                <a:cxn ang="0">
                  <a:pos x="97" y="64"/>
                </a:cxn>
                <a:cxn ang="0">
                  <a:pos x="77" y="67"/>
                </a:cxn>
                <a:cxn ang="0">
                  <a:pos x="77" y="211"/>
                </a:cxn>
                <a:cxn ang="0">
                  <a:pos x="67" y="211"/>
                </a:cxn>
                <a:cxn ang="0">
                  <a:pos x="67" y="67"/>
                </a:cxn>
              </a:cxnLst>
              <a:rect l="0" t="0" r="r" b="b"/>
              <a:pathLst>
                <a:path w="144" h="211">
                  <a:moveTo>
                    <a:pt x="67" y="67"/>
                  </a:moveTo>
                  <a:lnTo>
                    <a:pt x="66" y="67"/>
                  </a:lnTo>
                  <a:lnTo>
                    <a:pt x="59" y="66"/>
                  </a:lnTo>
                  <a:lnTo>
                    <a:pt x="50" y="64"/>
                  </a:lnTo>
                  <a:lnTo>
                    <a:pt x="39" y="62"/>
                  </a:lnTo>
                  <a:lnTo>
                    <a:pt x="28" y="55"/>
                  </a:lnTo>
                  <a:lnTo>
                    <a:pt x="17" y="47"/>
                  </a:lnTo>
                  <a:lnTo>
                    <a:pt x="9" y="35"/>
                  </a:lnTo>
                  <a:lnTo>
                    <a:pt x="2" y="20"/>
                  </a:lnTo>
                  <a:lnTo>
                    <a:pt x="0" y="0"/>
                  </a:lnTo>
                  <a:lnTo>
                    <a:pt x="2" y="0"/>
                  </a:lnTo>
                  <a:lnTo>
                    <a:pt x="9" y="0"/>
                  </a:lnTo>
                  <a:lnTo>
                    <a:pt x="17" y="0"/>
                  </a:lnTo>
                  <a:lnTo>
                    <a:pt x="28" y="2"/>
                  </a:lnTo>
                  <a:lnTo>
                    <a:pt x="40" y="6"/>
                  </a:lnTo>
                  <a:lnTo>
                    <a:pt x="51" y="14"/>
                  </a:lnTo>
                  <a:lnTo>
                    <a:pt x="62" y="25"/>
                  </a:lnTo>
                  <a:lnTo>
                    <a:pt x="69" y="41"/>
                  </a:lnTo>
                  <a:lnTo>
                    <a:pt x="73" y="62"/>
                  </a:lnTo>
                  <a:lnTo>
                    <a:pt x="73" y="60"/>
                  </a:lnTo>
                  <a:lnTo>
                    <a:pt x="73" y="55"/>
                  </a:lnTo>
                  <a:lnTo>
                    <a:pt x="74" y="45"/>
                  </a:lnTo>
                  <a:lnTo>
                    <a:pt x="77" y="36"/>
                  </a:lnTo>
                  <a:lnTo>
                    <a:pt x="82" y="25"/>
                  </a:lnTo>
                  <a:lnTo>
                    <a:pt x="91" y="16"/>
                  </a:lnTo>
                  <a:lnTo>
                    <a:pt x="105" y="8"/>
                  </a:lnTo>
                  <a:lnTo>
                    <a:pt x="121" y="2"/>
                  </a:lnTo>
                  <a:lnTo>
                    <a:pt x="144" y="0"/>
                  </a:lnTo>
                  <a:lnTo>
                    <a:pt x="144" y="2"/>
                  </a:lnTo>
                  <a:lnTo>
                    <a:pt x="144" y="8"/>
                  </a:lnTo>
                  <a:lnTo>
                    <a:pt x="141" y="17"/>
                  </a:lnTo>
                  <a:lnTo>
                    <a:pt x="139" y="28"/>
                  </a:lnTo>
                  <a:lnTo>
                    <a:pt x="133" y="39"/>
                  </a:lnTo>
                  <a:lnTo>
                    <a:pt x="125" y="49"/>
                  </a:lnTo>
                  <a:lnTo>
                    <a:pt x="113" y="59"/>
                  </a:lnTo>
                  <a:lnTo>
                    <a:pt x="97" y="64"/>
                  </a:lnTo>
                  <a:lnTo>
                    <a:pt x="77" y="67"/>
                  </a:lnTo>
                  <a:lnTo>
                    <a:pt x="77" y="211"/>
                  </a:lnTo>
                  <a:lnTo>
                    <a:pt x="67" y="211"/>
                  </a:lnTo>
                  <a:lnTo>
                    <a:pt x="67" y="6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6" name="Freeform 12"/>
            <p:cNvSpPr>
              <a:spLocks/>
            </p:cNvSpPr>
            <p:nvPr/>
          </p:nvSpPr>
          <p:spPr bwMode="gray">
            <a:xfrm>
              <a:off x="2631" y="457"/>
              <a:ext cx="89" cy="132"/>
            </a:xfrm>
            <a:custGeom>
              <a:avLst/>
              <a:gdLst/>
              <a:ahLst/>
              <a:cxnLst>
                <a:cxn ang="0">
                  <a:pos x="42" y="43"/>
                </a:cxn>
                <a:cxn ang="0">
                  <a:pos x="39" y="42"/>
                </a:cxn>
                <a:cxn ang="0">
                  <a:pos x="33" y="42"/>
                </a:cxn>
                <a:cxn ang="0">
                  <a:pos x="25" y="39"/>
                </a:cxn>
                <a:cxn ang="0">
                  <a:pos x="16" y="35"/>
                </a:cxn>
                <a:cxn ang="0">
                  <a:pos x="8" y="27"/>
                </a:cxn>
                <a:cxn ang="0">
                  <a:pos x="2" y="16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6" y="0"/>
                </a:cxn>
                <a:cxn ang="0">
                  <a:pos x="12" y="1"/>
                </a:cxn>
                <a:cxn ang="0">
                  <a:pos x="21" y="3"/>
                </a:cxn>
                <a:cxn ang="0">
                  <a:pos x="29" y="8"/>
                </a:cxn>
                <a:cxn ang="0">
                  <a:pos x="37" y="15"/>
                </a:cxn>
                <a:cxn ang="0">
                  <a:pos x="42" y="26"/>
                </a:cxn>
                <a:cxn ang="0">
                  <a:pos x="45" y="39"/>
                </a:cxn>
                <a:cxn ang="0">
                  <a:pos x="45" y="38"/>
                </a:cxn>
                <a:cxn ang="0">
                  <a:pos x="45" y="34"/>
                </a:cxn>
                <a:cxn ang="0">
                  <a:pos x="46" y="27"/>
                </a:cxn>
                <a:cxn ang="0">
                  <a:pos x="49" y="20"/>
                </a:cxn>
                <a:cxn ang="0">
                  <a:pos x="54" y="14"/>
                </a:cxn>
                <a:cxn ang="0">
                  <a:pos x="62" y="7"/>
                </a:cxn>
                <a:cxn ang="0">
                  <a:pos x="73" y="3"/>
                </a:cxn>
                <a:cxn ang="0">
                  <a:pos x="89" y="0"/>
                </a:cxn>
                <a:cxn ang="0">
                  <a:pos x="89" y="3"/>
                </a:cxn>
                <a:cxn ang="0">
                  <a:pos x="88" y="10"/>
                </a:cxn>
                <a:cxn ang="0">
                  <a:pos x="87" y="18"/>
                </a:cxn>
                <a:cxn ang="0">
                  <a:pos x="81" y="26"/>
                </a:cxn>
                <a:cxn ang="0">
                  <a:pos x="74" y="34"/>
                </a:cxn>
                <a:cxn ang="0">
                  <a:pos x="64" y="41"/>
                </a:cxn>
                <a:cxn ang="0">
                  <a:pos x="47" y="43"/>
                </a:cxn>
                <a:cxn ang="0">
                  <a:pos x="47" y="132"/>
                </a:cxn>
                <a:cxn ang="0">
                  <a:pos x="42" y="132"/>
                </a:cxn>
                <a:cxn ang="0">
                  <a:pos x="42" y="43"/>
                </a:cxn>
              </a:cxnLst>
              <a:rect l="0" t="0" r="r" b="b"/>
              <a:pathLst>
                <a:path w="89" h="132">
                  <a:moveTo>
                    <a:pt x="42" y="43"/>
                  </a:moveTo>
                  <a:lnTo>
                    <a:pt x="39" y="42"/>
                  </a:lnTo>
                  <a:lnTo>
                    <a:pt x="33" y="42"/>
                  </a:lnTo>
                  <a:lnTo>
                    <a:pt x="25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2" y="16"/>
                  </a:lnTo>
                  <a:lnTo>
                    <a:pt x="0" y="0"/>
                  </a:lnTo>
                  <a:lnTo>
                    <a:pt x="2" y="0"/>
                  </a:lnTo>
                  <a:lnTo>
                    <a:pt x="6" y="0"/>
                  </a:lnTo>
                  <a:lnTo>
                    <a:pt x="12" y="1"/>
                  </a:lnTo>
                  <a:lnTo>
                    <a:pt x="21" y="3"/>
                  </a:lnTo>
                  <a:lnTo>
                    <a:pt x="29" y="8"/>
                  </a:lnTo>
                  <a:lnTo>
                    <a:pt x="37" y="15"/>
                  </a:lnTo>
                  <a:lnTo>
                    <a:pt x="42" y="26"/>
                  </a:lnTo>
                  <a:lnTo>
                    <a:pt x="45" y="39"/>
                  </a:lnTo>
                  <a:lnTo>
                    <a:pt x="45" y="38"/>
                  </a:lnTo>
                  <a:lnTo>
                    <a:pt x="45" y="34"/>
                  </a:lnTo>
                  <a:lnTo>
                    <a:pt x="46" y="27"/>
                  </a:lnTo>
                  <a:lnTo>
                    <a:pt x="49" y="20"/>
                  </a:lnTo>
                  <a:lnTo>
                    <a:pt x="54" y="14"/>
                  </a:lnTo>
                  <a:lnTo>
                    <a:pt x="62" y="7"/>
                  </a:lnTo>
                  <a:lnTo>
                    <a:pt x="73" y="3"/>
                  </a:lnTo>
                  <a:lnTo>
                    <a:pt x="89" y="0"/>
                  </a:lnTo>
                  <a:lnTo>
                    <a:pt x="89" y="3"/>
                  </a:lnTo>
                  <a:lnTo>
                    <a:pt x="88" y="10"/>
                  </a:lnTo>
                  <a:lnTo>
                    <a:pt x="87" y="18"/>
                  </a:lnTo>
                  <a:lnTo>
                    <a:pt x="81" y="26"/>
                  </a:lnTo>
                  <a:lnTo>
                    <a:pt x="74" y="34"/>
                  </a:lnTo>
                  <a:lnTo>
                    <a:pt x="64" y="41"/>
                  </a:lnTo>
                  <a:lnTo>
                    <a:pt x="47" y="43"/>
                  </a:lnTo>
                  <a:lnTo>
                    <a:pt x="47" y="132"/>
                  </a:lnTo>
                  <a:lnTo>
                    <a:pt x="42" y="132"/>
                  </a:lnTo>
                  <a:lnTo>
                    <a:pt x="42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7" name="Freeform 13"/>
            <p:cNvSpPr>
              <a:spLocks/>
            </p:cNvSpPr>
            <p:nvPr/>
          </p:nvSpPr>
          <p:spPr bwMode="gray">
            <a:xfrm>
              <a:off x="2430" y="403"/>
              <a:ext cx="88" cy="186"/>
            </a:xfrm>
            <a:custGeom>
              <a:avLst/>
              <a:gdLst/>
              <a:ahLst/>
              <a:cxnLst>
                <a:cxn ang="0">
                  <a:pos x="43" y="43"/>
                </a:cxn>
                <a:cxn ang="0">
                  <a:pos x="41" y="43"/>
                </a:cxn>
                <a:cxn ang="0">
                  <a:pos x="35" y="43"/>
                </a:cxn>
                <a:cxn ang="0">
                  <a:pos x="27" y="41"/>
                </a:cxn>
                <a:cxn ang="0">
                  <a:pos x="18" y="35"/>
                </a:cxn>
                <a:cxn ang="0">
                  <a:pos x="8" y="28"/>
                </a:cxn>
                <a:cxn ang="0">
                  <a:pos x="3" y="16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8" y="0"/>
                </a:cxn>
                <a:cxn ang="0">
                  <a:pos x="17" y="1"/>
                </a:cxn>
                <a:cxn ang="0">
                  <a:pos x="26" y="6"/>
                </a:cxn>
                <a:cxn ang="0">
                  <a:pos x="35" y="12"/>
                </a:cxn>
                <a:cxn ang="0">
                  <a:pos x="42" y="24"/>
                </a:cxn>
                <a:cxn ang="0">
                  <a:pos x="48" y="41"/>
                </a:cxn>
                <a:cxn ang="0">
                  <a:pos x="48" y="90"/>
                </a:cxn>
                <a:cxn ang="0">
                  <a:pos x="48" y="88"/>
                </a:cxn>
                <a:cxn ang="0">
                  <a:pos x="48" y="82"/>
                </a:cxn>
                <a:cxn ang="0">
                  <a:pos x="50" y="74"/>
                </a:cxn>
                <a:cxn ang="0">
                  <a:pos x="54" y="66"/>
                </a:cxn>
                <a:cxn ang="0">
                  <a:pos x="61" y="58"/>
                </a:cxn>
                <a:cxn ang="0">
                  <a:pos x="72" y="53"/>
                </a:cxn>
                <a:cxn ang="0">
                  <a:pos x="87" y="50"/>
                </a:cxn>
                <a:cxn ang="0">
                  <a:pos x="88" y="51"/>
                </a:cxn>
                <a:cxn ang="0">
                  <a:pos x="88" y="57"/>
                </a:cxn>
                <a:cxn ang="0">
                  <a:pos x="87" y="64"/>
                </a:cxn>
                <a:cxn ang="0">
                  <a:pos x="84" y="72"/>
                </a:cxn>
                <a:cxn ang="0">
                  <a:pos x="80" y="80"/>
                </a:cxn>
                <a:cxn ang="0">
                  <a:pos x="73" y="86"/>
                </a:cxn>
                <a:cxn ang="0">
                  <a:pos x="62" y="92"/>
                </a:cxn>
                <a:cxn ang="0">
                  <a:pos x="48" y="93"/>
                </a:cxn>
                <a:cxn ang="0">
                  <a:pos x="48" y="186"/>
                </a:cxn>
                <a:cxn ang="0">
                  <a:pos x="43" y="186"/>
                </a:cxn>
                <a:cxn ang="0">
                  <a:pos x="43" y="143"/>
                </a:cxn>
                <a:cxn ang="0">
                  <a:pos x="42" y="143"/>
                </a:cxn>
                <a:cxn ang="0">
                  <a:pos x="37" y="142"/>
                </a:cxn>
                <a:cxn ang="0">
                  <a:pos x="29" y="140"/>
                </a:cxn>
                <a:cxn ang="0">
                  <a:pos x="22" y="136"/>
                </a:cxn>
                <a:cxn ang="0">
                  <a:pos x="14" y="130"/>
                </a:cxn>
                <a:cxn ang="0">
                  <a:pos x="8" y="120"/>
                </a:cxn>
                <a:cxn ang="0">
                  <a:pos x="7" y="105"/>
                </a:cxn>
                <a:cxn ang="0">
                  <a:pos x="8" y="105"/>
                </a:cxn>
                <a:cxn ang="0">
                  <a:pos x="12" y="107"/>
                </a:cxn>
                <a:cxn ang="0">
                  <a:pos x="19" y="108"/>
                </a:cxn>
                <a:cxn ang="0">
                  <a:pos x="26" y="111"/>
                </a:cxn>
                <a:cxn ang="0">
                  <a:pos x="34" y="117"/>
                </a:cxn>
                <a:cxn ang="0">
                  <a:pos x="39" y="127"/>
                </a:cxn>
                <a:cxn ang="0">
                  <a:pos x="43" y="140"/>
                </a:cxn>
                <a:cxn ang="0">
                  <a:pos x="43" y="43"/>
                </a:cxn>
              </a:cxnLst>
              <a:rect l="0" t="0" r="r" b="b"/>
              <a:pathLst>
                <a:path w="88" h="186">
                  <a:moveTo>
                    <a:pt x="43" y="43"/>
                  </a:moveTo>
                  <a:lnTo>
                    <a:pt x="41" y="43"/>
                  </a:lnTo>
                  <a:lnTo>
                    <a:pt x="35" y="43"/>
                  </a:lnTo>
                  <a:lnTo>
                    <a:pt x="27" y="41"/>
                  </a:lnTo>
                  <a:lnTo>
                    <a:pt x="18" y="35"/>
                  </a:lnTo>
                  <a:lnTo>
                    <a:pt x="8" y="28"/>
                  </a:lnTo>
                  <a:lnTo>
                    <a:pt x="3" y="16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7" y="1"/>
                  </a:lnTo>
                  <a:lnTo>
                    <a:pt x="26" y="6"/>
                  </a:lnTo>
                  <a:lnTo>
                    <a:pt x="35" y="12"/>
                  </a:lnTo>
                  <a:lnTo>
                    <a:pt x="42" y="24"/>
                  </a:lnTo>
                  <a:lnTo>
                    <a:pt x="48" y="41"/>
                  </a:lnTo>
                  <a:lnTo>
                    <a:pt x="48" y="90"/>
                  </a:lnTo>
                  <a:lnTo>
                    <a:pt x="48" y="88"/>
                  </a:lnTo>
                  <a:lnTo>
                    <a:pt x="48" y="82"/>
                  </a:lnTo>
                  <a:lnTo>
                    <a:pt x="50" y="74"/>
                  </a:lnTo>
                  <a:lnTo>
                    <a:pt x="54" y="66"/>
                  </a:lnTo>
                  <a:lnTo>
                    <a:pt x="61" y="58"/>
                  </a:lnTo>
                  <a:lnTo>
                    <a:pt x="72" y="53"/>
                  </a:lnTo>
                  <a:lnTo>
                    <a:pt x="87" y="50"/>
                  </a:lnTo>
                  <a:lnTo>
                    <a:pt x="88" y="51"/>
                  </a:lnTo>
                  <a:lnTo>
                    <a:pt x="88" y="57"/>
                  </a:lnTo>
                  <a:lnTo>
                    <a:pt x="87" y="64"/>
                  </a:lnTo>
                  <a:lnTo>
                    <a:pt x="84" y="72"/>
                  </a:lnTo>
                  <a:lnTo>
                    <a:pt x="80" y="80"/>
                  </a:lnTo>
                  <a:lnTo>
                    <a:pt x="73" y="86"/>
                  </a:lnTo>
                  <a:lnTo>
                    <a:pt x="62" y="92"/>
                  </a:lnTo>
                  <a:lnTo>
                    <a:pt x="48" y="93"/>
                  </a:lnTo>
                  <a:lnTo>
                    <a:pt x="48" y="186"/>
                  </a:lnTo>
                  <a:lnTo>
                    <a:pt x="43" y="186"/>
                  </a:lnTo>
                  <a:lnTo>
                    <a:pt x="43" y="143"/>
                  </a:lnTo>
                  <a:lnTo>
                    <a:pt x="42" y="143"/>
                  </a:lnTo>
                  <a:lnTo>
                    <a:pt x="37" y="142"/>
                  </a:lnTo>
                  <a:lnTo>
                    <a:pt x="29" y="140"/>
                  </a:lnTo>
                  <a:lnTo>
                    <a:pt x="22" y="136"/>
                  </a:lnTo>
                  <a:lnTo>
                    <a:pt x="14" y="130"/>
                  </a:lnTo>
                  <a:lnTo>
                    <a:pt x="8" y="120"/>
                  </a:lnTo>
                  <a:lnTo>
                    <a:pt x="7" y="105"/>
                  </a:lnTo>
                  <a:lnTo>
                    <a:pt x="8" y="105"/>
                  </a:lnTo>
                  <a:lnTo>
                    <a:pt x="12" y="107"/>
                  </a:lnTo>
                  <a:lnTo>
                    <a:pt x="19" y="108"/>
                  </a:lnTo>
                  <a:lnTo>
                    <a:pt x="26" y="111"/>
                  </a:lnTo>
                  <a:lnTo>
                    <a:pt x="34" y="117"/>
                  </a:lnTo>
                  <a:lnTo>
                    <a:pt x="39" y="127"/>
                  </a:lnTo>
                  <a:lnTo>
                    <a:pt x="43" y="140"/>
                  </a:lnTo>
                  <a:lnTo>
                    <a:pt x="43" y="4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8" name="Freeform 14"/>
            <p:cNvSpPr>
              <a:spLocks/>
            </p:cNvSpPr>
            <p:nvPr/>
          </p:nvSpPr>
          <p:spPr bwMode="gray">
            <a:xfrm>
              <a:off x="1914" y="233"/>
              <a:ext cx="166" cy="356"/>
            </a:xfrm>
            <a:custGeom>
              <a:avLst/>
              <a:gdLst/>
              <a:ahLst/>
              <a:cxnLst>
                <a:cxn ang="0">
                  <a:pos x="85" y="84"/>
                </a:cxn>
                <a:cxn ang="0">
                  <a:pos x="101" y="81"/>
                </a:cxn>
                <a:cxn ang="0">
                  <a:pos x="124" y="73"/>
                </a:cxn>
                <a:cxn ang="0">
                  <a:pos x="148" y="56"/>
                </a:cxn>
                <a:cxn ang="0">
                  <a:pos x="163" y="23"/>
                </a:cxn>
                <a:cxn ang="0">
                  <a:pos x="163" y="0"/>
                </a:cxn>
                <a:cxn ang="0">
                  <a:pos x="148" y="0"/>
                </a:cxn>
                <a:cxn ang="0">
                  <a:pos x="125" y="6"/>
                </a:cxn>
                <a:cxn ang="0">
                  <a:pos x="101" y="22"/>
                </a:cxn>
                <a:cxn ang="0">
                  <a:pos x="82" y="54"/>
                </a:cxn>
                <a:cxn ang="0">
                  <a:pos x="77" y="173"/>
                </a:cxn>
                <a:cxn ang="0">
                  <a:pos x="77" y="165"/>
                </a:cxn>
                <a:cxn ang="0">
                  <a:pos x="71" y="146"/>
                </a:cxn>
                <a:cxn ang="0">
                  <a:pos x="60" y="123"/>
                </a:cxn>
                <a:cxn ang="0">
                  <a:pos x="38" y="104"/>
                </a:cxn>
                <a:cxn ang="0">
                  <a:pos x="0" y="96"/>
                </a:cxn>
                <a:cxn ang="0">
                  <a:pos x="0" y="103"/>
                </a:cxn>
                <a:cxn ang="0">
                  <a:pos x="0" y="120"/>
                </a:cxn>
                <a:cxn ang="0">
                  <a:pos x="8" y="143"/>
                </a:cxn>
                <a:cxn ang="0">
                  <a:pos x="24" y="163"/>
                </a:cxn>
                <a:cxn ang="0">
                  <a:pos x="55" y="177"/>
                </a:cxn>
                <a:cxn ang="0">
                  <a:pos x="77" y="356"/>
                </a:cxn>
                <a:cxn ang="0">
                  <a:pos x="82" y="274"/>
                </a:cxn>
                <a:cxn ang="0">
                  <a:pos x="91" y="273"/>
                </a:cxn>
                <a:cxn ang="0">
                  <a:pos x="112" y="267"/>
                </a:cxn>
                <a:cxn ang="0">
                  <a:pos x="135" y="252"/>
                </a:cxn>
                <a:cxn ang="0">
                  <a:pos x="151" y="224"/>
                </a:cxn>
                <a:cxn ang="0">
                  <a:pos x="152" y="203"/>
                </a:cxn>
                <a:cxn ang="0">
                  <a:pos x="137" y="204"/>
                </a:cxn>
                <a:cxn ang="0">
                  <a:pos x="117" y="211"/>
                </a:cxn>
                <a:cxn ang="0">
                  <a:pos x="97" y="231"/>
                </a:cxn>
                <a:cxn ang="0">
                  <a:pos x="82" y="267"/>
                </a:cxn>
              </a:cxnLst>
              <a:rect l="0" t="0" r="r" b="b"/>
              <a:pathLst>
                <a:path w="166" h="356">
                  <a:moveTo>
                    <a:pt x="82" y="84"/>
                  </a:moveTo>
                  <a:lnTo>
                    <a:pt x="85" y="84"/>
                  </a:lnTo>
                  <a:lnTo>
                    <a:pt x="91" y="84"/>
                  </a:lnTo>
                  <a:lnTo>
                    <a:pt x="101" y="81"/>
                  </a:lnTo>
                  <a:lnTo>
                    <a:pt x="112" y="78"/>
                  </a:lnTo>
                  <a:lnTo>
                    <a:pt x="124" y="73"/>
                  </a:lnTo>
                  <a:lnTo>
                    <a:pt x="136" y="66"/>
                  </a:lnTo>
                  <a:lnTo>
                    <a:pt x="148" y="56"/>
                  </a:lnTo>
                  <a:lnTo>
                    <a:pt x="156" y="42"/>
                  </a:lnTo>
                  <a:lnTo>
                    <a:pt x="163" y="23"/>
                  </a:lnTo>
                  <a:lnTo>
                    <a:pt x="166" y="2"/>
                  </a:lnTo>
                  <a:lnTo>
                    <a:pt x="163" y="0"/>
                  </a:lnTo>
                  <a:lnTo>
                    <a:pt x="158" y="0"/>
                  </a:lnTo>
                  <a:lnTo>
                    <a:pt x="148" y="0"/>
                  </a:lnTo>
                  <a:lnTo>
                    <a:pt x="137" y="3"/>
                  </a:lnTo>
                  <a:lnTo>
                    <a:pt x="125" y="6"/>
                  </a:lnTo>
                  <a:lnTo>
                    <a:pt x="113" y="12"/>
                  </a:lnTo>
                  <a:lnTo>
                    <a:pt x="101" y="22"/>
                  </a:lnTo>
                  <a:lnTo>
                    <a:pt x="90" y="35"/>
                  </a:lnTo>
                  <a:lnTo>
                    <a:pt x="82" y="54"/>
                  </a:lnTo>
                  <a:lnTo>
                    <a:pt x="77" y="78"/>
                  </a:lnTo>
                  <a:lnTo>
                    <a:pt x="77" y="173"/>
                  </a:lnTo>
                  <a:lnTo>
                    <a:pt x="77" y="170"/>
                  </a:lnTo>
                  <a:lnTo>
                    <a:pt x="77" y="165"/>
                  </a:lnTo>
                  <a:lnTo>
                    <a:pt x="74" y="157"/>
                  </a:lnTo>
                  <a:lnTo>
                    <a:pt x="71" y="146"/>
                  </a:lnTo>
                  <a:lnTo>
                    <a:pt x="67" y="134"/>
                  </a:lnTo>
                  <a:lnTo>
                    <a:pt x="60" y="123"/>
                  </a:lnTo>
                  <a:lnTo>
                    <a:pt x="50" y="112"/>
                  </a:lnTo>
                  <a:lnTo>
                    <a:pt x="38" y="104"/>
                  </a:lnTo>
                  <a:lnTo>
                    <a:pt x="20" y="97"/>
                  </a:lnTo>
                  <a:lnTo>
                    <a:pt x="0" y="96"/>
                  </a:lnTo>
                  <a:lnTo>
                    <a:pt x="0" y="97"/>
                  </a:lnTo>
                  <a:lnTo>
                    <a:pt x="0" y="103"/>
                  </a:lnTo>
                  <a:lnTo>
                    <a:pt x="0" y="111"/>
                  </a:lnTo>
                  <a:lnTo>
                    <a:pt x="0" y="120"/>
                  </a:lnTo>
                  <a:lnTo>
                    <a:pt x="2" y="131"/>
                  </a:lnTo>
                  <a:lnTo>
                    <a:pt x="8" y="143"/>
                  </a:lnTo>
                  <a:lnTo>
                    <a:pt x="15" y="154"/>
                  </a:lnTo>
                  <a:lnTo>
                    <a:pt x="24" y="163"/>
                  </a:lnTo>
                  <a:lnTo>
                    <a:pt x="38" y="171"/>
                  </a:lnTo>
                  <a:lnTo>
                    <a:pt x="55" y="177"/>
                  </a:lnTo>
                  <a:lnTo>
                    <a:pt x="77" y="178"/>
                  </a:lnTo>
                  <a:lnTo>
                    <a:pt x="77" y="356"/>
                  </a:lnTo>
                  <a:lnTo>
                    <a:pt x="82" y="356"/>
                  </a:lnTo>
                  <a:lnTo>
                    <a:pt x="82" y="274"/>
                  </a:lnTo>
                  <a:lnTo>
                    <a:pt x="85" y="273"/>
                  </a:lnTo>
                  <a:lnTo>
                    <a:pt x="91" y="273"/>
                  </a:lnTo>
                  <a:lnTo>
                    <a:pt x="101" y="271"/>
                  </a:lnTo>
                  <a:lnTo>
                    <a:pt x="112" y="267"/>
                  </a:lnTo>
                  <a:lnTo>
                    <a:pt x="124" y="262"/>
                  </a:lnTo>
                  <a:lnTo>
                    <a:pt x="135" y="252"/>
                  </a:lnTo>
                  <a:lnTo>
                    <a:pt x="144" y="240"/>
                  </a:lnTo>
                  <a:lnTo>
                    <a:pt x="151" y="224"/>
                  </a:lnTo>
                  <a:lnTo>
                    <a:pt x="154" y="203"/>
                  </a:lnTo>
                  <a:lnTo>
                    <a:pt x="152" y="203"/>
                  </a:lnTo>
                  <a:lnTo>
                    <a:pt x="145" y="203"/>
                  </a:lnTo>
                  <a:lnTo>
                    <a:pt x="137" y="204"/>
                  </a:lnTo>
                  <a:lnTo>
                    <a:pt x="128" y="207"/>
                  </a:lnTo>
                  <a:lnTo>
                    <a:pt x="117" y="211"/>
                  </a:lnTo>
                  <a:lnTo>
                    <a:pt x="106" y="219"/>
                  </a:lnTo>
                  <a:lnTo>
                    <a:pt x="97" y="231"/>
                  </a:lnTo>
                  <a:lnTo>
                    <a:pt x="89" y="247"/>
                  </a:lnTo>
                  <a:lnTo>
                    <a:pt x="82" y="267"/>
                  </a:lnTo>
                  <a:lnTo>
                    <a:pt x="82" y="84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39" name="Freeform 15"/>
            <p:cNvSpPr>
              <a:spLocks/>
            </p:cNvSpPr>
            <p:nvPr/>
          </p:nvSpPr>
          <p:spPr bwMode="gray">
            <a:xfrm>
              <a:off x="2514" y="379"/>
              <a:ext cx="92" cy="210"/>
            </a:xfrm>
            <a:custGeom>
              <a:avLst/>
              <a:gdLst/>
              <a:ahLst/>
              <a:cxnLst>
                <a:cxn ang="0">
                  <a:pos x="43" y="162"/>
                </a:cxn>
                <a:cxn ang="0">
                  <a:pos x="36" y="160"/>
                </a:cxn>
                <a:cxn ang="0">
                  <a:pos x="23" y="155"/>
                </a:cxn>
                <a:cxn ang="0">
                  <a:pos x="12" y="141"/>
                </a:cxn>
                <a:cxn ang="0">
                  <a:pos x="12" y="129"/>
                </a:cxn>
                <a:cxn ang="0">
                  <a:pos x="23" y="132"/>
                </a:cxn>
                <a:cxn ang="0">
                  <a:pos x="38" y="145"/>
                </a:cxn>
                <a:cxn ang="0">
                  <a:pos x="43" y="108"/>
                </a:cxn>
                <a:cxn ang="0">
                  <a:pos x="35" y="106"/>
                </a:cxn>
                <a:cxn ang="0">
                  <a:pos x="20" y="101"/>
                </a:cxn>
                <a:cxn ang="0">
                  <a:pos x="7" y="83"/>
                </a:cxn>
                <a:cxn ang="0">
                  <a:pos x="7" y="70"/>
                </a:cxn>
                <a:cxn ang="0">
                  <a:pos x="17" y="71"/>
                </a:cxn>
                <a:cxn ang="0">
                  <a:pos x="31" y="81"/>
                </a:cxn>
                <a:cxn ang="0">
                  <a:pos x="43" y="105"/>
                </a:cxn>
                <a:cxn ang="0">
                  <a:pos x="40" y="43"/>
                </a:cxn>
                <a:cxn ang="0">
                  <a:pos x="26" y="39"/>
                </a:cxn>
                <a:cxn ang="0">
                  <a:pos x="8" y="27"/>
                </a:cxn>
                <a:cxn ang="0">
                  <a:pos x="0" y="0"/>
                </a:cxn>
                <a:cxn ang="0">
                  <a:pos x="7" y="0"/>
                </a:cxn>
                <a:cxn ang="0">
                  <a:pos x="23" y="5"/>
                </a:cxn>
                <a:cxn ang="0">
                  <a:pos x="39" y="23"/>
                </a:cxn>
                <a:cxn ang="0">
                  <a:pos x="46" y="38"/>
                </a:cxn>
                <a:cxn ang="0">
                  <a:pos x="51" y="24"/>
                </a:cxn>
                <a:cxn ang="0">
                  <a:pos x="66" y="8"/>
                </a:cxn>
                <a:cxn ang="0">
                  <a:pos x="92" y="0"/>
                </a:cxn>
                <a:cxn ang="0">
                  <a:pos x="90" y="8"/>
                </a:cxn>
                <a:cxn ang="0">
                  <a:pos x="82" y="25"/>
                </a:cxn>
                <a:cxn ang="0">
                  <a:pos x="63" y="40"/>
                </a:cxn>
                <a:cxn ang="0">
                  <a:pos x="49" y="124"/>
                </a:cxn>
                <a:cxn ang="0">
                  <a:pos x="50" y="116"/>
                </a:cxn>
                <a:cxn ang="0">
                  <a:pos x="59" y="100"/>
                </a:cxn>
                <a:cxn ang="0">
                  <a:pos x="81" y="92"/>
                </a:cxn>
                <a:cxn ang="0">
                  <a:pos x="80" y="98"/>
                </a:cxn>
                <a:cxn ang="0">
                  <a:pos x="73" y="114"/>
                </a:cxn>
                <a:cxn ang="0">
                  <a:pos x="59" y="127"/>
                </a:cxn>
                <a:cxn ang="0">
                  <a:pos x="49" y="210"/>
                </a:cxn>
              </a:cxnLst>
              <a:rect l="0" t="0" r="r" b="b"/>
              <a:pathLst>
                <a:path w="92" h="210">
                  <a:moveTo>
                    <a:pt x="43" y="210"/>
                  </a:moveTo>
                  <a:lnTo>
                    <a:pt x="43" y="162"/>
                  </a:lnTo>
                  <a:lnTo>
                    <a:pt x="40" y="162"/>
                  </a:lnTo>
                  <a:lnTo>
                    <a:pt x="36" y="160"/>
                  </a:lnTo>
                  <a:lnTo>
                    <a:pt x="30" y="159"/>
                  </a:lnTo>
                  <a:lnTo>
                    <a:pt x="23" y="155"/>
                  </a:lnTo>
                  <a:lnTo>
                    <a:pt x="16" y="150"/>
                  </a:lnTo>
                  <a:lnTo>
                    <a:pt x="12" y="141"/>
                  </a:lnTo>
                  <a:lnTo>
                    <a:pt x="11" y="129"/>
                  </a:lnTo>
                  <a:lnTo>
                    <a:pt x="12" y="129"/>
                  </a:lnTo>
                  <a:lnTo>
                    <a:pt x="16" y="129"/>
                  </a:lnTo>
                  <a:lnTo>
                    <a:pt x="23" y="132"/>
                  </a:lnTo>
                  <a:lnTo>
                    <a:pt x="31" y="137"/>
                  </a:lnTo>
                  <a:lnTo>
                    <a:pt x="38" y="145"/>
                  </a:lnTo>
                  <a:lnTo>
                    <a:pt x="43" y="159"/>
                  </a:lnTo>
                  <a:lnTo>
                    <a:pt x="43" y="108"/>
                  </a:lnTo>
                  <a:lnTo>
                    <a:pt x="40" y="108"/>
                  </a:lnTo>
                  <a:lnTo>
                    <a:pt x="35" y="106"/>
                  </a:lnTo>
                  <a:lnTo>
                    <a:pt x="28" y="105"/>
                  </a:lnTo>
                  <a:lnTo>
                    <a:pt x="20" y="101"/>
                  </a:lnTo>
                  <a:lnTo>
                    <a:pt x="12" y="94"/>
                  </a:lnTo>
                  <a:lnTo>
                    <a:pt x="7" y="83"/>
                  </a:lnTo>
                  <a:lnTo>
                    <a:pt x="5" y="70"/>
                  </a:lnTo>
                  <a:lnTo>
                    <a:pt x="7" y="70"/>
                  </a:lnTo>
                  <a:lnTo>
                    <a:pt x="11" y="70"/>
                  </a:lnTo>
                  <a:lnTo>
                    <a:pt x="17" y="71"/>
                  </a:lnTo>
                  <a:lnTo>
                    <a:pt x="24" y="74"/>
                  </a:lnTo>
                  <a:lnTo>
                    <a:pt x="31" y="81"/>
                  </a:lnTo>
                  <a:lnTo>
                    <a:pt x="38" y="90"/>
                  </a:lnTo>
                  <a:lnTo>
                    <a:pt x="43" y="105"/>
                  </a:lnTo>
                  <a:lnTo>
                    <a:pt x="43" y="43"/>
                  </a:lnTo>
                  <a:lnTo>
                    <a:pt x="40" y="43"/>
                  </a:lnTo>
                  <a:lnTo>
                    <a:pt x="34" y="42"/>
                  </a:lnTo>
                  <a:lnTo>
                    <a:pt x="26" y="39"/>
                  </a:lnTo>
                  <a:lnTo>
                    <a:pt x="16" y="35"/>
                  </a:lnTo>
                  <a:lnTo>
                    <a:pt x="8" y="27"/>
                  </a:lnTo>
                  <a:lnTo>
                    <a:pt x="1" y="16"/>
                  </a:lnTo>
                  <a:lnTo>
                    <a:pt x="0" y="0"/>
                  </a:lnTo>
                  <a:lnTo>
                    <a:pt x="1" y="0"/>
                  </a:lnTo>
                  <a:lnTo>
                    <a:pt x="7" y="0"/>
                  </a:lnTo>
                  <a:lnTo>
                    <a:pt x="13" y="1"/>
                  </a:lnTo>
                  <a:lnTo>
                    <a:pt x="23" y="5"/>
                  </a:lnTo>
                  <a:lnTo>
                    <a:pt x="31" y="12"/>
                  </a:lnTo>
                  <a:lnTo>
                    <a:pt x="39" y="23"/>
                  </a:lnTo>
                  <a:lnTo>
                    <a:pt x="46" y="40"/>
                  </a:lnTo>
                  <a:lnTo>
                    <a:pt x="46" y="38"/>
                  </a:lnTo>
                  <a:lnTo>
                    <a:pt x="49" y="32"/>
                  </a:lnTo>
                  <a:lnTo>
                    <a:pt x="51" y="24"/>
                  </a:lnTo>
                  <a:lnTo>
                    <a:pt x="58" y="15"/>
                  </a:lnTo>
                  <a:lnTo>
                    <a:pt x="66" y="8"/>
                  </a:lnTo>
                  <a:lnTo>
                    <a:pt x="77" y="1"/>
                  </a:lnTo>
                  <a:lnTo>
                    <a:pt x="92" y="0"/>
                  </a:lnTo>
                  <a:lnTo>
                    <a:pt x="92" y="1"/>
                  </a:lnTo>
                  <a:lnTo>
                    <a:pt x="90" y="8"/>
                  </a:lnTo>
                  <a:lnTo>
                    <a:pt x="88" y="16"/>
                  </a:lnTo>
                  <a:lnTo>
                    <a:pt x="82" y="25"/>
                  </a:lnTo>
                  <a:lnTo>
                    <a:pt x="74" y="34"/>
                  </a:lnTo>
                  <a:lnTo>
                    <a:pt x="63" y="40"/>
                  </a:lnTo>
                  <a:lnTo>
                    <a:pt x="49" y="43"/>
                  </a:lnTo>
                  <a:lnTo>
                    <a:pt x="49" y="124"/>
                  </a:lnTo>
                  <a:lnTo>
                    <a:pt x="49" y="121"/>
                  </a:lnTo>
                  <a:lnTo>
                    <a:pt x="50" y="116"/>
                  </a:lnTo>
                  <a:lnTo>
                    <a:pt x="53" y="108"/>
                  </a:lnTo>
                  <a:lnTo>
                    <a:pt x="59" y="100"/>
                  </a:lnTo>
                  <a:lnTo>
                    <a:pt x="67" y="94"/>
                  </a:lnTo>
                  <a:lnTo>
                    <a:pt x="81" y="92"/>
                  </a:lnTo>
                  <a:lnTo>
                    <a:pt x="81" y="93"/>
                  </a:lnTo>
                  <a:lnTo>
                    <a:pt x="80" y="98"/>
                  </a:lnTo>
                  <a:lnTo>
                    <a:pt x="77" y="106"/>
                  </a:lnTo>
                  <a:lnTo>
                    <a:pt x="73" y="114"/>
                  </a:lnTo>
                  <a:lnTo>
                    <a:pt x="67" y="121"/>
                  </a:lnTo>
                  <a:lnTo>
                    <a:pt x="59" y="127"/>
                  </a:lnTo>
                  <a:lnTo>
                    <a:pt x="49" y="129"/>
                  </a:lnTo>
                  <a:lnTo>
                    <a:pt x="49" y="210"/>
                  </a:lnTo>
                  <a:lnTo>
                    <a:pt x="43" y="210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0" name="Freeform 16"/>
            <p:cNvSpPr>
              <a:spLocks/>
            </p:cNvSpPr>
            <p:nvPr/>
          </p:nvSpPr>
          <p:spPr bwMode="gray">
            <a:xfrm>
              <a:off x="1566" y="297"/>
              <a:ext cx="128" cy="292"/>
            </a:xfrm>
            <a:custGeom>
              <a:avLst/>
              <a:gdLst/>
              <a:ahLst/>
              <a:cxnLst>
                <a:cxn ang="0">
                  <a:pos x="61" y="225"/>
                </a:cxn>
                <a:cxn ang="0">
                  <a:pos x="54" y="225"/>
                </a:cxn>
                <a:cxn ang="0">
                  <a:pos x="38" y="219"/>
                </a:cxn>
                <a:cxn ang="0">
                  <a:pos x="23" y="206"/>
                </a:cxn>
                <a:cxn ang="0">
                  <a:pos x="15" y="180"/>
                </a:cxn>
                <a:cxn ang="0">
                  <a:pos x="23" y="180"/>
                </a:cxn>
                <a:cxn ang="0">
                  <a:pos x="38" y="186"/>
                </a:cxn>
                <a:cxn ang="0">
                  <a:pos x="54" y="205"/>
                </a:cxn>
                <a:cxn ang="0">
                  <a:pos x="61" y="151"/>
                </a:cxn>
                <a:cxn ang="0">
                  <a:pos x="52" y="149"/>
                </a:cxn>
                <a:cxn ang="0">
                  <a:pos x="34" y="144"/>
                </a:cxn>
                <a:cxn ang="0">
                  <a:pos x="16" y="128"/>
                </a:cxn>
                <a:cxn ang="0">
                  <a:pos x="8" y="98"/>
                </a:cxn>
                <a:cxn ang="0">
                  <a:pos x="15" y="97"/>
                </a:cxn>
                <a:cxn ang="0">
                  <a:pos x="29" y="101"/>
                </a:cxn>
                <a:cxn ang="0">
                  <a:pos x="47" y="116"/>
                </a:cxn>
                <a:cxn ang="0">
                  <a:pos x="61" y="147"/>
                </a:cxn>
                <a:cxn ang="0">
                  <a:pos x="58" y="60"/>
                </a:cxn>
                <a:cxn ang="0">
                  <a:pos x="44" y="58"/>
                </a:cxn>
                <a:cxn ang="0">
                  <a:pos x="25" y="50"/>
                </a:cxn>
                <a:cxn ang="0">
                  <a:pos x="8" y="32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27" y="5"/>
                </a:cxn>
                <a:cxn ang="0">
                  <a:pos x="48" y="21"/>
                </a:cxn>
                <a:cxn ang="0">
                  <a:pos x="65" y="56"/>
                </a:cxn>
                <a:cxn ang="0">
                  <a:pos x="66" y="48"/>
                </a:cxn>
                <a:cxn ang="0">
                  <a:pos x="77" y="28"/>
                </a:cxn>
                <a:cxn ang="0">
                  <a:pos x="96" y="9"/>
                </a:cxn>
                <a:cxn ang="0">
                  <a:pos x="128" y="0"/>
                </a:cxn>
                <a:cxn ang="0">
                  <a:pos x="127" y="9"/>
                </a:cxn>
                <a:cxn ang="0">
                  <a:pos x="119" y="31"/>
                </a:cxn>
                <a:cxn ang="0">
                  <a:pos x="101" y="51"/>
                </a:cxn>
                <a:cxn ang="0">
                  <a:pos x="67" y="60"/>
                </a:cxn>
                <a:cxn ang="0">
                  <a:pos x="69" y="170"/>
                </a:cxn>
                <a:cxn ang="0">
                  <a:pos x="73" y="155"/>
                </a:cxn>
                <a:cxn ang="0">
                  <a:pos x="86" y="136"/>
                </a:cxn>
                <a:cxn ang="0">
                  <a:pos x="113" y="128"/>
                </a:cxn>
                <a:cxn ang="0">
                  <a:pos x="112" y="136"/>
                </a:cxn>
                <a:cxn ang="0">
                  <a:pos x="105" y="153"/>
                </a:cxn>
                <a:cxn ang="0">
                  <a:pos x="92" y="172"/>
                </a:cxn>
                <a:cxn ang="0">
                  <a:pos x="67" y="180"/>
                </a:cxn>
                <a:cxn ang="0">
                  <a:pos x="61" y="292"/>
                </a:cxn>
              </a:cxnLst>
              <a:rect l="0" t="0" r="r" b="b"/>
              <a:pathLst>
                <a:path w="128" h="292">
                  <a:moveTo>
                    <a:pt x="61" y="292"/>
                  </a:moveTo>
                  <a:lnTo>
                    <a:pt x="61" y="225"/>
                  </a:lnTo>
                  <a:lnTo>
                    <a:pt x="58" y="225"/>
                  </a:lnTo>
                  <a:lnTo>
                    <a:pt x="54" y="225"/>
                  </a:lnTo>
                  <a:lnTo>
                    <a:pt x="46" y="222"/>
                  </a:lnTo>
                  <a:lnTo>
                    <a:pt x="38" y="219"/>
                  </a:lnTo>
                  <a:lnTo>
                    <a:pt x="29" y="214"/>
                  </a:lnTo>
                  <a:lnTo>
                    <a:pt x="23" y="206"/>
                  </a:lnTo>
                  <a:lnTo>
                    <a:pt x="17" y="195"/>
                  </a:lnTo>
                  <a:lnTo>
                    <a:pt x="15" y="180"/>
                  </a:lnTo>
                  <a:lnTo>
                    <a:pt x="17" y="180"/>
                  </a:lnTo>
                  <a:lnTo>
                    <a:pt x="23" y="180"/>
                  </a:lnTo>
                  <a:lnTo>
                    <a:pt x="29" y="182"/>
                  </a:lnTo>
                  <a:lnTo>
                    <a:pt x="38" y="186"/>
                  </a:lnTo>
                  <a:lnTo>
                    <a:pt x="47" y="194"/>
                  </a:lnTo>
                  <a:lnTo>
                    <a:pt x="54" y="205"/>
                  </a:lnTo>
                  <a:lnTo>
                    <a:pt x="61" y="221"/>
                  </a:lnTo>
                  <a:lnTo>
                    <a:pt x="61" y="151"/>
                  </a:lnTo>
                  <a:lnTo>
                    <a:pt x="58" y="149"/>
                  </a:lnTo>
                  <a:lnTo>
                    <a:pt x="52" y="149"/>
                  </a:lnTo>
                  <a:lnTo>
                    <a:pt x="44" y="147"/>
                  </a:lnTo>
                  <a:lnTo>
                    <a:pt x="34" y="144"/>
                  </a:lnTo>
                  <a:lnTo>
                    <a:pt x="24" y="137"/>
                  </a:lnTo>
                  <a:lnTo>
                    <a:pt x="16" y="128"/>
                  </a:lnTo>
                  <a:lnTo>
                    <a:pt x="11" y="114"/>
                  </a:lnTo>
                  <a:lnTo>
                    <a:pt x="8" y="98"/>
                  </a:lnTo>
                  <a:lnTo>
                    <a:pt x="9" y="97"/>
                  </a:lnTo>
                  <a:lnTo>
                    <a:pt x="15" y="97"/>
                  </a:lnTo>
                  <a:lnTo>
                    <a:pt x="21" y="98"/>
                  </a:lnTo>
                  <a:lnTo>
                    <a:pt x="29" y="101"/>
                  </a:lnTo>
                  <a:lnTo>
                    <a:pt x="39" y="106"/>
                  </a:lnTo>
                  <a:lnTo>
                    <a:pt x="47" y="116"/>
                  </a:lnTo>
                  <a:lnTo>
                    <a:pt x="55" y="128"/>
                  </a:lnTo>
                  <a:lnTo>
                    <a:pt x="61" y="147"/>
                  </a:lnTo>
                  <a:lnTo>
                    <a:pt x="61" y="60"/>
                  </a:lnTo>
                  <a:lnTo>
                    <a:pt x="58" y="60"/>
                  </a:lnTo>
                  <a:lnTo>
                    <a:pt x="52" y="59"/>
                  </a:lnTo>
                  <a:lnTo>
                    <a:pt x="44" y="58"/>
                  </a:lnTo>
                  <a:lnTo>
                    <a:pt x="35" y="55"/>
                  </a:lnTo>
                  <a:lnTo>
                    <a:pt x="25" y="50"/>
                  </a:lnTo>
                  <a:lnTo>
                    <a:pt x="16" y="43"/>
                  </a:lnTo>
                  <a:lnTo>
                    <a:pt x="8" y="32"/>
                  </a:lnTo>
                  <a:lnTo>
                    <a:pt x="3" y="19"/>
                  </a:lnTo>
                  <a:lnTo>
                    <a:pt x="0" y="0"/>
                  </a:lnTo>
                  <a:lnTo>
                    <a:pt x="3" y="0"/>
                  </a:lnTo>
                  <a:lnTo>
                    <a:pt x="8" y="0"/>
                  </a:lnTo>
                  <a:lnTo>
                    <a:pt x="16" y="1"/>
                  </a:lnTo>
                  <a:lnTo>
                    <a:pt x="27" y="5"/>
                  </a:lnTo>
                  <a:lnTo>
                    <a:pt x="38" y="10"/>
                  </a:lnTo>
                  <a:lnTo>
                    <a:pt x="48" y="21"/>
                  </a:lnTo>
                  <a:lnTo>
                    <a:pt x="56" y="36"/>
                  </a:lnTo>
                  <a:lnTo>
                    <a:pt x="65" y="56"/>
                  </a:lnTo>
                  <a:lnTo>
                    <a:pt x="65" y="54"/>
                  </a:lnTo>
                  <a:lnTo>
                    <a:pt x="66" y="48"/>
                  </a:lnTo>
                  <a:lnTo>
                    <a:pt x="70" y="39"/>
                  </a:lnTo>
                  <a:lnTo>
                    <a:pt x="77" y="28"/>
                  </a:lnTo>
                  <a:lnTo>
                    <a:pt x="85" y="19"/>
                  </a:lnTo>
                  <a:lnTo>
                    <a:pt x="96" y="9"/>
                  </a:lnTo>
                  <a:lnTo>
                    <a:pt x="110" y="2"/>
                  </a:lnTo>
                  <a:lnTo>
                    <a:pt x="128" y="0"/>
                  </a:lnTo>
                  <a:lnTo>
                    <a:pt x="128" y="2"/>
                  </a:lnTo>
                  <a:lnTo>
                    <a:pt x="127" y="9"/>
                  </a:lnTo>
                  <a:lnTo>
                    <a:pt x="124" y="19"/>
                  </a:lnTo>
                  <a:lnTo>
                    <a:pt x="119" y="31"/>
                  </a:lnTo>
                  <a:lnTo>
                    <a:pt x="112" y="41"/>
                  </a:lnTo>
                  <a:lnTo>
                    <a:pt x="101" y="51"/>
                  </a:lnTo>
                  <a:lnTo>
                    <a:pt x="86" y="58"/>
                  </a:lnTo>
                  <a:lnTo>
                    <a:pt x="67" y="60"/>
                  </a:lnTo>
                  <a:lnTo>
                    <a:pt x="67" y="172"/>
                  </a:lnTo>
                  <a:lnTo>
                    <a:pt x="69" y="170"/>
                  </a:lnTo>
                  <a:lnTo>
                    <a:pt x="70" y="164"/>
                  </a:lnTo>
                  <a:lnTo>
                    <a:pt x="73" y="155"/>
                  </a:lnTo>
                  <a:lnTo>
                    <a:pt x="78" y="145"/>
                  </a:lnTo>
                  <a:lnTo>
                    <a:pt x="86" y="136"/>
                  </a:lnTo>
                  <a:lnTo>
                    <a:pt x="97" y="130"/>
                  </a:lnTo>
                  <a:lnTo>
                    <a:pt x="113" y="128"/>
                  </a:lnTo>
                  <a:lnTo>
                    <a:pt x="113" y="130"/>
                  </a:lnTo>
                  <a:lnTo>
                    <a:pt x="112" y="136"/>
                  </a:lnTo>
                  <a:lnTo>
                    <a:pt x="109" y="144"/>
                  </a:lnTo>
                  <a:lnTo>
                    <a:pt x="105" y="153"/>
                  </a:lnTo>
                  <a:lnTo>
                    <a:pt x="100" y="163"/>
                  </a:lnTo>
                  <a:lnTo>
                    <a:pt x="92" y="172"/>
                  </a:lnTo>
                  <a:lnTo>
                    <a:pt x="82" y="178"/>
                  </a:lnTo>
                  <a:lnTo>
                    <a:pt x="67" y="180"/>
                  </a:lnTo>
                  <a:lnTo>
                    <a:pt x="67" y="292"/>
                  </a:lnTo>
                  <a:lnTo>
                    <a:pt x="61" y="29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1" name="Freeform 17"/>
            <p:cNvSpPr>
              <a:spLocks/>
            </p:cNvSpPr>
            <p:nvPr/>
          </p:nvSpPr>
          <p:spPr bwMode="gray">
            <a:xfrm>
              <a:off x="2596" y="332"/>
              <a:ext cx="68" cy="257"/>
            </a:xfrm>
            <a:custGeom>
              <a:avLst/>
              <a:gdLst/>
              <a:ahLst/>
              <a:cxnLst>
                <a:cxn ang="0">
                  <a:pos x="31" y="164"/>
                </a:cxn>
                <a:cxn ang="0">
                  <a:pos x="23" y="163"/>
                </a:cxn>
                <a:cxn ang="0">
                  <a:pos x="8" y="155"/>
                </a:cxn>
                <a:cxn ang="0">
                  <a:pos x="0" y="132"/>
                </a:cxn>
                <a:cxn ang="0">
                  <a:pos x="7" y="132"/>
                </a:cxn>
                <a:cxn ang="0">
                  <a:pos x="22" y="139"/>
                </a:cxn>
                <a:cxn ang="0">
                  <a:pos x="31" y="160"/>
                </a:cxn>
                <a:cxn ang="0">
                  <a:pos x="29" y="101"/>
                </a:cxn>
                <a:cxn ang="0">
                  <a:pos x="16" y="97"/>
                </a:cxn>
                <a:cxn ang="0">
                  <a:pos x="3" y="83"/>
                </a:cxn>
                <a:cxn ang="0">
                  <a:pos x="3" y="70"/>
                </a:cxn>
                <a:cxn ang="0">
                  <a:pos x="15" y="74"/>
                </a:cxn>
                <a:cxn ang="0">
                  <a:pos x="27" y="86"/>
                </a:cxn>
                <a:cxn ang="0">
                  <a:pos x="31" y="31"/>
                </a:cxn>
                <a:cxn ang="0">
                  <a:pos x="33" y="23"/>
                </a:cxn>
                <a:cxn ang="0">
                  <a:pos x="41" y="8"/>
                </a:cxn>
                <a:cxn ang="0">
                  <a:pos x="62" y="0"/>
                </a:cxn>
                <a:cxn ang="0">
                  <a:pos x="61" y="8"/>
                </a:cxn>
                <a:cxn ang="0">
                  <a:pos x="53" y="23"/>
                </a:cxn>
                <a:cxn ang="0">
                  <a:pos x="35" y="31"/>
                </a:cxn>
                <a:cxn ang="0">
                  <a:pos x="35" y="75"/>
                </a:cxn>
                <a:cxn ang="0">
                  <a:pos x="39" y="62"/>
                </a:cxn>
                <a:cxn ang="0">
                  <a:pos x="54" y="48"/>
                </a:cxn>
                <a:cxn ang="0">
                  <a:pos x="68" y="48"/>
                </a:cxn>
                <a:cxn ang="0">
                  <a:pos x="66" y="59"/>
                </a:cxn>
                <a:cxn ang="0">
                  <a:pos x="58" y="72"/>
                </a:cxn>
                <a:cxn ang="0">
                  <a:pos x="35" y="82"/>
                </a:cxn>
                <a:cxn ang="0">
                  <a:pos x="35" y="143"/>
                </a:cxn>
                <a:cxn ang="0">
                  <a:pos x="38" y="132"/>
                </a:cxn>
                <a:cxn ang="0">
                  <a:pos x="49" y="122"/>
                </a:cxn>
                <a:cxn ang="0">
                  <a:pos x="60" y="122"/>
                </a:cxn>
                <a:cxn ang="0">
                  <a:pos x="58" y="133"/>
                </a:cxn>
                <a:cxn ang="0">
                  <a:pos x="47" y="144"/>
                </a:cxn>
                <a:cxn ang="0">
                  <a:pos x="35" y="257"/>
                </a:cxn>
              </a:cxnLst>
              <a:rect l="0" t="0" r="r" b="b"/>
              <a:pathLst>
                <a:path w="68" h="257">
                  <a:moveTo>
                    <a:pt x="31" y="257"/>
                  </a:moveTo>
                  <a:lnTo>
                    <a:pt x="31" y="164"/>
                  </a:lnTo>
                  <a:lnTo>
                    <a:pt x="29" y="163"/>
                  </a:lnTo>
                  <a:lnTo>
                    <a:pt x="23" y="163"/>
                  </a:lnTo>
                  <a:lnTo>
                    <a:pt x="16" y="160"/>
                  </a:lnTo>
                  <a:lnTo>
                    <a:pt x="8" y="155"/>
                  </a:lnTo>
                  <a:lnTo>
                    <a:pt x="3" y="145"/>
                  </a:lnTo>
                  <a:lnTo>
                    <a:pt x="0" y="132"/>
                  </a:lnTo>
                  <a:lnTo>
                    <a:pt x="3" y="132"/>
                  </a:lnTo>
                  <a:lnTo>
                    <a:pt x="7" y="132"/>
                  </a:lnTo>
                  <a:lnTo>
                    <a:pt x="15" y="135"/>
                  </a:lnTo>
                  <a:lnTo>
                    <a:pt x="22" y="139"/>
                  </a:lnTo>
                  <a:lnTo>
                    <a:pt x="27" y="147"/>
                  </a:lnTo>
                  <a:lnTo>
                    <a:pt x="31" y="160"/>
                  </a:lnTo>
                  <a:lnTo>
                    <a:pt x="31" y="101"/>
                  </a:lnTo>
                  <a:lnTo>
                    <a:pt x="29" y="101"/>
                  </a:lnTo>
                  <a:lnTo>
                    <a:pt x="23" y="99"/>
                  </a:lnTo>
                  <a:lnTo>
                    <a:pt x="16" y="97"/>
                  </a:lnTo>
                  <a:lnTo>
                    <a:pt x="8" y="91"/>
                  </a:lnTo>
                  <a:lnTo>
                    <a:pt x="3" y="83"/>
                  </a:lnTo>
                  <a:lnTo>
                    <a:pt x="0" y="70"/>
                  </a:lnTo>
                  <a:lnTo>
                    <a:pt x="3" y="70"/>
                  </a:lnTo>
                  <a:lnTo>
                    <a:pt x="7" y="71"/>
                  </a:lnTo>
                  <a:lnTo>
                    <a:pt x="15" y="74"/>
                  </a:lnTo>
                  <a:lnTo>
                    <a:pt x="22" y="78"/>
                  </a:lnTo>
                  <a:lnTo>
                    <a:pt x="27" y="86"/>
                  </a:lnTo>
                  <a:lnTo>
                    <a:pt x="31" y="97"/>
                  </a:lnTo>
                  <a:lnTo>
                    <a:pt x="31" y="31"/>
                  </a:lnTo>
                  <a:lnTo>
                    <a:pt x="31" y="28"/>
                  </a:lnTo>
                  <a:lnTo>
                    <a:pt x="33" y="23"/>
                  </a:lnTo>
                  <a:lnTo>
                    <a:pt x="35" y="15"/>
                  </a:lnTo>
                  <a:lnTo>
                    <a:pt x="41" y="8"/>
                  </a:lnTo>
                  <a:lnTo>
                    <a:pt x="50" y="2"/>
                  </a:lnTo>
                  <a:lnTo>
                    <a:pt x="62" y="0"/>
                  </a:lnTo>
                  <a:lnTo>
                    <a:pt x="62" y="2"/>
                  </a:lnTo>
                  <a:lnTo>
                    <a:pt x="61" y="8"/>
                  </a:lnTo>
                  <a:lnTo>
                    <a:pt x="58" y="15"/>
                  </a:lnTo>
                  <a:lnTo>
                    <a:pt x="53" y="23"/>
                  </a:lnTo>
                  <a:lnTo>
                    <a:pt x="46" y="28"/>
                  </a:lnTo>
                  <a:lnTo>
                    <a:pt x="35" y="31"/>
                  </a:lnTo>
                  <a:lnTo>
                    <a:pt x="35" y="78"/>
                  </a:lnTo>
                  <a:lnTo>
                    <a:pt x="35" y="75"/>
                  </a:lnTo>
                  <a:lnTo>
                    <a:pt x="37" y="70"/>
                  </a:lnTo>
                  <a:lnTo>
                    <a:pt x="39" y="62"/>
                  </a:lnTo>
                  <a:lnTo>
                    <a:pt x="45" y="55"/>
                  </a:lnTo>
                  <a:lnTo>
                    <a:pt x="54" y="48"/>
                  </a:lnTo>
                  <a:lnTo>
                    <a:pt x="66" y="47"/>
                  </a:lnTo>
                  <a:lnTo>
                    <a:pt x="68" y="48"/>
                  </a:lnTo>
                  <a:lnTo>
                    <a:pt x="68" y="52"/>
                  </a:lnTo>
                  <a:lnTo>
                    <a:pt x="66" y="59"/>
                  </a:lnTo>
                  <a:lnTo>
                    <a:pt x="64" y="66"/>
                  </a:lnTo>
                  <a:lnTo>
                    <a:pt x="58" y="72"/>
                  </a:lnTo>
                  <a:lnTo>
                    <a:pt x="50" y="78"/>
                  </a:lnTo>
                  <a:lnTo>
                    <a:pt x="35" y="82"/>
                  </a:lnTo>
                  <a:lnTo>
                    <a:pt x="35" y="144"/>
                  </a:lnTo>
                  <a:lnTo>
                    <a:pt x="35" y="143"/>
                  </a:lnTo>
                  <a:lnTo>
                    <a:pt x="37" y="139"/>
                  </a:lnTo>
                  <a:lnTo>
                    <a:pt x="38" y="132"/>
                  </a:lnTo>
                  <a:lnTo>
                    <a:pt x="42" y="126"/>
                  </a:lnTo>
                  <a:lnTo>
                    <a:pt x="49" y="122"/>
                  </a:lnTo>
                  <a:lnTo>
                    <a:pt x="58" y="121"/>
                  </a:lnTo>
                  <a:lnTo>
                    <a:pt x="60" y="122"/>
                  </a:lnTo>
                  <a:lnTo>
                    <a:pt x="60" y="126"/>
                  </a:lnTo>
                  <a:lnTo>
                    <a:pt x="58" y="133"/>
                  </a:lnTo>
                  <a:lnTo>
                    <a:pt x="56" y="139"/>
                  </a:lnTo>
                  <a:lnTo>
                    <a:pt x="47" y="144"/>
                  </a:lnTo>
                  <a:lnTo>
                    <a:pt x="35" y="148"/>
                  </a:lnTo>
                  <a:lnTo>
                    <a:pt x="35" y="257"/>
                  </a:lnTo>
                  <a:lnTo>
                    <a:pt x="31" y="257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2" name="Freeform 18"/>
            <p:cNvSpPr>
              <a:spLocks/>
            </p:cNvSpPr>
            <p:nvPr/>
          </p:nvSpPr>
          <p:spPr bwMode="gray">
            <a:xfrm>
              <a:off x="1672" y="164"/>
              <a:ext cx="111" cy="425"/>
            </a:xfrm>
            <a:custGeom>
              <a:avLst/>
              <a:gdLst/>
              <a:ahLst/>
              <a:cxnLst>
                <a:cxn ang="0">
                  <a:pos x="52" y="272"/>
                </a:cxn>
                <a:cxn ang="0">
                  <a:pos x="44" y="270"/>
                </a:cxn>
                <a:cxn ang="0">
                  <a:pos x="26" y="265"/>
                </a:cxn>
                <a:cxn ang="0">
                  <a:pos x="8" y="249"/>
                </a:cxn>
                <a:cxn ang="0">
                  <a:pos x="0" y="219"/>
                </a:cxn>
                <a:cxn ang="0">
                  <a:pos x="8" y="219"/>
                </a:cxn>
                <a:cxn ang="0">
                  <a:pos x="25" y="223"/>
                </a:cxn>
                <a:cxn ang="0">
                  <a:pos x="41" y="235"/>
                </a:cxn>
                <a:cxn ang="0">
                  <a:pos x="52" y="265"/>
                </a:cxn>
                <a:cxn ang="0">
                  <a:pos x="50" y="168"/>
                </a:cxn>
                <a:cxn ang="0">
                  <a:pos x="35" y="165"/>
                </a:cxn>
                <a:cxn ang="0">
                  <a:pos x="17" y="156"/>
                </a:cxn>
                <a:cxn ang="0">
                  <a:pos x="3" y="134"/>
                </a:cxn>
                <a:cxn ang="0">
                  <a:pos x="3" y="116"/>
                </a:cxn>
                <a:cxn ang="0">
                  <a:pos x="19" y="120"/>
                </a:cxn>
                <a:cxn ang="0">
                  <a:pos x="39" y="133"/>
                </a:cxn>
                <a:cxn ang="0">
                  <a:pos x="52" y="161"/>
                </a:cxn>
                <a:cxn ang="0">
                  <a:pos x="53" y="50"/>
                </a:cxn>
                <a:cxn ang="0">
                  <a:pos x="54" y="36"/>
                </a:cxn>
                <a:cxn ang="0">
                  <a:pos x="65" y="17"/>
                </a:cxn>
                <a:cxn ang="0">
                  <a:pos x="87" y="3"/>
                </a:cxn>
                <a:cxn ang="0">
                  <a:pos x="103" y="3"/>
                </a:cxn>
                <a:cxn ang="0">
                  <a:pos x="99" y="21"/>
                </a:cxn>
                <a:cxn ang="0">
                  <a:pos x="84" y="42"/>
                </a:cxn>
                <a:cxn ang="0">
                  <a:pos x="58" y="52"/>
                </a:cxn>
                <a:cxn ang="0">
                  <a:pos x="58" y="127"/>
                </a:cxn>
                <a:cxn ang="0">
                  <a:pos x="61" y="112"/>
                </a:cxn>
                <a:cxn ang="0">
                  <a:pos x="72" y="94"/>
                </a:cxn>
                <a:cxn ang="0">
                  <a:pos x="93" y="80"/>
                </a:cxn>
                <a:cxn ang="0">
                  <a:pos x="111" y="80"/>
                </a:cxn>
                <a:cxn ang="0">
                  <a:pos x="111" y="91"/>
                </a:cxn>
                <a:cxn ang="0">
                  <a:pos x="107" y="108"/>
                </a:cxn>
                <a:cxn ang="0">
                  <a:pos x="91" y="126"/>
                </a:cxn>
                <a:cxn ang="0">
                  <a:pos x="58" y="135"/>
                </a:cxn>
                <a:cxn ang="0">
                  <a:pos x="58" y="236"/>
                </a:cxn>
                <a:cxn ang="0">
                  <a:pos x="61" y="223"/>
                </a:cxn>
                <a:cxn ang="0">
                  <a:pos x="73" y="208"/>
                </a:cxn>
                <a:cxn ang="0">
                  <a:pos x="97" y="200"/>
                </a:cxn>
                <a:cxn ang="0">
                  <a:pos x="99" y="207"/>
                </a:cxn>
                <a:cxn ang="0">
                  <a:pos x="97" y="220"/>
                </a:cxn>
                <a:cxn ang="0">
                  <a:pos x="87" y="235"/>
                </a:cxn>
                <a:cxn ang="0">
                  <a:pos x="58" y="245"/>
                </a:cxn>
                <a:cxn ang="0">
                  <a:pos x="52" y="425"/>
                </a:cxn>
              </a:cxnLst>
              <a:rect l="0" t="0" r="r" b="b"/>
              <a:pathLst>
                <a:path w="111" h="425">
                  <a:moveTo>
                    <a:pt x="52" y="425"/>
                  </a:moveTo>
                  <a:lnTo>
                    <a:pt x="52" y="272"/>
                  </a:lnTo>
                  <a:lnTo>
                    <a:pt x="50" y="270"/>
                  </a:lnTo>
                  <a:lnTo>
                    <a:pt x="44" y="270"/>
                  </a:lnTo>
                  <a:lnTo>
                    <a:pt x="35" y="269"/>
                  </a:lnTo>
                  <a:lnTo>
                    <a:pt x="26" y="265"/>
                  </a:lnTo>
                  <a:lnTo>
                    <a:pt x="17" y="258"/>
                  </a:lnTo>
                  <a:lnTo>
                    <a:pt x="8" y="249"/>
                  </a:lnTo>
                  <a:lnTo>
                    <a:pt x="3" y="236"/>
                  </a:lnTo>
                  <a:lnTo>
                    <a:pt x="0" y="219"/>
                  </a:lnTo>
                  <a:lnTo>
                    <a:pt x="3" y="219"/>
                  </a:lnTo>
                  <a:lnTo>
                    <a:pt x="8" y="219"/>
                  </a:lnTo>
                  <a:lnTo>
                    <a:pt x="15" y="220"/>
                  </a:lnTo>
                  <a:lnTo>
                    <a:pt x="25" y="223"/>
                  </a:lnTo>
                  <a:lnTo>
                    <a:pt x="33" y="227"/>
                  </a:lnTo>
                  <a:lnTo>
                    <a:pt x="41" y="235"/>
                  </a:lnTo>
                  <a:lnTo>
                    <a:pt x="48" y="247"/>
                  </a:lnTo>
                  <a:lnTo>
                    <a:pt x="52" y="265"/>
                  </a:lnTo>
                  <a:lnTo>
                    <a:pt x="52" y="168"/>
                  </a:lnTo>
                  <a:lnTo>
                    <a:pt x="50" y="168"/>
                  </a:lnTo>
                  <a:lnTo>
                    <a:pt x="44" y="168"/>
                  </a:lnTo>
                  <a:lnTo>
                    <a:pt x="35" y="165"/>
                  </a:lnTo>
                  <a:lnTo>
                    <a:pt x="26" y="161"/>
                  </a:lnTo>
                  <a:lnTo>
                    <a:pt x="17" y="156"/>
                  </a:lnTo>
                  <a:lnTo>
                    <a:pt x="8" y="146"/>
                  </a:lnTo>
                  <a:lnTo>
                    <a:pt x="3" y="134"/>
                  </a:lnTo>
                  <a:lnTo>
                    <a:pt x="0" y="116"/>
                  </a:lnTo>
                  <a:lnTo>
                    <a:pt x="3" y="116"/>
                  </a:lnTo>
                  <a:lnTo>
                    <a:pt x="10" y="118"/>
                  </a:lnTo>
                  <a:lnTo>
                    <a:pt x="19" y="120"/>
                  </a:lnTo>
                  <a:lnTo>
                    <a:pt x="29" y="125"/>
                  </a:lnTo>
                  <a:lnTo>
                    <a:pt x="39" y="133"/>
                  </a:lnTo>
                  <a:lnTo>
                    <a:pt x="48" y="145"/>
                  </a:lnTo>
                  <a:lnTo>
                    <a:pt x="52" y="161"/>
                  </a:lnTo>
                  <a:lnTo>
                    <a:pt x="52" y="52"/>
                  </a:lnTo>
                  <a:lnTo>
                    <a:pt x="53" y="50"/>
                  </a:lnTo>
                  <a:lnTo>
                    <a:pt x="53" y="44"/>
                  </a:lnTo>
                  <a:lnTo>
                    <a:pt x="54" y="36"/>
                  </a:lnTo>
                  <a:lnTo>
                    <a:pt x="58" y="26"/>
                  </a:lnTo>
                  <a:lnTo>
                    <a:pt x="65" y="17"/>
                  </a:lnTo>
                  <a:lnTo>
                    <a:pt x="75" y="9"/>
                  </a:lnTo>
                  <a:lnTo>
                    <a:pt x="87" y="3"/>
                  </a:lnTo>
                  <a:lnTo>
                    <a:pt x="104" y="0"/>
                  </a:lnTo>
                  <a:lnTo>
                    <a:pt x="103" y="3"/>
                  </a:lnTo>
                  <a:lnTo>
                    <a:pt x="102" y="11"/>
                  </a:lnTo>
                  <a:lnTo>
                    <a:pt x="99" y="21"/>
                  </a:lnTo>
                  <a:lnTo>
                    <a:pt x="92" y="32"/>
                  </a:lnTo>
                  <a:lnTo>
                    <a:pt x="84" y="42"/>
                  </a:lnTo>
                  <a:lnTo>
                    <a:pt x="73" y="49"/>
                  </a:lnTo>
                  <a:lnTo>
                    <a:pt x="58" y="52"/>
                  </a:lnTo>
                  <a:lnTo>
                    <a:pt x="58" y="130"/>
                  </a:lnTo>
                  <a:lnTo>
                    <a:pt x="58" y="127"/>
                  </a:lnTo>
                  <a:lnTo>
                    <a:pt x="60" y="122"/>
                  </a:lnTo>
                  <a:lnTo>
                    <a:pt x="61" y="112"/>
                  </a:lnTo>
                  <a:lnTo>
                    <a:pt x="65" y="103"/>
                  </a:lnTo>
                  <a:lnTo>
                    <a:pt x="72" y="94"/>
                  </a:lnTo>
                  <a:lnTo>
                    <a:pt x="80" y="85"/>
                  </a:lnTo>
                  <a:lnTo>
                    <a:pt x="93" y="80"/>
                  </a:lnTo>
                  <a:lnTo>
                    <a:pt x="110" y="77"/>
                  </a:lnTo>
                  <a:lnTo>
                    <a:pt x="111" y="80"/>
                  </a:lnTo>
                  <a:lnTo>
                    <a:pt x="111" y="84"/>
                  </a:lnTo>
                  <a:lnTo>
                    <a:pt x="111" y="91"/>
                  </a:lnTo>
                  <a:lnTo>
                    <a:pt x="110" y="100"/>
                  </a:lnTo>
                  <a:lnTo>
                    <a:pt x="107" y="108"/>
                  </a:lnTo>
                  <a:lnTo>
                    <a:pt x="100" y="118"/>
                  </a:lnTo>
                  <a:lnTo>
                    <a:pt x="91" y="126"/>
                  </a:lnTo>
                  <a:lnTo>
                    <a:pt x="77" y="133"/>
                  </a:lnTo>
                  <a:lnTo>
                    <a:pt x="58" y="135"/>
                  </a:lnTo>
                  <a:lnTo>
                    <a:pt x="58" y="239"/>
                  </a:lnTo>
                  <a:lnTo>
                    <a:pt x="58" y="236"/>
                  </a:lnTo>
                  <a:lnTo>
                    <a:pt x="60" y="231"/>
                  </a:lnTo>
                  <a:lnTo>
                    <a:pt x="61" y="223"/>
                  </a:lnTo>
                  <a:lnTo>
                    <a:pt x="66" y="215"/>
                  </a:lnTo>
                  <a:lnTo>
                    <a:pt x="73" y="208"/>
                  </a:lnTo>
                  <a:lnTo>
                    <a:pt x="83" y="203"/>
                  </a:lnTo>
                  <a:lnTo>
                    <a:pt x="97" y="200"/>
                  </a:lnTo>
                  <a:lnTo>
                    <a:pt x="97" y="201"/>
                  </a:lnTo>
                  <a:lnTo>
                    <a:pt x="99" y="207"/>
                  </a:lnTo>
                  <a:lnTo>
                    <a:pt x="99" y="212"/>
                  </a:lnTo>
                  <a:lnTo>
                    <a:pt x="97" y="220"/>
                  </a:lnTo>
                  <a:lnTo>
                    <a:pt x="93" y="228"/>
                  </a:lnTo>
                  <a:lnTo>
                    <a:pt x="87" y="235"/>
                  </a:lnTo>
                  <a:lnTo>
                    <a:pt x="75" y="242"/>
                  </a:lnTo>
                  <a:lnTo>
                    <a:pt x="58" y="245"/>
                  </a:lnTo>
                  <a:lnTo>
                    <a:pt x="58" y="425"/>
                  </a:lnTo>
                  <a:lnTo>
                    <a:pt x="52" y="425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3" name="Freeform 19"/>
            <p:cNvSpPr>
              <a:spLocks/>
            </p:cNvSpPr>
            <p:nvPr/>
          </p:nvSpPr>
          <p:spPr bwMode="gray">
            <a:xfrm>
              <a:off x="2065" y="361"/>
              <a:ext cx="100" cy="228"/>
            </a:xfrm>
            <a:custGeom>
              <a:avLst/>
              <a:gdLst/>
              <a:ahLst/>
              <a:cxnLst>
                <a:cxn ang="0">
                  <a:pos x="52" y="176"/>
                </a:cxn>
                <a:cxn ang="0">
                  <a:pos x="59" y="176"/>
                </a:cxn>
                <a:cxn ang="0">
                  <a:pos x="74" y="169"/>
                </a:cxn>
                <a:cxn ang="0">
                  <a:pos x="86" y="154"/>
                </a:cxn>
                <a:cxn ang="0">
                  <a:pos x="86" y="141"/>
                </a:cxn>
                <a:cxn ang="0">
                  <a:pos x="74" y="143"/>
                </a:cxn>
                <a:cxn ang="0">
                  <a:pos x="58" y="158"/>
                </a:cxn>
                <a:cxn ang="0">
                  <a:pos x="52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2" y="115"/>
                </a:cxn>
                <a:cxn ang="0">
                  <a:pos x="55" y="48"/>
                </a:cxn>
                <a:cxn ang="0">
                  <a:pos x="67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3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1" y="3"/>
                </a:cxn>
                <a:cxn ang="0">
                  <a:pos x="5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5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5" y="132"/>
                </a:cxn>
                <a:cxn ang="0">
                  <a:pos x="47" y="141"/>
                </a:cxn>
                <a:cxn ang="0">
                  <a:pos x="52" y="228"/>
                </a:cxn>
              </a:cxnLst>
              <a:rect l="0" t="0" r="r" b="b"/>
              <a:pathLst>
                <a:path w="100" h="228">
                  <a:moveTo>
                    <a:pt x="52" y="228"/>
                  </a:moveTo>
                  <a:lnTo>
                    <a:pt x="52" y="176"/>
                  </a:lnTo>
                  <a:lnTo>
                    <a:pt x="55" y="176"/>
                  </a:lnTo>
                  <a:lnTo>
                    <a:pt x="59" y="176"/>
                  </a:lnTo>
                  <a:lnTo>
                    <a:pt x="67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6" y="154"/>
                  </a:lnTo>
                  <a:lnTo>
                    <a:pt x="88" y="141"/>
                  </a:lnTo>
                  <a:lnTo>
                    <a:pt x="86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58" y="158"/>
                  </a:lnTo>
                  <a:lnTo>
                    <a:pt x="52" y="173"/>
                  </a:lnTo>
                  <a:lnTo>
                    <a:pt x="52" y="118"/>
                  </a:lnTo>
                  <a:lnTo>
                    <a:pt x="55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6" y="103"/>
                  </a:lnTo>
                  <a:lnTo>
                    <a:pt x="92" y="92"/>
                  </a:lnTo>
                  <a:lnTo>
                    <a:pt x="94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2" y="115"/>
                  </a:lnTo>
                  <a:lnTo>
                    <a:pt x="52" y="48"/>
                  </a:lnTo>
                  <a:lnTo>
                    <a:pt x="55" y="48"/>
                  </a:lnTo>
                  <a:lnTo>
                    <a:pt x="61" y="48"/>
                  </a:lnTo>
                  <a:lnTo>
                    <a:pt x="67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2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3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6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8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3" y="10"/>
                  </a:lnTo>
                  <a:lnTo>
                    <a:pt x="5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5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3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5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2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4" name="Freeform 20"/>
            <p:cNvSpPr>
              <a:spLocks/>
            </p:cNvSpPr>
            <p:nvPr/>
          </p:nvSpPr>
          <p:spPr bwMode="gray">
            <a:xfrm>
              <a:off x="2921" y="361"/>
              <a:ext cx="100" cy="228"/>
            </a:xfrm>
            <a:custGeom>
              <a:avLst/>
              <a:gdLst/>
              <a:ahLst/>
              <a:cxnLst>
                <a:cxn ang="0">
                  <a:pos x="53" y="176"/>
                </a:cxn>
                <a:cxn ang="0">
                  <a:pos x="60" y="176"/>
                </a:cxn>
                <a:cxn ang="0">
                  <a:pos x="74" y="169"/>
                </a:cxn>
                <a:cxn ang="0">
                  <a:pos x="87" y="154"/>
                </a:cxn>
                <a:cxn ang="0">
                  <a:pos x="87" y="141"/>
                </a:cxn>
                <a:cxn ang="0">
                  <a:pos x="74" y="143"/>
                </a:cxn>
                <a:cxn ang="0">
                  <a:pos x="60" y="158"/>
                </a:cxn>
                <a:cxn ang="0">
                  <a:pos x="53" y="118"/>
                </a:cxn>
                <a:cxn ang="0">
                  <a:pos x="61" y="116"/>
                </a:cxn>
                <a:cxn ang="0">
                  <a:pos x="78" y="110"/>
                </a:cxn>
                <a:cxn ang="0">
                  <a:pos x="92" y="92"/>
                </a:cxn>
                <a:cxn ang="0">
                  <a:pos x="92" y="77"/>
                </a:cxn>
                <a:cxn ang="0">
                  <a:pos x="81" y="79"/>
                </a:cxn>
                <a:cxn ang="0">
                  <a:pos x="65" y="88"/>
                </a:cxn>
                <a:cxn ang="0">
                  <a:pos x="53" y="115"/>
                </a:cxn>
                <a:cxn ang="0">
                  <a:pos x="56" y="48"/>
                </a:cxn>
                <a:cxn ang="0">
                  <a:pos x="68" y="45"/>
                </a:cxn>
                <a:cxn ang="0">
                  <a:pos x="85" y="37"/>
                </a:cxn>
                <a:cxn ang="0">
                  <a:pos x="97" y="17"/>
                </a:cxn>
                <a:cxn ang="0">
                  <a:pos x="97" y="0"/>
                </a:cxn>
                <a:cxn ang="0">
                  <a:pos x="84" y="3"/>
                </a:cxn>
                <a:cxn ang="0">
                  <a:pos x="65" y="14"/>
                </a:cxn>
                <a:cxn ang="0">
                  <a:pos x="50" y="45"/>
                </a:cxn>
                <a:cxn ang="0">
                  <a:pos x="47" y="35"/>
                </a:cxn>
                <a:cxn ang="0">
                  <a:pos x="38" y="18"/>
                </a:cxn>
                <a:cxn ang="0">
                  <a:pos x="16" y="3"/>
                </a:cxn>
                <a:cxn ang="0">
                  <a:pos x="2" y="3"/>
                </a:cxn>
                <a:cxn ang="0">
                  <a:pos x="6" y="19"/>
                </a:cxn>
                <a:cxn ang="0">
                  <a:pos x="19" y="38"/>
                </a:cxn>
                <a:cxn ang="0">
                  <a:pos x="47" y="48"/>
                </a:cxn>
                <a:cxn ang="0">
                  <a:pos x="47" y="132"/>
                </a:cxn>
                <a:cxn ang="0">
                  <a:pos x="42" y="118"/>
                </a:cxn>
                <a:cxn ang="0">
                  <a:pos x="26" y="103"/>
                </a:cxn>
                <a:cxn ang="0">
                  <a:pos x="12" y="103"/>
                </a:cxn>
                <a:cxn ang="0">
                  <a:pos x="16" y="116"/>
                </a:cxn>
                <a:cxn ang="0">
                  <a:pos x="26" y="132"/>
                </a:cxn>
                <a:cxn ang="0">
                  <a:pos x="47" y="141"/>
                </a:cxn>
                <a:cxn ang="0">
                  <a:pos x="53" y="228"/>
                </a:cxn>
              </a:cxnLst>
              <a:rect l="0" t="0" r="r" b="b"/>
              <a:pathLst>
                <a:path w="100" h="228">
                  <a:moveTo>
                    <a:pt x="53" y="228"/>
                  </a:moveTo>
                  <a:lnTo>
                    <a:pt x="53" y="176"/>
                  </a:lnTo>
                  <a:lnTo>
                    <a:pt x="56" y="176"/>
                  </a:lnTo>
                  <a:lnTo>
                    <a:pt x="60" y="176"/>
                  </a:lnTo>
                  <a:lnTo>
                    <a:pt x="68" y="173"/>
                  </a:lnTo>
                  <a:lnTo>
                    <a:pt x="74" y="169"/>
                  </a:lnTo>
                  <a:lnTo>
                    <a:pt x="81" y="163"/>
                  </a:lnTo>
                  <a:lnTo>
                    <a:pt x="87" y="154"/>
                  </a:lnTo>
                  <a:lnTo>
                    <a:pt x="88" y="141"/>
                  </a:lnTo>
                  <a:lnTo>
                    <a:pt x="87" y="141"/>
                  </a:lnTo>
                  <a:lnTo>
                    <a:pt x="81" y="142"/>
                  </a:lnTo>
                  <a:lnTo>
                    <a:pt x="74" y="143"/>
                  </a:lnTo>
                  <a:lnTo>
                    <a:pt x="66" y="149"/>
                  </a:lnTo>
                  <a:lnTo>
                    <a:pt x="60" y="158"/>
                  </a:lnTo>
                  <a:lnTo>
                    <a:pt x="53" y="173"/>
                  </a:lnTo>
                  <a:lnTo>
                    <a:pt x="53" y="118"/>
                  </a:lnTo>
                  <a:lnTo>
                    <a:pt x="56" y="118"/>
                  </a:lnTo>
                  <a:lnTo>
                    <a:pt x="61" y="116"/>
                  </a:lnTo>
                  <a:lnTo>
                    <a:pt x="69" y="115"/>
                  </a:lnTo>
                  <a:lnTo>
                    <a:pt x="78" y="110"/>
                  </a:lnTo>
                  <a:lnTo>
                    <a:pt x="87" y="103"/>
                  </a:lnTo>
                  <a:lnTo>
                    <a:pt x="92" y="92"/>
                  </a:lnTo>
                  <a:lnTo>
                    <a:pt x="95" y="77"/>
                  </a:lnTo>
                  <a:lnTo>
                    <a:pt x="92" y="77"/>
                  </a:lnTo>
                  <a:lnTo>
                    <a:pt x="88" y="77"/>
                  </a:lnTo>
                  <a:lnTo>
                    <a:pt x="81" y="79"/>
                  </a:lnTo>
                  <a:lnTo>
                    <a:pt x="73" y="81"/>
                  </a:lnTo>
                  <a:lnTo>
                    <a:pt x="65" y="88"/>
                  </a:lnTo>
                  <a:lnTo>
                    <a:pt x="58" y="99"/>
                  </a:lnTo>
                  <a:lnTo>
                    <a:pt x="53" y="115"/>
                  </a:lnTo>
                  <a:lnTo>
                    <a:pt x="53" y="48"/>
                  </a:lnTo>
                  <a:lnTo>
                    <a:pt x="56" y="48"/>
                  </a:lnTo>
                  <a:lnTo>
                    <a:pt x="61" y="48"/>
                  </a:lnTo>
                  <a:lnTo>
                    <a:pt x="68" y="45"/>
                  </a:lnTo>
                  <a:lnTo>
                    <a:pt x="77" y="42"/>
                  </a:lnTo>
                  <a:lnTo>
                    <a:pt x="85" y="37"/>
                  </a:lnTo>
                  <a:lnTo>
                    <a:pt x="93" y="27"/>
                  </a:lnTo>
                  <a:lnTo>
                    <a:pt x="97" y="17"/>
                  </a:lnTo>
                  <a:lnTo>
                    <a:pt x="100" y="0"/>
                  </a:lnTo>
                  <a:lnTo>
                    <a:pt x="97" y="0"/>
                  </a:lnTo>
                  <a:lnTo>
                    <a:pt x="92" y="0"/>
                  </a:lnTo>
                  <a:lnTo>
                    <a:pt x="84" y="3"/>
                  </a:lnTo>
                  <a:lnTo>
                    <a:pt x="74" y="7"/>
                  </a:lnTo>
                  <a:lnTo>
                    <a:pt x="65" y="14"/>
                  </a:lnTo>
                  <a:lnTo>
                    <a:pt x="57" y="27"/>
                  </a:lnTo>
                  <a:lnTo>
                    <a:pt x="50" y="45"/>
                  </a:lnTo>
                  <a:lnTo>
                    <a:pt x="50" y="42"/>
                  </a:lnTo>
                  <a:lnTo>
                    <a:pt x="47" y="35"/>
                  </a:lnTo>
                  <a:lnTo>
                    <a:pt x="43" y="27"/>
                  </a:lnTo>
                  <a:lnTo>
                    <a:pt x="38" y="18"/>
                  </a:lnTo>
                  <a:lnTo>
                    <a:pt x="29" y="10"/>
                  </a:lnTo>
                  <a:lnTo>
                    <a:pt x="16" y="3"/>
                  </a:lnTo>
                  <a:lnTo>
                    <a:pt x="0" y="0"/>
                  </a:lnTo>
                  <a:lnTo>
                    <a:pt x="2" y="3"/>
                  </a:lnTo>
                  <a:lnTo>
                    <a:pt x="3" y="10"/>
                  </a:lnTo>
                  <a:lnTo>
                    <a:pt x="6" y="19"/>
                  </a:lnTo>
                  <a:lnTo>
                    <a:pt x="11" y="29"/>
                  </a:lnTo>
                  <a:lnTo>
                    <a:pt x="19" y="38"/>
                  </a:lnTo>
                  <a:lnTo>
                    <a:pt x="31" y="45"/>
                  </a:lnTo>
                  <a:lnTo>
                    <a:pt x="47" y="48"/>
                  </a:lnTo>
                  <a:lnTo>
                    <a:pt x="47" y="135"/>
                  </a:lnTo>
                  <a:lnTo>
                    <a:pt x="47" y="132"/>
                  </a:lnTo>
                  <a:lnTo>
                    <a:pt x="46" y="126"/>
                  </a:lnTo>
                  <a:lnTo>
                    <a:pt x="42" y="118"/>
                  </a:lnTo>
                  <a:lnTo>
                    <a:pt x="35" y="110"/>
                  </a:lnTo>
                  <a:lnTo>
                    <a:pt x="26" y="103"/>
                  </a:lnTo>
                  <a:lnTo>
                    <a:pt x="12" y="100"/>
                  </a:lnTo>
                  <a:lnTo>
                    <a:pt x="12" y="103"/>
                  </a:lnTo>
                  <a:lnTo>
                    <a:pt x="14" y="108"/>
                  </a:lnTo>
                  <a:lnTo>
                    <a:pt x="16" y="116"/>
                  </a:lnTo>
                  <a:lnTo>
                    <a:pt x="20" y="124"/>
                  </a:lnTo>
                  <a:lnTo>
                    <a:pt x="26" y="132"/>
                  </a:lnTo>
                  <a:lnTo>
                    <a:pt x="35" y="139"/>
                  </a:lnTo>
                  <a:lnTo>
                    <a:pt x="47" y="141"/>
                  </a:lnTo>
                  <a:lnTo>
                    <a:pt x="47" y="228"/>
                  </a:lnTo>
                  <a:lnTo>
                    <a:pt x="53" y="228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5" name="Freeform 21"/>
            <p:cNvSpPr>
              <a:spLocks/>
            </p:cNvSpPr>
            <p:nvPr/>
          </p:nvSpPr>
          <p:spPr bwMode="gray">
            <a:xfrm>
              <a:off x="2273" y="187"/>
              <a:ext cx="175" cy="402"/>
            </a:xfrm>
            <a:custGeom>
              <a:avLst/>
              <a:gdLst/>
              <a:ahLst/>
              <a:cxnLst>
                <a:cxn ang="0">
                  <a:pos x="93" y="309"/>
                </a:cxn>
                <a:cxn ang="0">
                  <a:pos x="101" y="309"/>
                </a:cxn>
                <a:cxn ang="0">
                  <a:pos x="118" y="304"/>
                </a:cxn>
                <a:cxn ang="0">
                  <a:pos x="138" y="292"/>
                </a:cxn>
                <a:cxn ang="0">
                  <a:pos x="152" y="266"/>
                </a:cxn>
                <a:cxn ang="0">
                  <a:pos x="152" y="247"/>
                </a:cxn>
                <a:cxn ang="0">
                  <a:pos x="138" y="250"/>
                </a:cxn>
                <a:cxn ang="0">
                  <a:pos x="120" y="259"/>
                </a:cxn>
                <a:cxn ang="0">
                  <a:pos x="99" y="285"/>
                </a:cxn>
                <a:cxn ang="0">
                  <a:pos x="93" y="207"/>
                </a:cxn>
                <a:cxn ang="0">
                  <a:pos x="102" y="205"/>
                </a:cxn>
                <a:cxn ang="0">
                  <a:pos x="122" y="200"/>
                </a:cxn>
                <a:cxn ang="0">
                  <a:pos x="147" y="185"/>
                </a:cxn>
                <a:cxn ang="0">
                  <a:pos x="163" y="155"/>
                </a:cxn>
                <a:cxn ang="0">
                  <a:pos x="163" y="134"/>
                </a:cxn>
                <a:cxn ang="0">
                  <a:pos x="149" y="135"/>
                </a:cxn>
                <a:cxn ang="0">
                  <a:pos x="129" y="142"/>
                </a:cxn>
                <a:cxn ang="0">
                  <a:pos x="107" y="162"/>
                </a:cxn>
                <a:cxn ang="0">
                  <a:pos x="93" y="201"/>
                </a:cxn>
                <a:cxn ang="0">
                  <a:pos x="95" y="83"/>
                </a:cxn>
                <a:cxn ang="0">
                  <a:pos x="110" y="81"/>
                </a:cxn>
                <a:cxn ang="0">
                  <a:pos x="134" y="73"/>
                </a:cxn>
                <a:cxn ang="0">
                  <a:pos x="157" y="54"/>
                </a:cxn>
                <a:cxn ang="0">
                  <a:pos x="174" y="23"/>
                </a:cxn>
                <a:cxn ang="0">
                  <a:pos x="174" y="0"/>
                </a:cxn>
                <a:cxn ang="0">
                  <a:pos x="157" y="2"/>
                </a:cxn>
                <a:cxn ang="0">
                  <a:pos x="133" y="10"/>
                </a:cxn>
                <a:cxn ang="0">
                  <a:pos x="107" y="33"/>
                </a:cxn>
                <a:cxn ang="0">
                  <a:pos x="87" y="77"/>
                </a:cxn>
                <a:cxn ang="0">
                  <a:pos x="85" y="68"/>
                </a:cxn>
                <a:cxn ang="0">
                  <a:pos x="75" y="46"/>
                </a:cxn>
                <a:cxn ang="0">
                  <a:pos x="55" y="21"/>
                </a:cxn>
                <a:cxn ang="0">
                  <a:pos x="22" y="3"/>
                </a:cxn>
                <a:cxn ang="0">
                  <a:pos x="1" y="3"/>
                </a:cxn>
                <a:cxn ang="0">
                  <a:pos x="4" y="18"/>
                </a:cxn>
                <a:cxn ang="0">
                  <a:pos x="12" y="42"/>
                </a:cxn>
                <a:cxn ang="0">
                  <a:pos x="31" y="65"/>
                </a:cxn>
                <a:cxn ang="0">
                  <a:pos x="62" y="81"/>
                </a:cxn>
                <a:cxn ang="0">
                  <a:pos x="82" y="238"/>
                </a:cxn>
                <a:cxn ang="0">
                  <a:pos x="80" y="228"/>
                </a:cxn>
                <a:cxn ang="0">
                  <a:pos x="72" y="207"/>
                </a:cxn>
                <a:cxn ang="0">
                  <a:pos x="55" y="185"/>
                </a:cxn>
                <a:cxn ang="0">
                  <a:pos x="21" y="176"/>
                </a:cxn>
                <a:cxn ang="0">
                  <a:pos x="22" y="185"/>
                </a:cxn>
                <a:cxn ang="0">
                  <a:pos x="28" y="205"/>
                </a:cxn>
                <a:cxn ang="0">
                  <a:pos x="41" y="230"/>
                </a:cxn>
                <a:cxn ang="0">
                  <a:pos x="66" y="246"/>
                </a:cxn>
                <a:cxn ang="0">
                  <a:pos x="82" y="402"/>
                </a:cxn>
              </a:cxnLst>
              <a:rect l="0" t="0" r="r" b="b"/>
              <a:pathLst>
                <a:path w="175" h="402">
                  <a:moveTo>
                    <a:pt x="93" y="402"/>
                  </a:moveTo>
                  <a:lnTo>
                    <a:pt x="93" y="309"/>
                  </a:lnTo>
                  <a:lnTo>
                    <a:pt x="95" y="309"/>
                  </a:lnTo>
                  <a:lnTo>
                    <a:pt x="101" y="309"/>
                  </a:lnTo>
                  <a:lnTo>
                    <a:pt x="109" y="308"/>
                  </a:lnTo>
                  <a:lnTo>
                    <a:pt x="118" y="304"/>
                  </a:lnTo>
                  <a:lnTo>
                    <a:pt x="129" y="298"/>
                  </a:lnTo>
                  <a:lnTo>
                    <a:pt x="138" y="292"/>
                  </a:lnTo>
                  <a:lnTo>
                    <a:pt x="147" y="281"/>
                  </a:lnTo>
                  <a:lnTo>
                    <a:pt x="152" y="266"/>
                  </a:lnTo>
                  <a:lnTo>
                    <a:pt x="155" y="247"/>
                  </a:lnTo>
                  <a:lnTo>
                    <a:pt x="152" y="247"/>
                  </a:lnTo>
                  <a:lnTo>
                    <a:pt x="147" y="249"/>
                  </a:lnTo>
                  <a:lnTo>
                    <a:pt x="138" y="250"/>
                  </a:lnTo>
                  <a:lnTo>
                    <a:pt x="129" y="253"/>
                  </a:lnTo>
                  <a:lnTo>
                    <a:pt x="120" y="259"/>
                  </a:lnTo>
                  <a:lnTo>
                    <a:pt x="109" y="270"/>
                  </a:lnTo>
                  <a:lnTo>
                    <a:pt x="99" y="285"/>
                  </a:lnTo>
                  <a:lnTo>
                    <a:pt x="93" y="304"/>
                  </a:lnTo>
                  <a:lnTo>
                    <a:pt x="93" y="207"/>
                  </a:lnTo>
                  <a:lnTo>
                    <a:pt x="95" y="207"/>
                  </a:lnTo>
                  <a:lnTo>
                    <a:pt x="102" y="205"/>
                  </a:lnTo>
                  <a:lnTo>
                    <a:pt x="111" y="204"/>
                  </a:lnTo>
                  <a:lnTo>
                    <a:pt x="122" y="200"/>
                  </a:lnTo>
                  <a:lnTo>
                    <a:pt x="134" y="195"/>
                  </a:lnTo>
                  <a:lnTo>
                    <a:pt x="147" y="185"/>
                  </a:lnTo>
                  <a:lnTo>
                    <a:pt x="156" y="173"/>
                  </a:lnTo>
                  <a:lnTo>
                    <a:pt x="163" y="155"/>
                  </a:lnTo>
                  <a:lnTo>
                    <a:pt x="165" y="134"/>
                  </a:lnTo>
                  <a:lnTo>
                    <a:pt x="163" y="134"/>
                  </a:lnTo>
                  <a:lnTo>
                    <a:pt x="157" y="134"/>
                  </a:lnTo>
                  <a:lnTo>
                    <a:pt x="149" y="135"/>
                  </a:lnTo>
                  <a:lnTo>
                    <a:pt x="140" y="137"/>
                  </a:lnTo>
                  <a:lnTo>
                    <a:pt x="129" y="142"/>
                  </a:lnTo>
                  <a:lnTo>
                    <a:pt x="118" y="150"/>
                  </a:lnTo>
                  <a:lnTo>
                    <a:pt x="107" y="162"/>
                  </a:lnTo>
                  <a:lnTo>
                    <a:pt x="99" y="178"/>
                  </a:lnTo>
                  <a:lnTo>
                    <a:pt x="93" y="201"/>
                  </a:lnTo>
                  <a:lnTo>
                    <a:pt x="93" y="83"/>
                  </a:lnTo>
                  <a:lnTo>
                    <a:pt x="95" y="83"/>
                  </a:lnTo>
                  <a:lnTo>
                    <a:pt x="101" y="83"/>
                  </a:lnTo>
                  <a:lnTo>
                    <a:pt x="110" y="81"/>
                  </a:lnTo>
                  <a:lnTo>
                    <a:pt x="122" y="77"/>
                  </a:lnTo>
                  <a:lnTo>
                    <a:pt x="134" y="73"/>
                  </a:lnTo>
                  <a:lnTo>
                    <a:pt x="147" y="65"/>
                  </a:lnTo>
                  <a:lnTo>
                    <a:pt x="157" y="54"/>
                  </a:lnTo>
                  <a:lnTo>
                    <a:pt x="167" y="41"/>
                  </a:lnTo>
                  <a:lnTo>
                    <a:pt x="174" y="23"/>
                  </a:lnTo>
                  <a:lnTo>
                    <a:pt x="175" y="0"/>
                  </a:lnTo>
                  <a:lnTo>
                    <a:pt x="174" y="0"/>
                  </a:lnTo>
                  <a:lnTo>
                    <a:pt x="167" y="0"/>
                  </a:lnTo>
                  <a:lnTo>
                    <a:pt x="157" y="2"/>
                  </a:lnTo>
                  <a:lnTo>
                    <a:pt x="145" y="4"/>
                  </a:lnTo>
                  <a:lnTo>
                    <a:pt x="133" y="10"/>
                  </a:lnTo>
                  <a:lnTo>
                    <a:pt x="120" y="19"/>
                  </a:lnTo>
                  <a:lnTo>
                    <a:pt x="107" y="33"/>
                  </a:lnTo>
                  <a:lnTo>
                    <a:pt x="97" y="52"/>
                  </a:lnTo>
                  <a:lnTo>
                    <a:pt x="87" y="77"/>
                  </a:lnTo>
                  <a:lnTo>
                    <a:pt x="87" y="75"/>
                  </a:lnTo>
                  <a:lnTo>
                    <a:pt x="85" y="68"/>
                  </a:lnTo>
                  <a:lnTo>
                    <a:pt x="80" y="58"/>
                  </a:lnTo>
                  <a:lnTo>
                    <a:pt x="75" y="46"/>
                  </a:lnTo>
                  <a:lnTo>
                    <a:pt x="66" y="33"/>
                  </a:lnTo>
                  <a:lnTo>
                    <a:pt x="55" y="21"/>
                  </a:lnTo>
                  <a:lnTo>
                    <a:pt x="40" y="10"/>
                  </a:lnTo>
                  <a:lnTo>
                    <a:pt x="22" y="3"/>
                  </a:lnTo>
                  <a:lnTo>
                    <a:pt x="0" y="0"/>
                  </a:lnTo>
                  <a:lnTo>
                    <a:pt x="1" y="3"/>
                  </a:lnTo>
                  <a:lnTo>
                    <a:pt x="1" y="10"/>
                  </a:lnTo>
                  <a:lnTo>
                    <a:pt x="4" y="18"/>
                  </a:lnTo>
                  <a:lnTo>
                    <a:pt x="6" y="30"/>
                  </a:lnTo>
                  <a:lnTo>
                    <a:pt x="12" y="42"/>
                  </a:lnTo>
                  <a:lnTo>
                    <a:pt x="20" y="54"/>
                  </a:lnTo>
                  <a:lnTo>
                    <a:pt x="31" y="65"/>
                  </a:lnTo>
                  <a:lnTo>
                    <a:pt x="44" y="75"/>
                  </a:lnTo>
                  <a:lnTo>
                    <a:pt x="62" y="81"/>
                  </a:lnTo>
                  <a:lnTo>
                    <a:pt x="82" y="83"/>
                  </a:lnTo>
                  <a:lnTo>
                    <a:pt x="82" y="238"/>
                  </a:lnTo>
                  <a:lnTo>
                    <a:pt x="82" y="235"/>
                  </a:lnTo>
                  <a:lnTo>
                    <a:pt x="80" y="228"/>
                  </a:lnTo>
                  <a:lnTo>
                    <a:pt x="78" y="217"/>
                  </a:lnTo>
                  <a:lnTo>
                    <a:pt x="72" y="207"/>
                  </a:lnTo>
                  <a:lnTo>
                    <a:pt x="66" y="196"/>
                  </a:lnTo>
                  <a:lnTo>
                    <a:pt x="55" y="185"/>
                  </a:lnTo>
                  <a:lnTo>
                    <a:pt x="40" y="178"/>
                  </a:lnTo>
                  <a:lnTo>
                    <a:pt x="21" y="176"/>
                  </a:lnTo>
                  <a:lnTo>
                    <a:pt x="21" y="178"/>
                  </a:lnTo>
                  <a:lnTo>
                    <a:pt x="22" y="185"/>
                  </a:lnTo>
                  <a:lnTo>
                    <a:pt x="24" y="195"/>
                  </a:lnTo>
                  <a:lnTo>
                    <a:pt x="28" y="205"/>
                  </a:lnTo>
                  <a:lnTo>
                    <a:pt x="33" y="217"/>
                  </a:lnTo>
                  <a:lnTo>
                    <a:pt x="41" y="230"/>
                  </a:lnTo>
                  <a:lnTo>
                    <a:pt x="52" y="239"/>
                  </a:lnTo>
                  <a:lnTo>
                    <a:pt x="66" y="246"/>
                  </a:lnTo>
                  <a:lnTo>
                    <a:pt x="82" y="247"/>
                  </a:lnTo>
                  <a:lnTo>
                    <a:pt x="82" y="402"/>
                  </a:lnTo>
                  <a:lnTo>
                    <a:pt x="93" y="402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6" name="Freeform 22"/>
            <p:cNvSpPr>
              <a:spLocks/>
            </p:cNvSpPr>
            <p:nvPr/>
          </p:nvSpPr>
          <p:spPr bwMode="gray">
            <a:xfrm>
              <a:off x="2161" y="216"/>
              <a:ext cx="97" cy="373"/>
            </a:xfrm>
            <a:custGeom>
              <a:avLst/>
              <a:gdLst/>
              <a:ahLst/>
              <a:cxnLst>
                <a:cxn ang="0">
                  <a:pos x="52" y="237"/>
                </a:cxn>
                <a:cxn ang="0">
                  <a:pos x="59" y="237"/>
                </a:cxn>
                <a:cxn ang="0">
                  <a:pos x="74" y="232"/>
                </a:cxn>
                <a:cxn ang="0">
                  <a:pos x="90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1" y="197"/>
                </a:cxn>
                <a:cxn ang="0">
                  <a:pos x="56" y="215"/>
                </a:cxn>
                <a:cxn ang="0">
                  <a:pos x="52" y="147"/>
                </a:cxn>
                <a:cxn ang="0">
                  <a:pos x="59" y="147"/>
                </a:cxn>
                <a:cxn ang="0">
                  <a:pos x="74" y="141"/>
                </a:cxn>
                <a:cxn ang="0">
                  <a:pos x="90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1" y="109"/>
                </a:cxn>
                <a:cxn ang="0">
                  <a:pos x="56" y="126"/>
                </a:cxn>
                <a:cxn ang="0">
                  <a:pos x="52" y="46"/>
                </a:cxn>
                <a:cxn ang="0">
                  <a:pos x="51" y="37"/>
                </a:cxn>
                <a:cxn ang="0">
                  <a:pos x="45" y="23"/>
                </a:cxn>
                <a:cxn ang="0">
                  <a:pos x="32" y="6"/>
                </a:cxn>
                <a:cxn ang="0">
                  <a:pos x="6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3" y="43"/>
                </a:cxn>
                <a:cxn ang="0">
                  <a:pos x="45" y="113"/>
                </a:cxn>
                <a:cxn ang="0">
                  <a:pos x="45" y="106"/>
                </a:cxn>
                <a:cxn ang="0">
                  <a:pos x="40" y="90"/>
                </a:cxn>
                <a:cxn ang="0">
                  <a:pos x="27" y="75"/>
                </a:cxn>
                <a:cxn ang="0">
                  <a:pos x="1" y="67"/>
                </a:cxn>
                <a:cxn ang="0">
                  <a:pos x="0" y="75"/>
                </a:cxn>
                <a:cxn ang="0">
                  <a:pos x="2" y="91"/>
                </a:cxn>
                <a:cxn ang="0">
                  <a:pos x="14" y="109"/>
                </a:cxn>
                <a:cxn ang="0">
                  <a:pos x="45" y="118"/>
                </a:cxn>
                <a:cxn ang="0">
                  <a:pos x="45" y="207"/>
                </a:cxn>
                <a:cxn ang="0">
                  <a:pos x="43" y="195"/>
                </a:cxn>
                <a:cxn ang="0">
                  <a:pos x="33" y="182"/>
                </a:cxn>
                <a:cxn ang="0">
                  <a:pos x="12" y="175"/>
                </a:cxn>
                <a:cxn ang="0">
                  <a:pos x="10" y="182"/>
                </a:cxn>
                <a:cxn ang="0">
                  <a:pos x="13" y="197"/>
                </a:cxn>
                <a:cxn ang="0">
                  <a:pos x="29" y="211"/>
                </a:cxn>
                <a:cxn ang="0">
                  <a:pos x="45" y="373"/>
                </a:cxn>
              </a:cxnLst>
              <a:rect l="0" t="0" r="r" b="b"/>
              <a:pathLst>
                <a:path w="97" h="373">
                  <a:moveTo>
                    <a:pt x="52" y="373"/>
                  </a:moveTo>
                  <a:lnTo>
                    <a:pt x="52" y="237"/>
                  </a:lnTo>
                  <a:lnTo>
                    <a:pt x="54" y="237"/>
                  </a:lnTo>
                  <a:lnTo>
                    <a:pt x="59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0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4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1" y="197"/>
                  </a:lnTo>
                  <a:lnTo>
                    <a:pt x="63" y="205"/>
                  </a:lnTo>
                  <a:lnTo>
                    <a:pt x="56" y="215"/>
                  </a:lnTo>
                  <a:lnTo>
                    <a:pt x="52" y="232"/>
                  </a:lnTo>
                  <a:lnTo>
                    <a:pt x="52" y="147"/>
                  </a:lnTo>
                  <a:lnTo>
                    <a:pt x="54" y="147"/>
                  </a:lnTo>
                  <a:lnTo>
                    <a:pt x="59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0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4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1" y="109"/>
                  </a:lnTo>
                  <a:lnTo>
                    <a:pt x="63" y="116"/>
                  </a:lnTo>
                  <a:lnTo>
                    <a:pt x="56" y="126"/>
                  </a:lnTo>
                  <a:lnTo>
                    <a:pt x="52" y="141"/>
                  </a:lnTo>
                  <a:lnTo>
                    <a:pt x="52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5" y="23"/>
                  </a:lnTo>
                  <a:lnTo>
                    <a:pt x="40" y="15"/>
                  </a:lnTo>
                  <a:lnTo>
                    <a:pt x="32" y="6"/>
                  </a:lnTo>
                  <a:lnTo>
                    <a:pt x="21" y="2"/>
                  </a:lnTo>
                  <a:lnTo>
                    <a:pt x="6" y="0"/>
                  </a:lnTo>
                  <a:lnTo>
                    <a:pt x="6" y="2"/>
                  </a:lnTo>
                  <a:lnTo>
                    <a:pt x="8" y="9"/>
                  </a:lnTo>
                  <a:lnTo>
                    <a:pt x="12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3" y="43"/>
                  </a:lnTo>
                  <a:lnTo>
                    <a:pt x="45" y="46"/>
                  </a:lnTo>
                  <a:lnTo>
                    <a:pt x="45" y="113"/>
                  </a:lnTo>
                  <a:lnTo>
                    <a:pt x="45" y="112"/>
                  </a:lnTo>
                  <a:lnTo>
                    <a:pt x="45" y="106"/>
                  </a:lnTo>
                  <a:lnTo>
                    <a:pt x="44" y="98"/>
                  </a:lnTo>
                  <a:lnTo>
                    <a:pt x="40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1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2" y="91"/>
                  </a:lnTo>
                  <a:lnTo>
                    <a:pt x="6" y="100"/>
                  </a:lnTo>
                  <a:lnTo>
                    <a:pt x="14" y="109"/>
                  </a:lnTo>
                  <a:lnTo>
                    <a:pt x="28" y="114"/>
                  </a:lnTo>
                  <a:lnTo>
                    <a:pt x="45" y="118"/>
                  </a:lnTo>
                  <a:lnTo>
                    <a:pt x="45" y="209"/>
                  </a:lnTo>
                  <a:lnTo>
                    <a:pt x="45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40" y="188"/>
                  </a:lnTo>
                  <a:lnTo>
                    <a:pt x="33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0" y="182"/>
                  </a:lnTo>
                  <a:lnTo>
                    <a:pt x="10" y="188"/>
                  </a:lnTo>
                  <a:lnTo>
                    <a:pt x="13" y="197"/>
                  </a:lnTo>
                  <a:lnTo>
                    <a:pt x="20" y="205"/>
                  </a:lnTo>
                  <a:lnTo>
                    <a:pt x="29" y="211"/>
                  </a:lnTo>
                  <a:lnTo>
                    <a:pt x="45" y="215"/>
                  </a:lnTo>
                  <a:lnTo>
                    <a:pt x="45" y="373"/>
                  </a:lnTo>
                  <a:lnTo>
                    <a:pt x="52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  <p:sp>
          <p:nvSpPr>
            <p:cNvPr id="1047" name="Freeform 23"/>
            <p:cNvSpPr>
              <a:spLocks/>
            </p:cNvSpPr>
            <p:nvPr/>
          </p:nvSpPr>
          <p:spPr bwMode="gray">
            <a:xfrm>
              <a:off x="2708" y="216"/>
              <a:ext cx="97" cy="373"/>
            </a:xfrm>
            <a:custGeom>
              <a:avLst/>
              <a:gdLst/>
              <a:ahLst/>
              <a:cxnLst>
                <a:cxn ang="0">
                  <a:pos x="51" y="237"/>
                </a:cxn>
                <a:cxn ang="0">
                  <a:pos x="60" y="237"/>
                </a:cxn>
                <a:cxn ang="0">
                  <a:pos x="74" y="232"/>
                </a:cxn>
                <a:cxn ang="0">
                  <a:pos x="91" y="218"/>
                </a:cxn>
                <a:cxn ang="0">
                  <a:pos x="97" y="193"/>
                </a:cxn>
                <a:cxn ang="0">
                  <a:pos x="89" y="193"/>
                </a:cxn>
                <a:cxn ang="0">
                  <a:pos x="72" y="197"/>
                </a:cxn>
                <a:cxn ang="0">
                  <a:pos x="55" y="215"/>
                </a:cxn>
                <a:cxn ang="0">
                  <a:pos x="51" y="147"/>
                </a:cxn>
                <a:cxn ang="0">
                  <a:pos x="60" y="147"/>
                </a:cxn>
                <a:cxn ang="0">
                  <a:pos x="74" y="141"/>
                </a:cxn>
                <a:cxn ang="0">
                  <a:pos x="91" y="128"/>
                </a:cxn>
                <a:cxn ang="0">
                  <a:pos x="97" y="102"/>
                </a:cxn>
                <a:cxn ang="0">
                  <a:pos x="89" y="102"/>
                </a:cxn>
                <a:cxn ang="0">
                  <a:pos x="72" y="109"/>
                </a:cxn>
                <a:cxn ang="0">
                  <a:pos x="55" y="126"/>
                </a:cxn>
                <a:cxn ang="0">
                  <a:pos x="51" y="46"/>
                </a:cxn>
                <a:cxn ang="0">
                  <a:pos x="51" y="37"/>
                </a:cxn>
                <a:cxn ang="0">
                  <a:pos x="46" y="23"/>
                </a:cxn>
                <a:cxn ang="0">
                  <a:pos x="33" y="6"/>
                </a:cxn>
                <a:cxn ang="0">
                  <a:pos x="7" y="0"/>
                </a:cxn>
                <a:cxn ang="0">
                  <a:pos x="8" y="9"/>
                </a:cxn>
                <a:cxn ang="0">
                  <a:pos x="16" y="27"/>
                </a:cxn>
                <a:cxn ang="0">
                  <a:pos x="34" y="43"/>
                </a:cxn>
                <a:cxn ang="0">
                  <a:pos x="46" y="113"/>
                </a:cxn>
                <a:cxn ang="0">
                  <a:pos x="46" y="106"/>
                </a:cxn>
                <a:cxn ang="0">
                  <a:pos x="41" y="90"/>
                </a:cxn>
                <a:cxn ang="0">
                  <a:pos x="27" y="75"/>
                </a:cxn>
                <a:cxn ang="0">
                  <a:pos x="0" y="67"/>
                </a:cxn>
                <a:cxn ang="0">
                  <a:pos x="0" y="75"/>
                </a:cxn>
                <a:cxn ang="0">
                  <a:pos x="3" y="91"/>
                </a:cxn>
                <a:cxn ang="0">
                  <a:pos x="15" y="109"/>
                </a:cxn>
                <a:cxn ang="0">
                  <a:pos x="46" y="118"/>
                </a:cxn>
                <a:cxn ang="0">
                  <a:pos x="46" y="207"/>
                </a:cxn>
                <a:cxn ang="0">
                  <a:pos x="43" y="195"/>
                </a:cxn>
                <a:cxn ang="0">
                  <a:pos x="34" y="182"/>
                </a:cxn>
                <a:cxn ang="0">
                  <a:pos x="12" y="175"/>
                </a:cxn>
                <a:cxn ang="0">
                  <a:pos x="11" y="182"/>
                </a:cxn>
                <a:cxn ang="0">
                  <a:pos x="14" y="197"/>
                </a:cxn>
                <a:cxn ang="0">
                  <a:pos x="30" y="211"/>
                </a:cxn>
                <a:cxn ang="0">
                  <a:pos x="46" y="373"/>
                </a:cxn>
              </a:cxnLst>
              <a:rect l="0" t="0" r="r" b="b"/>
              <a:pathLst>
                <a:path w="97" h="373">
                  <a:moveTo>
                    <a:pt x="51" y="373"/>
                  </a:moveTo>
                  <a:lnTo>
                    <a:pt x="51" y="237"/>
                  </a:lnTo>
                  <a:lnTo>
                    <a:pt x="54" y="237"/>
                  </a:lnTo>
                  <a:lnTo>
                    <a:pt x="60" y="237"/>
                  </a:lnTo>
                  <a:lnTo>
                    <a:pt x="66" y="236"/>
                  </a:lnTo>
                  <a:lnTo>
                    <a:pt x="74" y="232"/>
                  </a:lnTo>
                  <a:lnTo>
                    <a:pt x="82" y="226"/>
                  </a:lnTo>
                  <a:lnTo>
                    <a:pt x="91" y="218"/>
                  </a:lnTo>
                  <a:lnTo>
                    <a:pt x="95" y="207"/>
                  </a:lnTo>
                  <a:lnTo>
                    <a:pt x="97" y="193"/>
                  </a:lnTo>
                  <a:lnTo>
                    <a:pt x="95" y="193"/>
                  </a:lnTo>
                  <a:lnTo>
                    <a:pt x="89" y="193"/>
                  </a:lnTo>
                  <a:lnTo>
                    <a:pt x="81" y="194"/>
                  </a:lnTo>
                  <a:lnTo>
                    <a:pt x="72" y="197"/>
                  </a:lnTo>
                  <a:lnTo>
                    <a:pt x="64" y="205"/>
                  </a:lnTo>
                  <a:lnTo>
                    <a:pt x="55" y="215"/>
                  </a:lnTo>
                  <a:lnTo>
                    <a:pt x="51" y="232"/>
                  </a:lnTo>
                  <a:lnTo>
                    <a:pt x="51" y="147"/>
                  </a:lnTo>
                  <a:lnTo>
                    <a:pt x="54" y="147"/>
                  </a:lnTo>
                  <a:lnTo>
                    <a:pt x="60" y="147"/>
                  </a:lnTo>
                  <a:lnTo>
                    <a:pt x="66" y="144"/>
                  </a:lnTo>
                  <a:lnTo>
                    <a:pt x="74" y="141"/>
                  </a:lnTo>
                  <a:lnTo>
                    <a:pt x="82" y="136"/>
                  </a:lnTo>
                  <a:lnTo>
                    <a:pt x="91" y="128"/>
                  </a:lnTo>
                  <a:lnTo>
                    <a:pt x="95" y="117"/>
                  </a:lnTo>
                  <a:lnTo>
                    <a:pt x="97" y="102"/>
                  </a:lnTo>
                  <a:lnTo>
                    <a:pt x="95" y="102"/>
                  </a:lnTo>
                  <a:lnTo>
                    <a:pt x="89" y="102"/>
                  </a:lnTo>
                  <a:lnTo>
                    <a:pt x="81" y="105"/>
                  </a:lnTo>
                  <a:lnTo>
                    <a:pt x="72" y="109"/>
                  </a:lnTo>
                  <a:lnTo>
                    <a:pt x="64" y="116"/>
                  </a:lnTo>
                  <a:lnTo>
                    <a:pt x="55" y="126"/>
                  </a:lnTo>
                  <a:lnTo>
                    <a:pt x="51" y="141"/>
                  </a:lnTo>
                  <a:lnTo>
                    <a:pt x="51" y="46"/>
                  </a:lnTo>
                  <a:lnTo>
                    <a:pt x="51" y="43"/>
                  </a:lnTo>
                  <a:lnTo>
                    <a:pt x="51" y="37"/>
                  </a:lnTo>
                  <a:lnTo>
                    <a:pt x="49" y="31"/>
                  </a:lnTo>
                  <a:lnTo>
                    <a:pt x="46" y="23"/>
                  </a:lnTo>
                  <a:lnTo>
                    <a:pt x="41" y="15"/>
                  </a:lnTo>
                  <a:lnTo>
                    <a:pt x="33" y="6"/>
                  </a:lnTo>
                  <a:lnTo>
                    <a:pt x="22" y="2"/>
                  </a:lnTo>
                  <a:lnTo>
                    <a:pt x="7" y="0"/>
                  </a:lnTo>
                  <a:lnTo>
                    <a:pt x="7" y="2"/>
                  </a:lnTo>
                  <a:lnTo>
                    <a:pt x="8" y="9"/>
                  </a:lnTo>
                  <a:lnTo>
                    <a:pt x="11" y="17"/>
                  </a:lnTo>
                  <a:lnTo>
                    <a:pt x="16" y="27"/>
                  </a:lnTo>
                  <a:lnTo>
                    <a:pt x="23" y="36"/>
                  </a:lnTo>
                  <a:lnTo>
                    <a:pt x="34" y="43"/>
                  </a:lnTo>
                  <a:lnTo>
                    <a:pt x="46" y="46"/>
                  </a:lnTo>
                  <a:lnTo>
                    <a:pt x="46" y="113"/>
                  </a:lnTo>
                  <a:lnTo>
                    <a:pt x="46" y="112"/>
                  </a:lnTo>
                  <a:lnTo>
                    <a:pt x="46" y="106"/>
                  </a:lnTo>
                  <a:lnTo>
                    <a:pt x="43" y="98"/>
                  </a:lnTo>
                  <a:lnTo>
                    <a:pt x="41" y="90"/>
                  </a:lnTo>
                  <a:lnTo>
                    <a:pt x="35" y="82"/>
                  </a:lnTo>
                  <a:lnTo>
                    <a:pt x="27" y="75"/>
                  </a:lnTo>
                  <a:lnTo>
                    <a:pt x="16" y="70"/>
                  </a:lnTo>
                  <a:lnTo>
                    <a:pt x="0" y="67"/>
                  </a:lnTo>
                  <a:lnTo>
                    <a:pt x="0" y="70"/>
                  </a:lnTo>
                  <a:lnTo>
                    <a:pt x="0" y="75"/>
                  </a:lnTo>
                  <a:lnTo>
                    <a:pt x="0" y="82"/>
                  </a:lnTo>
                  <a:lnTo>
                    <a:pt x="3" y="91"/>
                  </a:lnTo>
                  <a:lnTo>
                    <a:pt x="7" y="100"/>
                  </a:lnTo>
                  <a:lnTo>
                    <a:pt x="15" y="109"/>
                  </a:lnTo>
                  <a:lnTo>
                    <a:pt x="28" y="114"/>
                  </a:lnTo>
                  <a:lnTo>
                    <a:pt x="46" y="118"/>
                  </a:lnTo>
                  <a:lnTo>
                    <a:pt x="46" y="209"/>
                  </a:lnTo>
                  <a:lnTo>
                    <a:pt x="46" y="207"/>
                  </a:lnTo>
                  <a:lnTo>
                    <a:pt x="45" y="202"/>
                  </a:lnTo>
                  <a:lnTo>
                    <a:pt x="43" y="195"/>
                  </a:lnTo>
                  <a:lnTo>
                    <a:pt x="39" y="188"/>
                  </a:lnTo>
                  <a:lnTo>
                    <a:pt x="34" y="182"/>
                  </a:lnTo>
                  <a:lnTo>
                    <a:pt x="24" y="178"/>
                  </a:lnTo>
                  <a:lnTo>
                    <a:pt x="12" y="175"/>
                  </a:lnTo>
                  <a:lnTo>
                    <a:pt x="12" y="178"/>
                  </a:lnTo>
                  <a:lnTo>
                    <a:pt x="11" y="182"/>
                  </a:lnTo>
                  <a:lnTo>
                    <a:pt x="11" y="188"/>
                  </a:lnTo>
                  <a:lnTo>
                    <a:pt x="14" y="197"/>
                  </a:lnTo>
                  <a:lnTo>
                    <a:pt x="19" y="205"/>
                  </a:lnTo>
                  <a:lnTo>
                    <a:pt x="30" y="211"/>
                  </a:lnTo>
                  <a:lnTo>
                    <a:pt x="46" y="215"/>
                  </a:lnTo>
                  <a:lnTo>
                    <a:pt x="46" y="373"/>
                  </a:lnTo>
                  <a:lnTo>
                    <a:pt x="51" y="373"/>
                  </a:lnTo>
                  <a:close/>
                </a:path>
              </a:pathLst>
            </a:custGeom>
            <a:solidFill>
              <a:srgbClr val="D7D7D7"/>
            </a:solidFill>
            <a:ln w="0">
              <a:solidFill>
                <a:srgbClr val="D7D7D7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uk-UA"/>
            </a:p>
          </p:txBody>
        </p:sp>
      </p:grpSp>
      <p:sp>
        <p:nvSpPr>
          <p:cNvPr id="1049" name="Freeform 25"/>
          <p:cNvSpPr>
            <a:spLocks/>
          </p:cNvSpPr>
          <p:nvPr/>
        </p:nvSpPr>
        <p:spPr bwMode="gray">
          <a:xfrm>
            <a:off x="95250" y="6446838"/>
            <a:ext cx="8970963" cy="314325"/>
          </a:xfrm>
          <a:custGeom>
            <a:avLst/>
            <a:gdLst/>
            <a:ahLst/>
            <a:cxnLst>
              <a:cxn ang="0">
                <a:pos x="4" y="198"/>
              </a:cxn>
              <a:cxn ang="0">
                <a:pos x="5651" y="198"/>
              </a:cxn>
              <a:cxn ang="0">
                <a:pos x="5646" y="94"/>
              </a:cxn>
              <a:cxn ang="0">
                <a:pos x="1491" y="94"/>
              </a:cxn>
              <a:cxn ang="0">
                <a:pos x="1343" y="2"/>
              </a:cxn>
              <a:cxn ang="0">
                <a:pos x="0" y="0"/>
              </a:cxn>
              <a:cxn ang="0">
                <a:pos x="4" y="198"/>
              </a:cxn>
            </a:cxnLst>
            <a:rect l="0" t="0" r="r" b="b"/>
            <a:pathLst>
              <a:path w="5651" h="198">
                <a:moveTo>
                  <a:pt x="4" y="198"/>
                </a:moveTo>
                <a:lnTo>
                  <a:pt x="5651" y="198"/>
                </a:lnTo>
                <a:lnTo>
                  <a:pt x="5646" y="94"/>
                </a:lnTo>
                <a:lnTo>
                  <a:pt x="1491" y="94"/>
                </a:lnTo>
                <a:lnTo>
                  <a:pt x="1343" y="2"/>
                </a:lnTo>
                <a:lnTo>
                  <a:pt x="0" y="0"/>
                </a:lnTo>
                <a:lnTo>
                  <a:pt x="4" y="198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0" name="Freeform 26"/>
          <p:cNvSpPr>
            <a:spLocks/>
          </p:cNvSpPr>
          <p:nvPr/>
        </p:nvSpPr>
        <p:spPr bwMode="gray">
          <a:xfrm>
            <a:off x="95250" y="6491288"/>
            <a:ext cx="8975725" cy="279400"/>
          </a:xfrm>
          <a:custGeom>
            <a:avLst/>
            <a:gdLst/>
            <a:ahLst/>
            <a:cxnLst>
              <a:cxn ang="0">
                <a:pos x="0" y="176"/>
              </a:cxn>
              <a:cxn ang="0">
                <a:pos x="5650" y="169"/>
              </a:cxn>
              <a:cxn ang="0">
                <a:pos x="5646" y="95"/>
              </a:cxn>
              <a:cxn ang="0">
                <a:pos x="1478" y="95"/>
              </a:cxn>
              <a:cxn ang="0">
                <a:pos x="1317" y="3"/>
              </a:cxn>
              <a:cxn ang="0">
                <a:pos x="0" y="0"/>
              </a:cxn>
              <a:cxn ang="0">
                <a:pos x="0" y="176"/>
              </a:cxn>
            </a:cxnLst>
            <a:rect l="0" t="0" r="r" b="b"/>
            <a:pathLst>
              <a:path w="5650" h="176">
                <a:moveTo>
                  <a:pt x="0" y="176"/>
                </a:moveTo>
                <a:lnTo>
                  <a:pt x="5650" y="169"/>
                </a:lnTo>
                <a:lnTo>
                  <a:pt x="5646" y="95"/>
                </a:lnTo>
                <a:lnTo>
                  <a:pt x="1478" y="95"/>
                </a:lnTo>
                <a:lnTo>
                  <a:pt x="1317" y="3"/>
                </a:lnTo>
                <a:lnTo>
                  <a:pt x="0" y="0"/>
                </a:lnTo>
                <a:lnTo>
                  <a:pt x="0" y="176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1" name="Freeform 27" descr="Dark upward diagonal"/>
          <p:cNvSpPr>
            <a:spLocks/>
          </p:cNvSpPr>
          <p:nvPr/>
        </p:nvSpPr>
        <p:spPr bwMode="gray">
          <a:xfrm>
            <a:off x="96838" y="74613"/>
            <a:ext cx="8956675" cy="179387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582" y="0"/>
              </a:cxn>
              <a:cxn ang="0">
                <a:pos x="5639" y="45"/>
              </a:cxn>
              <a:cxn ang="0">
                <a:pos x="5636" y="113"/>
              </a:cxn>
              <a:cxn ang="0">
                <a:pos x="0" y="113"/>
              </a:cxn>
              <a:cxn ang="0">
                <a:pos x="0" y="0"/>
              </a:cxn>
            </a:cxnLst>
            <a:rect l="0" t="0" r="r" b="b"/>
            <a:pathLst>
              <a:path w="5639" h="113">
                <a:moveTo>
                  <a:pt x="0" y="0"/>
                </a:moveTo>
                <a:lnTo>
                  <a:pt x="5582" y="0"/>
                </a:lnTo>
                <a:cubicBezTo>
                  <a:pt x="5630" y="3"/>
                  <a:pt x="5639" y="45"/>
                  <a:pt x="5639" y="45"/>
                </a:cubicBezTo>
                <a:lnTo>
                  <a:pt x="5636" y="113"/>
                </a:lnTo>
                <a:lnTo>
                  <a:pt x="0" y="113"/>
                </a:lnTo>
                <a:lnTo>
                  <a:pt x="0" y="0"/>
                </a:lnTo>
                <a:close/>
              </a:path>
            </a:pathLst>
          </a:custGeom>
          <a:pattFill prst="dkUpDiag">
            <a:fgClr>
              <a:schemeClr val="accent1"/>
            </a:fgClr>
            <a:bgClr>
              <a:schemeClr val="bg1"/>
            </a:bgClr>
          </a:patt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2" name="Freeform 28"/>
          <p:cNvSpPr>
            <a:spLocks/>
          </p:cNvSpPr>
          <p:nvPr/>
        </p:nvSpPr>
        <p:spPr bwMode="gray">
          <a:xfrm>
            <a:off x="92075" y="307975"/>
            <a:ext cx="8955088" cy="938213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solidFill>
            <a:schemeClr val="tx1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3" name="Freeform 29"/>
          <p:cNvSpPr>
            <a:spLocks/>
          </p:cNvSpPr>
          <p:nvPr/>
        </p:nvSpPr>
        <p:spPr bwMode="gray">
          <a:xfrm>
            <a:off x="92075" y="306388"/>
            <a:ext cx="8955088" cy="836612"/>
          </a:xfrm>
          <a:custGeom>
            <a:avLst/>
            <a:gdLst/>
            <a:ahLst/>
            <a:cxnLst>
              <a:cxn ang="0">
                <a:pos x="5446" y="0"/>
              </a:cxn>
              <a:cxn ang="0">
                <a:pos x="0" y="0"/>
              </a:cxn>
              <a:cxn ang="0">
                <a:pos x="2" y="470"/>
              </a:cxn>
              <a:cxn ang="0">
                <a:pos x="4078" y="474"/>
              </a:cxn>
              <a:cxn ang="0">
                <a:pos x="4178" y="527"/>
              </a:cxn>
              <a:cxn ang="0">
                <a:pos x="5446" y="531"/>
              </a:cxn>
              <a:cxn ang="0">
                <a:pos x="5446" y="0"/>
              </a:cxn>
            </a:cxnLst>
            <a:rect l="0" t="0" r="r" b="b"/>
            <a:pathLst>
              <a:path w="5446" h="531">
                <a:moveTo>
                  <a:pt x="5446" y="0"/>
                </a:moveTo>
                <a:lnTo>
                  <a:pt x="0" y="0"/>
                </a:lnTo>
                <a:lnTo>
                  <a:pt x="2" y="470"/>
                </a:lnTo>
                <a:lnTo>
                  <a:pt x="4078" y="474"/>
                </a:lnTo>
                <a:lnTo>
                  <a:pt x="4178" y="527"/>
                </a:lnTo>
                <a:lnTo>
                  <a:pt x="5446" y="531"/>
                </a:lnTo>
                <a:lnTo>
                  <a:pt x="5446" y="0"/>
                </a:lnTo>
                <a:close/>
              </a:path>
            </a:pathLst>
          </a:custGeom>
          <a:gradFill rotWithShape="0">
            <a:gsLst>
              <a:gs pos="0">
                <a:schemeClr val="bg1"/>
              </a:gs>
              <a:gs pos="100000">
                <a:schemeClr val="bg1">
                  <a:gamma/>
                  <a:tint val="66667"/>
                  <a:invGamma/>
                </a:schemeClr>
              </a:gs>
            </a:gsLst>
            <a:lin ang="0" scaled="1"/>
          </a:gra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gray">
          <a:xfrm flipV="1">
            <a:off x="95250" y="6723063"/>
            <a:ext cx="8977313" cy="555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uk-UA"/>
          </a:p>
        </p:txBody>
      </p:sp>
      <p:sp>
        <p:nvSpPr>
          <p:cNvPr id="1059" name="Freeform 35"/>
          <p:cNvSpPr>
            <a:spLocks/>
          </p:cNvSpPr>
          <p:nvPr/>
        </p:nvSpPr>
        <p:spPr bwMode="gray">
          <a:xfrm>
            <a:off x="6896100" y="1047750"/>
            <a:ext cx="2155825" cy="52388"/>
          </a:xfrm>
          <a:custGeom>
            <a:avLst/>
            <a:gdLst/>
            <a:ahLst/>
            <a:cxnLst>
              <a:cxn ang="0">
                <a:pos x="0" y="2"/>
              </a:cxn>
              <a:cxn ang="0">
                <a:pos x="1358" y="0"/>
              </a:cxn>
              <a:cxn ang="0">
                <a:pos x="1356" y="32"/>
              </a:cxn>
              <a:cxn ang="0">
                <a:pos x="60" y="33"/>
              </a:cxn>
              <a:cxn ang="0">
                <a:pos x="0" y="2"/>
              </a:cxn>
            </a:cxnLst>
            <a:rect l="0" t="0" r="r" b="b"/>
            <a:pathLst>
              <a:path w="1358" h="33">
                <a:moveTo>
                  <a:pt x="0" y="2"/>
                </a:moveTo>
                <a:lnTo>
                  <a:pt x="1358" y="0"/>
                </a:lnTo>
                <a:lnTo>
                  <a:pt x="1356" y="32"/>
                </a:lnTo>
                <a:lnTo>
                  <a:pt x="60" y="33"/>
                </a:lnTo>
                <a:lnTo>
                  <a:pt x="0" y="2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endParaRPr lang="uk-UA"/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gray">
          <a:xfrm>
            <a:off x="457200" y="238125"/>
            <a:ext cx="7643813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gray">
          <a:xfrm>
            <a:off x="395288" y="1268413"/>
            <a:ext cx="8507412" cy="4903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Образец текста</a:t>
            </a:r>
          </a:p>
          <a:p>
            <a:pPr lvl="1"/>
            <a:r>
              <a:rPr lang="en-US"/>
              <a:t>Второй уровень</a:t>
            </a:r>
          </a:p>
          <a:p>
            <a:pPr lvl="2"/>
            <a:r>
              <a:rPr lang="en-US"/>
              <a:t>Третий уровень</a:t>
            </a:r>
          </a:p>
          <a:p>
            <a:pPr lvl="3"/>
            <a:r>
              <a:rPr lang="en-US"/>
              <a:t>Четвертый уровень</a:t>
            </a:r>
          </a:p>
          <a:p>
            <a:pPr lvl="4"/>
            <a:r>
              <a:rPr lang="en-US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179388" y="6381750"/>
            <a:ext cx="1712912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563938" y="6308725"/>
            <a:ext cx="2311400" cy="29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solidFill>
                  <a:srgbClr val="000000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7116763" y="6323013"/>
            <a:ext cx="1616075" cy="290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solidFill>
                  <a:srgbClr val="000000"/>
                </a:solidFill>
              </a:defRPr>
            </a:lvl1pPr>
          </a:lstStyle>
          <a:p>
            <a:fld id="{2C5C10AA-93D7-41F9-B769-AFA471DD5444}" type="slidenum">
              <a:rPr lang="en-US"/>
              <a:pPr/>
              <a:t>‹№›</a:t>
            </a:fld>
            <a:endParaRPr lang="en-US"/>
          </a:p>
        </p:txBody>
      </p:sp>
      <p:pic>
        <p:nvPicPr>
          <p:cNvPr id="1063" name="Picture 39" descr="2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7812088" y="333375"/>
            <a:ext cx="1150937" cy="769938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</p:spPr>
      </p:pic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b="1">
          <a:solidFill>
            <a:srgbClr val="FFFFFF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rgbClr val="000000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rgbClr val="000000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rgbClr val="000000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rgbClr val="000000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928794" y="4000504"/>
            <a:ext cx="6552728" cy="2088232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uk-UA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Числові послідовності</a:t>
            </a:r>
            <a:br>
              <a:rPr lang="uk-UA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5400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5400" i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54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uk-UA" dirty="0" smtClean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</a:t>
            </a:r>
            <a:r>
              <a:rPr lang="en-US" dirty="0" smtClean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endParaRPr lang="ru-RU" dirty="0">
              <a:solidFill>
                <a:schemeClr val="tx1">
                  <a:lumMod val="20000"/>
                  <a:lumOff val="8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07504" y="1106488"/>
                <a:ext cx="7344815" cy="553324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</a:pPr>
                <a:r>
                  <a:rPr lang="uk-UA" sz="2800" smtClean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це </a:t>
                </a:r>
                <a:r>
                  <a:rPr lang="uk-UA" sz="2800" dirty="0">
                    <a:solidFill>
                      <a:schemeClr val="tx2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множина будь-яких об’єктів, розташованих у певному порядку.</a:t>
                </a:r>
              </a:p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Числова послідовність 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– це </a:t>
                </a:r>
              </a:p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послідовність, членами якої є числа.</a:t>
                </a:r>
              </a:p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1, 3, 5, 7,… - послідовність непарних 	                                                       		натуральних чисел</a:t>
                </a:r>
              </a:p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  <m:f>
                      <m:f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3</m:t>
                        </m:r>
                      </m:den>
                    </m:f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  <m:f>
                      <m:f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4</m:t>
                        </m:r>
                      </m:den>
                    </m:f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  <m:f>
                      <m:f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  <a:cs typeface="Times New Roman" panose="02020603050405020304" pitchFamily="18" charset="0"/>
                          </a:rPr>
                          <m:t>5</m:t>
                        </m:r>
                      </m:den>
                    </m:f>
                    <m:r>
                      <a:rPr lang="uk-UA" sz="2800" i="1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  <a:cs typeface="Times New Roman" panose="02020603050405020304" pitchFamily="18" charset="0"/>
                      </a:rPr>
                      <m:t>, </m:t>
                    </m:r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… - послідовність чисел,                                                                     		обернених  до натуральних.</a:t>
                </a: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7504" y="1106488"/>
                <a:ext cx="7344815" cy="5533246"/>
              </a:xfrm>
              <a:prstGeom prst="rect">
                <a:avLst/>
              </a:prstGeom>
              <a:blipFill rotWithShape="1">
                <a:blip r:embed="rId2"/>
                <a:stretch>
                  <a:fillRect l="-1744" r="-63289" b="-88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019CDD1-8CF7-4927-B280-A0F6243211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16215" y="2204864"/>
            <a:ext cx="2520279" cy="316835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uk-UA" dirty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Члени послідовності -</a:t>
            </a:r>
            <a:endParaRPr lang="ru-RU" dirty="0">
              <a:solidFill>
                <a:schemeClr val="tx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1196752"/>
            <a:ext cx="84969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 об’єкти, які її утворюють</a:t>
            </a:r>
          </a:p>
          <a:p>
            <a:pPr algn="l">
              <a:lnSpc>
                <a:spcPct val="150000"/>
              </a:lnSpc>
            </a:pPr>
            <a:endParaRPr lang="uk-UA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813103" y="2305720"/>
            <a:ext cx="2730674" cy="90190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Позначення</a:t>
            </a:r>
            <a:endParaRPr lang="ru-RU" sz="3200" b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5" name="Скругленный прямоугольник 4"/>
              <p:cNvSpPr/>
              <p:nvPr/>
            </p:nvSpPr>
            <p:spPr>
              <a:xfrm>
                <a:off x="123397" y="4625889"/>
                <a:ext cx="3096344" cy="1368152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uk-UA" sz="2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Членів послідовності -  буквами з індексами</a:t>
                </a: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uk-UA" sz="220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uk-UA" sz="22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а</m:t>
                        </m:r>
                      </m:e>
                      <m:sub>
                        <m:r>
                          <a:rPr lang="uk-UA" sz="22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2200" i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20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uk-UA" sz="22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а</m:t>
                        </m:r>
                      </m:e>
                      <m:sub>
                        <m:r>
                          <a:rPr lang="uk-UA" sz="22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uk-UA" sz="2200" i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20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m:rPr>
                            <m:nor/>
                          </m:rPr>
                          <a:rPr lang="uk-UA" sz="2200" i="1" dirty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а</m:t>
                        </m:r>
                      </m:e>
                      <m:sub>
                        <m:r>
                          <a:rPr lang="uk-UA" sz="2200" b="0" i="1" dirty="0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uk-UA" sz="2200" i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…,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20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2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2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200" i="1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… .</a:t>
                </a:r>
                <a:r>
                  <a:rPr lang="uk-UA" sz="22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endParaRPr lang="ru-RU" sz="2200" i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5" name="Скругленный прямоугольник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3397" y="4625889"/>
                <a:ext cx="3096344" cy="1368152"/>
              </a:xfrm>
              <a:prstGeom prst="round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6" name="Скругленный прямоугольник 5"/>
              <p:cNvSpPr/>
              <p:nvPr/>
            </p:nvSpPr>
            <p:spPr>
              <a:xfrm>
                <a:off x="3543777" y="4625890"/>
                <a:ext cx="2912236" cy="1368152"/>
              </a:xfrm>
              <a:prstGeom prst="roundRect">
                <a:avLst/>
              </a:prstGeom>
            </p:spPr>
            <p:style>
              <a:lnRef idx="1">
                <a:schemeClr val="accent1"/>
              </a:lnRef>
              <a:fillRef idx="2">
                <a:schemeClr val="accent1"/>
              </a:fillRef>
              <a:effectRef idx="1">
                <a:schemeClr val="accent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r>
                  <a:rPr lang="ru-RU" sz="2200" b="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Посл</a:t>
                </a:r>
                <a:r>
                  <a:rPr lang="uk-UA" sz="2200" b="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</a:t>
                </a:r>
                <a:r>
                  <a:rPr lang="ru-RU" sz="2200" b="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довн</a:t>
                </a:r>
                <a:r>
                  <a:rPr lang="ru-RU" sz="2200" b="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і</a:t>
                </a:r>
                <a:r>
                  <a:rPr lang="ru-RU" sz="2200" b="0" dirty="0" err="1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сть</a:t>
                </a:r>
                <a:r>
                  <a:rPr lang="ru-RU" sz="2200" b="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uk-UA" sz="2200" b="0" i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200" b="0" i="1" smtClean="0">
                        <a:solidFill>
                          <a:schemeClr val="bg1">
                            <a:lumMod val="50000"/>
                          </a:schemeClr>
                        </a:solidFill>
                        <a:latin typeface="Cambria Math"/>
                      </a:rPr>
                      <m:t> </m:t>
                    </m:r>
                    <m:sSub>
                      <m:sSubPr>
                        <m:ctrlPr>
                          <a:rPr lang="uk-UA" sz="22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uk-UA" sz="22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(</m:t>
                        </m:r>
                        <m:r>
                          <a:rPr lang="en-US" sz="22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2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ru-RU" sz="22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</a:t>
                </a:r>
              </a:p>
            </p:txBody>
          </p:sp>
        </mc:Choice>
        <mc:Fallback>
          <p:sp>
            <p:nvSpPr>
              <p:cNvPr id="6" name="Скругленный прямоугольник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43777" y="4625890"/>
                <a:ext cx="2912236" cy="1368152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Прямая со стрелкой 6"/>
          <p:cNvCxnSpPr>
            <a:cxnSpLocks/>
          </p:cNvCxnSpPr>
          <p:nvPr/>
        </p:nvCxnSpPr>
        <p:spPr bwMode="auto">
          <a:xfrm>
            <a:off x="3293742" y="4261472"/>
            <a:ext cx="1672142" cy="538252"/>
          </a:xfrm>
          <a:prstGeom prst="straightConnector1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10" name="Прямая со стрелкой 9"/>
          <p:cNvCxnSpPr>
            <a:endCxn id="5" idx="0"/>
          </p:cNvCxnSpPr>
          <p:nvPr/>
        </p:nvCxnSpPr>
        <p:spPr bwMode="auto">
          <a:xfrm flipH="1">
            <a:off x="1671569" y="4087637"/>
            <a:ext cx="1548172" cy="538252"/>
          </a:xfrm>
          <a:prstGeom prst="straightConnector1">
            <a:avLst/>
          </a:prstGeom>
          <a:blipFill dpi="0" rotWithShape="1">
            <a:blip r:embed="rId5" cstate="print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47" t="17941" b="4216"/>
          <a:stretch/>
        </p:blipFill>
        <p:spPr bwMode="auto">
          <a:xfrm>
            <a:off x="4766713" y="2614193"/>
            <a:ext cx="3713952" cy="1824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8" name="Прямая со стрелкой 7"/>
          <p:cNvCxnSpPr>
            <a:endCxn id="5" idx="0"/>
          </p:cNvCxnSpPr>
          <p:nvPr/>
        </p:nvCxnSpPr>
        <p:spPr bwMode="auto">
          <a:xfrm>
            <a:off x="1671569" y="3233004"/>
            <a:ext cx="0" cy="1392885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cxnSpLocks/>
          </p:cNvCxnSpPr>
          <p:nvPr/>
        </p:nvCxnSpPr>
        <p:spPr bwMode="auto">
          <a:xfrm>
            <a:off x="2591950" y="3252261"/>
            <a:ext cx="1755652" cy="1354371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3" name="Picture 2">
            <a:extLst>
              <a:ext uri="{FF2B5EF4-FFF2-40B4-BE49-F238E27FC236}">
                <a16:creationId xmlns:a16="http://schemas.microsoft.com/office/drawing/2014/main" xmlns="" id="{44D724E2-B68C-4304-AD96-90FB16E941F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147" t="17941" b="4216"/>
          <a:stretch/>
        </p:blipFill>
        <p:spPr bwMode="auto">
          <a:xfrm>
            <a:off x="4832642" y="2114453"/>
            <a:ext cx="3713952" cy="2285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972333689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256381"/>
            <a:ext cx="7643813" cy="868363"/>
          </a:xfrm>
        </p:spPr>
        <p:txBody>
          <a:bodyPr/>
          <a:lstStyle/>
          <a:p>
            <a:r>
              <a:rPr lang="uk-UA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dirty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 </a:t>
            </a:r>
            <a:r>
              <a:rPr lang="en-US" dirty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dirty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solidFill>
                <a:schemeClr val="tx1">
                  <a:lumMod val="20000"/>
                  <a:lumOff val="8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453353" y="1412776"/>
                <a:ext cx="5486799" cy="461664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– послідовність парних цифр.</a:t>
                </a:r>
              </a:p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Тоді,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1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=2,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2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=4,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3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=6,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uk-UA" sz="2800" b="0" i="1" smtClean="0">
                            <a:solidFill>
                              <a:schemeClr val="bg1">
                                <a:lumMod val="50000"/>
                              </a:schemeClr>
                            </a:solidFill>
                            <a:latin typeface="Cambria Math" panose="02040503050406030204" pitchFamily="18" charset="0"/>
                          </a:rPr>
                          <m:t>4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=8.</a:t>
                </a:r>
              </a:p>
              <a:p>
                <a:pPr algn="l">
                  <a:lnSpc>
                    <a:spcPct val="150000"/>
                  </a:lnSpc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Послідовність вважають заданою, якщо кожний член можна визначити за його номером.</a:t>
                </a:r>
                <a:endParaRPr lang="en-US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l">
                  <a:lnSpc>
                    <a:spcPct val="150000"/>
                  </a:lnSpc>
                </a:pPr>
                <a:endParaRPr lang="ru-RU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3353" y="1412776"/>
                <a:ext cx="5486799" cy="4616648"/>
              </a:xfrm>
              <a:prstGeom prst="rect">
                <a:avLst/>
              </a:prstGeom>
              <a:blipFill>
                <a:blip r:embed="rId2"/>
                <a:stretch>
                  <a:fillRect l="-2222" r="-1556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89F3976F-7EF8-4FFE-9E91-80C565144D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6136" y="2000250"/>
            <a:ext cx="3168351" cy="3444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54765133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774515" y="1317214"/>
            <a:ext cx="3594970" cy="116920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4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Послідовності</a:t>
            </a:r>
            <a:endParaRPr lang="ru-RU" sz="4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65652" y="3037744"/>
            <a:ext cx="2968669" cy="103932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Скінченні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09681" y="3045842"/>
            <a:ext cx="2967802" cy="10393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sz="36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Нескінченні</a:t>
            </a:r>
            <a:endParaRPr lang="ru-RU" sz="36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51520" y="4400533"/>
            <a:ext cx="4536503" cy="18657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uk-UA" sz="22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1, 2, 3, 4, 5, 6, 7, 8, 9 – послідовність одноцифрових натуральних чисел;</a:t>
            </a:r>
          </a:p>
          <a:p>
            <a:pPr lvl="0"/>
            <a:r>
              <a:rPr lang="uk-UA" sz="22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Послідовність двоцифрових чисел, кратних 7.</a:t>
            </a:r>
            <a:endParaRPr lang="ru-RU" sz="22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5060516" y="4371584"/>
            <a:ext cx="3670126" cy="18657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uk-UA" sz="22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1) 1, 2, 3, … - послідовність усіх натуральних чисел;</a:t>
            </a:r>
          </a:p>
          <a:p>
            <a:pPr lvl="0"/>
            <a:r>
              <a:rPr lang="uk-UA" sz="22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2) Послідовність парних натуральних чисел</a:t>
            </a:r>
            <a:endParaRPr lang="ru-RU" sz="22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 стрелкой 7"/>
          <p:cNvCxnSpPr>
            <a:cxnSpLocks/>
            <a:endCxn id="5" idx="0"/>
          </p:cNvCxnSpPr>
          <p:nvPr/>
        </p:nvCxnSpPr>
        <p:spPr bwMode="auto">
          <a:xfrm>
            <a:off x="5497163" y="2532091"/>
            <a:ext cx="1396419" cy="513751"/>
          </a:xfrm>
          <a:prstGeom prst="straightConnector1">
            <a:avLst/>
          </a:prstGeom>
          <a:blipFill dpi="0" rotWithShape="1">
            <a:blip r:embed="rId2" cstate="print"/>
            <a:srcRect/>
            <a:stretch>
              <a:fillRect/>
            </a:stretch>
          </a:blipFill>
          <a:ln w="9525" cap="flat" cmpd="sng" algn="ctr">
            <a:noFill/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" name="Прямая со стрелкой 8"/>
          <p:cNvCxnSpPr>
            <a:cxnSpLocks/>
            <a:endCxn id="4" idx="0"/>
          </p:cNvCxnSpPr>
          <p:nvPr/>
        </p:nvCxnSpPr>
        <p:spPr bwMode="auto">
          <a:xfrm flipH="1">
            <a:off x="2249987" y="1898079"/>
            <a:ext cx="504832" cy="1139665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>
            <a:cxnSpLocks/>
            <a:stCxn id="3" idx="3"/>
            <a:endCxn id="5" idx="0"/>
          </p:cNvCxnSpPr>
          <p:nvPr/>
        </p:nvCxnSpPr>
        <p:spPr bwMode="auto">
          <a:xfrm>
            <a:off x="6369485" y="1901815"/>
            <a:ext cx="524097" cy="1144027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cxnSpLocks/>
          </p:cNvCxnSpPr>
          <p:nvPr/>
        </p:nvCxnSpPr>
        <p:spPr bwMode="auto">
          <a:xfrm>
            <a:off x="2365479" y="4106021"/>
            <a:ext cx="0" cy="294512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cxnSpLocks/>
          </p:cNvCxnSpPr>
          <p:nvPr/>
        </p:nvCxnSpPr>
        <p:spPr bwMode="auto">
          <a:xfrm>
            <a:off x="7044676" y="4077070"/>
            <a:ext cx="0" cy="29451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427305302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/>
              <a:t>Способи</a:t>
            </a:r>
            <a:r>
              <a:rPr lang="ru-RU" dirty="0"/>
              <a:t> </a:t>
            </a:r>
            <a:r>
              <a:rPr lang="ru-RU" dirty="0" err="1"/>
              <a:t>задання</a:t>
            </a:r>
            <a:r>
              <a:rPr lang="ru-RU" dirty="0"/>
              <a:t> </a:t>
            </a: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4355976" y="1440492"/>
            <a:ext cx="4662763" cy="8517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Способи задання послідовності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270276" y="2626267"/>
            <a:ext cx="1866378" cy="69312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описовий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5364088" y="2996952"/>
            <a:ext cx="1903956" cy="65448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табличний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6895577" y="3861048"/>
            <a:ext cx="2123162" cy="66387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формулами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4816257" y="4797152"/>
            <a:ext cx="1979112" cy="75156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формула </a:t>
            </a:r>
          </a:p>
          <a:p>
            <a:pPr algn="ctr"/>
            <a:r>
              <a:rPr lang="en-US" sz="24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n-</a:t>
            </a:r>
            <a:r>
              <a:rPr lang="uk-UA" sz="24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 члена 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7059233" y="5301208"/>
            <a:ext cx="1954061" cy="75156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рекурентна формула</a:t>
            </a:r>
            <a:endParaRPr lang="ru-RU" sz="2400" b="1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 стрелкой 2"/>
          <p:cNvCxnSpPr>
            <a:cxnSpLocks/>
            <a:endCxn id="14" idx="0"/>
          </p:cNvCxnSpPr>
          <p:nvPr/>
        </p:nvCxnSpPr>
        <p:spPr bwMode="auto">
          <a:xfrm flipH="1">
            <a:off x="4203465" y="2292263"/>
            <a:ext cx="1448656" cy="334004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 стрелкой 5"/>
          <p:cNvCxnSpPr>
            <a:stCxn id="13" idx="2"/>
            <a:endCxn id="15" idx="0"/>
          </p:cNvCxnSpPr>
          <p:nvPr/>
        </p:nvCxnSpPr>
        <p:spPr bwMode="auto">
          <a:xfrm flipH="1">
            <a:off x="6316066" y="2292263"/>
            <a:ext cx="371292" cy="704689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endCxn id="16" idx="0"/>
          </p:cNvCxnSpPr>
          <p:nvPr/>
        </p:nvCxnSpPr>
        <p:spPr bwMode="auto">
          <a:xfrm>
            <a:off x="7957158" y="2292263"/>
            <a:ext cx="0" cy="1568785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 bwMode="auto">
          <a:xfrm>
            <a:off x="8316416" y="4524927"/>
            <a:ext cx="144016" cy="776281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 стрелкой 20"/>
          <p:cNvCxnSpPr>
            <a:endCxn id="17" idx="0"/>
          </p:cNvCxnSpPr>
          <p:nvPr/>
        </p:nvCxnSpPr>
        <p:spPr bwMode="auto">
          <a:xfrm flipH="1">
            <a:off x="5805813" y="4524927"/>
            <a:ext cx="1790523" cy="272225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1106" b="37305"/>
          <a:stretch/>
        </p:blipFill>
        <p:spPr bwMode="auto">
          <a:xfrm>
            <a:off x="467483" y="3384304"/>
            <a:ext cx="3590167" cy="305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837187628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Описовий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спосіб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76151" y="908720"/>
            <a:ext cx="5688632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endParaRPr lang="uk-UA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2800" dirty="0" smtClean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Наприклад.</a:t>
            </a:r>
            <a:endParaRPr lang="uk-UA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Дано послідовність, у якої перший </a:t>
            </a:r>
            <a:endParaRPr lang="en-US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 дорівнює 1, а кожний </a:t>
            </a:r>
            <a:endParaRPr lang="en-US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наступний член на 5 більший </a:t>
            </a:r>
          </a:p>
          <a:p>
            <a:pPr algn="just">
              <a:lnSpc>
                <a:spcPct val="150000"/>
              </a:lnSpc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попередній:</a:t>
            </a:r>
          </a:p>
          <a:p>
            <a:pPr algn="just">
              <a:lnSpc>
                <a:spcPct val="150000"/>
              </a:lnSpc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 6, 11, 16, 21, 26, … </a:t>
            </a:r>
            <a:r>
              <a:rPr lang="uk-UA" dirty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ru-RU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6405A74-C122-4283-A5A6-77D0156EED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0152" y="1844824"/>
            <a:ext cx="3096344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1151764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Табличний</a:t>
            </a:r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спосіб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06082" y="1514108"/>
            <a:ext cx="813183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Скінченну послідовність задано у вигляді таблиці</a:t>
            </a:r>
          </a:p>
          <a:p>
            <a:pPr>
              <a:lnSpc>
                <a:spcPct val="150000"/>
              </a:lnSpc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Наприклад.</a:t>
            </a:r>
          </a:p>
          <a:p>
            <a:pPr>
              <a:lnSpc>
                <a:spcPct val="150000"/>
              </a:lnSpc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 квадратів непарних цифр:</a:t>
            </a:r>
          </a:p>
          <a:p>
            <a:pPr>
              <a:lnSpc>
                <a:spcPct val="150000"/>
              </a:lnSpc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05064"/>
            <a:ext cx="8199437" cy="1438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56183424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38125"/>
            <a:ext cx="8060498" cy="868363"/>
          </a:xfrm>
        </p:spPr>
        <p:txBody>
          <a:bodyPr/>
          <a:lstStyle/>
          <a:p>
            <a:r>
              <a:rPr lang="uk-UA" sz="3200" i="1" dirty="0"/>
              <a:t/>
            </a:r>
            <a:br>
              <a:rPr lang="uk-UA" sz="3200" i="1" dirty="0"/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Послідовності, що задані формулою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059832" y="1473755"/>
            <a:ext cx="2793304" cy="72024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Формула</a:t>
            </a:r>
            <a:endParaRPr lang="ru-RU" sz="36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9" name="Скругленный прямоугольник 8"/>
              <p:cNvSpPr/>
              <p:nvPr/>
            </p:nvSpPr>
            <p:spPr>
              <a:xfrm>
                <a:off x="635696" y="3886200"/>
                <a:ext cx="2173266" cy="215134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ru-RU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натуральних </a:t>
                </a:r>
                <a:r>
                  <a:rPr lang="ru-RU" b="1" dirty="0" err="1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непарних</a:t>
                </a:r>
                <a:r>
                  <a:rPr lang="ru-RU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чисел: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b="1" i="1">
                            <a:solidFill>
                              <a:srgbClr val="FFFFFF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en-US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en-US" b="1" i="1">
                        <a:solidFill>
                          <a:srgbClr val="FFFFFF"/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en-US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</a:t>
                </a:r>
                <a:r>
                  <a:rPr lang="uk-UA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b="1" i="1">
                            <a:solidFill>
                              <a:srgbClr val="FFFFFF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uk-UA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b="1" i="1">
                        <a:solidFill>
                          <a:srgbClr val="FFFFFF"/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en-US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3,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b="1" i="1">
                            <a:solidFill>
                              <a:srgbClr val="FFFFFF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uk-UA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b="1" i="1">
                        <a:solidFill>
                          <a:srgbClr val="FFFFFF"/>
                        </a:solidFill>
                        <a:latin typeface="Cambria Math"/>
                      </a:rPr>
                      <m:t>=</m:t>
                    </m:r>
                  </m:oMath>
                </a14:m>
                <a:r>
                  <a:rPr lang="en-US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uk-UA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5, … . Послідовність: </a:t>
                </a:r>
                <a:endParaRPr lang="en-US" b="1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ctr"/>
                <a:r>
                  <a:rPr lang="uk-UA" b="1" dirty="0">
                    <a:solidFill>
                      <a:schemeClr val="accent5">
                        <a:lumMod val="20000"/>
                        <a:lumOff val="8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uk-UA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3, 5, 7, 9, 11, … </a:t>
                </a:r>
                <a:endParaRPr lang="ru-RU" b="1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9" name="Скругленный прямоугольник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696" y="3886200"/>
                <a:ext cx="2173266" cy="2151345"/>
              </a:xfrm>
              <a:prstGeom prst="round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xmlns="" Requires="a14">
          <p:sp>
            <p:nvSpPr>
              <p:cNvPr id="10" name="Скругленный прямоугольник 9"/>
              <p:cNvSpPr/>
              <p:nvPr/>
            </p:nvSpPr>
            <p:spPr>
              <a:xfrm>
                <a:off x="3275856" y="3886200"/>
                <a:ext cx="2736303" cy="2151345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uk-UA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усі члени якої з </a:t>
                </a:r>
                <a:r>
                  <a:rPr lang="uk-UA" sz="16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непарними номерами дорівнюють -5, а з парними дорівнюють 5: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16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en-US" sz="16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𝟏</m:t>
                        </m:r>
                      </m:sub>
                    </m:sSub>
                    <m:r>
                      <a:rPr lang="en-US" sz="1600" b="1" i="1">
                        <a:solidFill>
                          <a:srgbClr val="FFFFFF"/>
                        </a:solidFill>
                        <a:latin typeface="Cambria Math"/>
                      </a:rPr>
                      <m:t>=−</m:t>
                    </m:r>
                    <m:r>
                      <a:rPr lang="en-US" sz="1600" b="1" i="1">
                        <a:solidFill>
                          <a:srgbClr val="FFFFFF"/>
                        </a:solidFill>
                        <a:latin typeface="Cambria Math"/>
                      </a:rPr>
                      <m:t>𝟓</m:t>
                    </m:r>
                  </m:oMath>
                </a14:m>
                <a:r>
                  <a:rPr lang="uk-UA" sz="16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16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uk-UA" sz="16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𝟐</m:t>
                        </m:r>
                      </m:sub>
                    </m:sSub>
                    <m:r>
                      <a:rPr lang="en-US" sz="1600" b="1" i="1">
                        <a:solidFill>
                          <a:srgbClr val="FFFFFF"/>
                        </a:solidFill>
                        <a:latin typeface="Cambria Math"/>
                      </a:rPr>
                      <m:t>=</m:t>
                    </m:r>
                    <m:r>
                      <a:rPr lang="en-US" sz="1600" b="1" i="1">
                        <a:solidFill>
                          <a:srgbClr val="FFFFFF"/>
                        </a:solidFill>
                        <a:latin typeface="Cambria Math"/>
                      </a:rPr>
                      <m:t>𝟓</m:t>
                    </m:r>
                  </m:oMath>
                </a14:m>
                <a:r>
                  <a:rPr lang="uk-UA" sz="16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uk-UA" sz="16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16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uk-UA" sz="16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𝟑</m:t>
                        </m:r>
                      </m:sub>
                    </m:sSub>
                    <m:r>
                      <a:rPr lang="en-US" sz="1600" b="1" i="1">
                        <a:solidFill>
                          <a:srgbClr val="FFFFFF"/>
                        </a:solidFill>
                        <a:latin typeface="Cambria Math"/>
                      </a:rPr>
                      <m:t>=−</m:t>
                    </m:r>
                    <m:r>
                      <a:rPr lang="en-US" sz="1600" b="1" i="1">
                        <a:solidFill>
                          <a:srgbClr val="FFFFFF"/>
                        </a:solidFill>
                        <a:latin typeface="Cambria Math"/>
                      </a:rPr>
                      <m:t>𝟓</m:t>
                    </m:r>
                  </m:oMath>
                </a14:m>
                <a:r>
                  <a:rPr lang="uk-UA" sz="16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b="1" i="1">
                            <a:solidFill>
                              <a:srgbClr val="FFFFFF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𝒂</m:t>
                        </m:r>
                      </m:e>
                      <m:sub>
                        <m:r>
                          <a:rPr lang="uk-UA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𝟒</m:t>
                        </m:r>
                      </m:sub>
                    </m:sSub>
                    <m:r>
                      <a:rPr lang="en-US" b="1" i="1">
                        <a:solidFill>
                          <a:srgbClr val="FFFFFF"/>
                        </a:solidFill>
                        <a:latin typeface="Cambria Math"/>
                      </a:rPr>
                      <m:t>=</m:t>
                    </m:r>
                    <m:r>
                      <a:rPr lang="en-US" b="1" i="1">
                        <a:solidFill>
                          <a:srgbClr val="FFFFFF"/>
                        </a:solidFill>
                        <a:latin typeface="Cambria Math"/>
                      </a:rPr>
                      <m:t>𝟓</m:t>
                    </m:r>
                  </m:oMath>
                </a14:m>
                <a:r>
                  <a:rPr lang="uk-UA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… .</a:t>
                </a:r>
              </a:p>
            </p:txBody>
          </p:sp>
        </mc:Choice>
        <mc:Fallback>
          <p:sp>
            <p:nvSpPr>
              <p:cNvPr id="10" name="Скругленный прямоугольник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5856" y="3886200"/>
                <a:ext cx="2736303" cy="2151345"/>
              </a:xfrm>
              <a:prstGeom prst="round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Скругленный прямоугольник 10"/>
          <p:cNvSpPr/>
          <p:nvPr/>
        </p:nvSpPr>
        <p:spPr>
          <a:xfrm>
            <a:off x="6375747" y="3928475"/>
            <a:ext cx="2141951" cy="206679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усі члени якої  дорівнюють </a:t>
            </a:r>
            <a:r>
              <a:rPr lang="en-US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uk-UA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algn="ctr"/>
            <a:r>
              <a:rPr lang="uk-UA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3; 3; 3; 3; … - стаціонарна послідовність </a:t>
            </a:r>
            <a:endParaRPr lang="ru-RU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" name="Прямая со стрелкой 2"/>
          <p:cNvCxnSpPr/>
          <p:nvPr/>
        </p:nvCxnSpPr>
        <p:spPr bwMode="auto">
          <a:xfrm flipH="1">
            <a:off x="1792788" y="2194002"/>
            <a:ext cx="1987124" cy="32059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5" idx="2"/>
          </p:cNvCxnSpPr>
          <p:nvPr/>
        </p:nvCxnSpPr>
        <p:spPr bwMode="auto">
          <a:xfrm>
            <a:off x="4456484" y="2194002"/>
            <a:ext cx="0" cy="32059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 bwMode="auto">
          <a:xfrm>
            <a:off x="5220072" y="2194002"/>
            <a:ext cx="2076339" cy="32059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 стрелкой 29"/>
          <p:cNvCxnSpPr/>
          <p:nvPr/>
        </p:nvCxnSpPr>
        <p:spPr bwMode="auto">
          <a:xfrm flipH="1">
            <a:off x="1619672" y="3429000"/>
            <a:ext cx="173116" cy="457200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74" name="Прямая со стрелкой 7173"/>
          <p:cNvCxnSpPr/>
          <p:nvPr/>
        </p:nvCxnSpPr>
        <p:spPr bwMode="auto">
          <a:xfrm flipH="1">
            <a:off x="4546946" y="3429000"/>
            <a:ext cx="1" cy="457200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80" name="Прямая со стрелкой 7179"/>
          <p:cNvCxnSpPr/>
          <p:nvPr/>
        </p:nvCxnSpPr>
        <p:spPr bwMode="auto">
          <a:xfrm>
            <a:off x="7296411" y="3429000"/>
            <a:ext cx="156328" cy="499475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Округлений прямокутник 16"/>
          <p:cNvSpPr/>
          <p:nvPr/>
        </p:nvSpPr>
        <p:spPr bwMode="auto">
          <a:xfrm>
            <a:off x="785786" y="2571744"/>
            <a:ext cx="2286016" cy="928694"/>
          </a:xfrm>
          <a:prstGeom prst="roundRect">
            <a:avLst>
              <a:gd name="adj" fmla="val 32808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800" b="1" i="1" u="none" strike="noStrike" cap="none" normalizeH="0" baseline="0" dirty="0" smtClean="0">
                <a:ln>
                  <a:noFill/>
                </a:ln>
                <a:solidFill>
                  <a:schemeClr val="tx1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а</a:t>
            </a:r>
            <a:r>
              <a:rPr kumimoji="0" lang="uk-UA" sz="2800" b="1" i="1" u="none" strike="noStrike" cap="none" normalizeH="0" baseline="-25000" dirty="0" smtClean="0">
                <a:ln>
                  <a:noFill/>
                </a:ln>
                <a:solidFill>
                  <a:schemeClr val="tx1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п</a:t>
            </a:r>
            <a:r>
              <a:rPr kumimoji="0" lang="uk-UA" sz="2800" b="1" i="1" u="none" strike="noStrike" cap="none" normalizeH="0" dirty="0" smtClean="0">
                <a:ln>
                  <a:noFill/>
                </a:ln>
                <a:solidFill>
                  <a:schemeClr val="tx1">
                    <a:lumMod val="20000"/>
                    <a:lumOff val="80000"/>
                  </a:schemeClr>
                </a:solidFill>
                <a:effectLst/>
                <a:latin typeface="Times New Roman" pitchFamily="18" charset="0"/>
                <a:cs typeface="Times New Roman" pitchFamily="18" charset="0"/>
              </a:rPr>
              <a:t>=2п-1</a:t>
            </a:r>
            <a:endParaRPr kumimoji="0" lang="uk-UA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9" name="Округлений прямокутник 18"/>
          <p:cNvSpPr/>
          <p:nvPr/>
        </p:nvSpPr>
        <p:spPr bwMode="auto">
          <a:xfrm>
            <a:off x="3428992" y="2571744"/>
            <a:ext cx="2286016" cy="928694"/>
          </a:xfrm>
          <a:prstGeom prst="roundRect">
            <a:avLst>
              <a:gd name="adj" fmla="val 32808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sz="2800" b="1" i="1" dirty="0" err="1" smtClean="0">
                <a:solidFill>
                  <a:srgbClr val="9BD3E5">
                    <a:lumMod val="20000"/>
                    <a:lumOff val="80000"/>
                  </a:srgbClr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2800" b="1" i="1" baseline="-25000" dirty="0" err="1" smtClean="0">
                <a:solidFill>
                  <a:srgbClr val="9BD3E5">
                    <a:lumMod val="20000"/>
                    <a:lumOff val="80000"/>
                  </a:srgb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2800" b="1" i="1" dirty="0" err="1" smtClean="0">
                <a:solidFill>
                  <a:srgbClr val="9BD3E5">
                    <a:lumMod val="20000"/>
                    <a:lumOff val="80000"/>
                  </a:srgbClr>
                </a:solidFill>
                <a:latin typeface="Times New Roman" pitchFamily="18" charset="0"/>
                <a:cs typeface="Times New Roman" pitchFamily="18" charset="0"/>
              </a:rPr>
              <a:t>=</a:t>
            </a:r>
            <a:r>
              <a:rPr lang="uk-UA" sz="2800" b="1" i="1" dirty="0" smtClean="0">
                <a:solidFill>
                  <a:srgbClr val="9BD3E5">
                    <a:lumMod val="20000"/>
                    <a:lumOff val="80000"/>
                  </a:srgbClr>
                </a:solidFill>
                <a:latin typeface="Times New Roman" pitchFamily="18" charset="0"/>
                <a:cs typeface="Times New Roman" pitchFamily="18" charset="0"/>
              </a:rPr>
              <a:t>(-1)</a:t>
            </a:r>
            <a:r>
              <a:rPr lang="uk-UA" sz="2800" b="1" i="1" baseline="30000" dirty="0" smtClean="0">
                <a:solidFill>
                  <a:srgbClr val="9BD3E5">
                    <a:lumMod val="20000"/>
                    <a:lumOff val="80000"/>
                  </a:srgb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2800" b="1" i="1" dirty="0" smtClean="0">
                <a:solidFill>
                  <a:srgbClr val="9BD3E5">
                    <a:lumMod val="20000"/>
                    <a:lumOff val="80000"/>
                  </a:srgbClr>
                </a:solidFill>
                <a:latin typeface="Times New Roman" pitchFamily="18" charset="0"/>
                <a:cs typeface="Times New Roman" pitchFamily="18" charset="0"/>
              </a:rPr>
              <a:t>∙5</a:t>
            </a:r>
            <a:endParaRPr lang="uk-UA" sz="2800" b="1" i="1" dirty="0" smtClean="0">
              <a:solidFill>
                <a:srgbClr val="9BD3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0" name="Округлений прямокутник 19"/>
          <p:cNvSpPr/>
          <p:nvPr/>
        </p:nvSpPr>
        <p:spPr bwMode="auto">
          <a:xfrm>
            <a:off x="6072198" y="2571744"/>
            <a:ext cx="2286016" cy="928694"/>
          </a:xfrm>
          <a:prstGeom prst="roundRect">
            <a:avLst>
              <a:gd name="adj" fmla="val 32808"/>
            </a:avLst>
          </a:prstGeom>
          <a:ln w="28575">
            <a:solidFill>
              <a:schemeClr val="tx2">
                <a:lumMod val="60000"/>
                <a:lumOff val="4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sz="2800" b="1" i="1" dirty="0" smtClean="0">
                <a:solidFill>
                  <a:srgbClr val="9BD3E5">
                    <a:lumMod val="20000"/>
                    <a:lumOff val="80000"/>
                  </a:srgbClr>
                </a:solidFill>
                <a:latin typeface="Times New Roman" pitchFamily="18" charset="0"/>
                <a:cs typeface="Times New Roman" pitchFamily="18" charset="0"/>
              </a:rPr>
              <a:t>а</a:t>
            </a:r>
            <a:r>
              <a:rPr lang="uk-UA" sz="2800" b="1" i="1" baseline="-25000" dirty="0" smtClean="0">
                <a:solidFill>
                  <a:srgbClr val="9BD3E5">
                    <a:lumMod val="20000"/>
                    <a:lumOff val="80000"/>
                  </a:srgbClr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uk-UA" sz="2800" b="1" i="1" dirty="0" smtClean="0">
                <a:solidFill>
                  <a:srgbClr val="9BD3E5">
                    <a:lumMod val="20000"/>
                    <a:lumOff val="80000"/>
                  </a:srgbClr>
                </a:solidFill>
                <a:latin typeface="Times New Roman" pitchFamily="18" charset="0"/>
                <a:cs typeface="Times New Roman" pitchFamily="18" charset="0"/>
              </a:rPr>
              <a:t>=3</a:t>
            </a:r>
            <a:endParaRPr lang="uk-UA" sz="2800" b="1" i="1" dirty="0" smtClean="0">
              <a:solidFill>
                <a:srgbClr val="9BD3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4309255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dirty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Рекурентна </a:t>
            </a:r>
            <a:r>
              <a:rPr lang="uk-UA" sz="4000" dirty="0" smtClean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формула </a:t>
            </a:r>
            <a:r>
              <a:rPr lang="uk-UA" sz="4000" dirty="0">
                <a:solidFill>
                  <a:schemeClr val="tx1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endParaRPr lang="ru-RU" sz="4000" dirty="0">
              <a:solidFill>
                <a:schemeClr val="tx1">
                  <a:lumMod val="20000"/>
                  <a:lumOff val="80000"/>
                </a:schemeClr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Прямоугольник 1"/>
              <p:cNvSpPr/>
              <p:nvPr/>
            </p:nvSpPr>
            <p:spPr>
              <a:xfrm>
                <a:off x="162399" y="1305342"/>
                <a:ext cx="6569841" cy="526297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uk-UA" sz="2800" dirty="0" smtClean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це формула</a:t>
                </a: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яка визначає будь-який член послідовності, починаючи з деякого, через кілька попередніх її членів.</a:t>
                </a:r>
              </a:p>
              <a:p>
                <a:pPr>
                  <a:lnSpc>
                    <a:spcPct val="150000"/>
                  </a:lnSpc>
                </a:pPr>
                <a:r>
                  <a:rPr lang="uk-UA" sz="2800" dirty="0">
                    <a:solidFill>
                      <a:schemeClr val="bg1">
                        <a:lumMod val="5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Наприклад.</a:t>
                </a:r>
              </a:p>
              <a:p>
                <a:pPr>
                  <a:lnSpc>
                    <a:spcPct val="150000"/>
                  </a:lnSpc>
                </a:pPr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Перший член послідовності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>
                            <a:solidFill>
                              <a:srgbClr val="FF0000"/>
                            </a:solidFill>
                            <a:latin typeface="Cambria Math"/>
                          </a:rPr>
                          <m:t>𝑛</m:t>
                        </m:r>
                      </m:sub>
                    </m:sSub>
                  </m:oMath>
                </a14:m>
                <a:r>
                  <a:rPr lang="uk-UA" sz="28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 дорівнює 2, а кожний наступний дорівнює квадрату попереднього.</a:t>
                </a:r>
              </a:p>
              <a:p>
                <a:pPr>
                  <a:lnSpc>
                    <a:spcPct val="150000"/>
                  </a:lnSpc>
                </a:pPr>
                <a:endParaRPr lang="uk-UA" sz="2800" dirty="0">
                  <a:solidFill>
                    <a:schemeClr val="bg1">
                      <a:lumMod val="50000"/>
                    </a:scheme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399" y="1305342"/>
                <a:ext cx="6569841" cy="5262979"/>
              </a:xfrm>
              <a:prstGeom prst="rect">
                <a:avLst/>
              </a:prstGeom>
              <a:blipFill rotWithShape="1">
                <a:blip r:embed="rId2"/>
                <a:stretch>
                  <a:fillRect l="-464" r="-195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AFA8ABE3-FF5E-4875-9E5A-E75BB45694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32240" y="2204864"/>
            <a:ext cx="2249361" cy="3168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943459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3419872" y="1268413"/>
                <a:ext cx="5544616" cy="5184923"/>
              </a:xfrm>
            </p:spPr>
            <p:txBody>
              <a:bodyPr/>
              <a:lstStyle/>
              <a:p>
                <a:pPr marL="0" lvl="0" indent="0" algn="ctr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kern="1200" smtClean="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uk-UA" sz="2800" i="1" kern="1200">
                          <a:solidFill>
                            <a:srgbClr val="357DA9">
                              <a:lumMod val="50000"/>
                            </a:srgbClr>
                          </a:solidFill>
                          <a:latin typeface="Cambria Math"/>
                        </a:rPr>
                        <m:t>=2, </m:t>
                      </m:r>
                    </m:oMath>
                  </m:oMathPara>
                </a14:m>
                <a:endParaRPr lang="uk-UA" sz="2800" i="1" kern="1200" dirty="0">
                  <a:solidFill>
                    <a:srgbClr val="357DA9">
                      <a:lumMod val="50000"/>
                    </a:srgbClr>
                  </a:solidFill>
                  <a:latin typeface="Cambria Math"/>
                </a:endParaRPr>
              </a:p>
              <a:p>
                <a:pPr marL="0" lvl="0" indent="0" algn="ctr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uk-UA" sz="2800" i="1" kern="1200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bPr>
                      <m:e>
                        <m:r>
                          <a:rPr lang="en-US" sz="2800" i="1" kern="1200">
                            <a:solidFill>
                              <a:srgbClr val="FF0000"/>
                            </a:solidFill>
                            <a:latin typeface="Cambria Math"/>
                          </a:rPr>
                          <m:t>𝑎</m:t>
                        </m:r>
                      </m:e>
                      <m:sub>
                        <m:r>
                          <a:rPr lang="en-US" sz="2800" i="1" kern="1200">
                            <a:solidFill>
                              <a:srgbClr val="FF0000"/>
                            </a:solidFill>
                            <a:latin typeface="Cambria Math"/>
                          </a:rPr>
                          <m:t>𝑛</m:t>
                        </m:r>
                        <m:r>
                          <a:rPr lang="uk-UA" sz="2800" i="1" kern="1200">
                            <a:solidFill>
                              <a:srgbClr val="FF0000"/>
                            </a:solidFill>
                            <a:latin typeface="Cambria Math"/>
                          </a:rPr>
                          <m:t>+1</m:t>
                        </m:r>
                      </m:sub>
                    </m:sSub>
                    <m:r>
                      <a:rPr lang="uk-UA" sz="2800" i="1" kern="1200">
                        <a:solidFill>
                          <a:srgbClr val="FF0000"/>
                        </a:solidFill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uk-UA" sz="2800" i="1" kern="120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uk-UA" sz="2800" i="1" kern="120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</m:ctrlPr>
                          </m:sSubPr>
                          <m:e>
                            <m:r>
                              <a:rPr lang="en-US" sz="2800" i="1" kern="120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𝑎</m:t>
                            </m:r>
                          </m:e>
                          <m:sub>
                            <m:r>
                              <a:rPr lang="en-US" sz="2800" i="1" kern="1200">
                                <a:solidFill>
                                  <a:srgbClr val="FF0000"/>
                                </a:solidFill>
                                <a:latin typeface="Cambria Math"/>
                              </a:rPr>
                              <m:t>𝑛</m:t>
                            </m:r>
                          </m:sub>
                        </m:sSub>
                      </m:e>
                      <m:sup>
                        <m:r>
                          <a:rPr lang="uk-UA" sz="2800" i="1" kern="1200">
                            <a:solidFill>
                              <a:srgbClr val="FF0000"/>
                            </a:solidFill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uk-UA" sz="2800" kern="1200" dirty="0">
                    <a:solidFill>
                      <a:srgbClr val="357DA9">
                        <a:lumMod val="50000"/>
                      </a:srgb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 marL="0" lvl="0" indent="0" algn="ctr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uk-UA" sz="2800" i="1" kern="1200">
                          <a:solidFill>
                            <a:srgbClr val="357DA9">
                              <a:lumMod val="50000"/>
                            </a:srgbClr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2</m:t>
                          </m:r>
                        </m:e>
                        <m:sup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uk-UA" sz="2800" i="1" kern="1200">
                          <a:solidFill>
                            <a:srgbClr val="357DA9">
                              <a:lumMod val="50000"/>
                            </a:srgbClr>
                          </a:solidFill>
                          <a:latin typeface="Cambria Math"/>
                        </a:rPr>
                        <m:t>=4,</m:t>
                      </m:r>
                    </m:oMath>
                  </m:oMathPara>
                </a14:m>
                <a:endParaRPr lang="uk-UA" sz="2800" kern="1200" dirty="0">
                  <a:solidFill>
                    <a:srgbClr val="357DA9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algn="ctr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3</m:t>
                          </m:r>
                        </m:sub>
                      </m:sSub>
                      <m:r>
                        <a:rPr lang="uk-UA" sz="2800" i="1" kern="1200">
                          <a:solidFill>
                            <a:srgbClr val="357DA9">
                              <a:lumMod val="50000"/>
                            </a:srgbClr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4</m:t>
                          </m:r>
                        </m:e>
                        <m:sup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uk-UA" sz="2800" i="1" kern="1200">
                          <a:solidFill>
                            <a:srgbClr val="357DA9">
                              <a:lumMod val="50000"/>
                            </a:srgbClr>
                          </a:solidFill>
                          <a:latin typeface="Cambria Math"/>
                        </a:rPr>
                        <m:t>=16,</m:t>
                      </m:r>
                    </m:oMath>
                  </m:oMathPara>
                </a14:m>
                <a:endParaRPr lang="uk-UA" sz="2800" kern="1200" dirty="0">
                  <a:solidFill>
                    <a:srgbClr val="357DA9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algn="ctr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4</m:t>
                          </m:r>
                        </m:sub>
                      </m:sSub>
                      <m:r>
                        <a:rPr lang="uk-UA" sz="2800" i="1" kern="1200">
                          <a:solidFill>
                            <a:srgbClr val="357DA9">
                              <a:lumMod val="50000"/>
                            </a:srgbClr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16</m:t>
                          </m:r>
                        </m:e>
                        <m:sup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uk-UA" sz="2800" i="1" kern="1200">
                          <a:solidFill>
                            <a:srgbClr val="357DA9">
                              <a:lumMod val="50000"/>
                            </a:srgbClr>
                          </a:solidFill>
                          <a:latin typeface="Cambria Math"/>
                        </a:rPr>
                        <m:t>=256,</m:t>
                      </m:r>
                    </m:oMath>
                  </m:oMathPara>
                </a14:m>
                <a:endParaRPr lang="uk-UA" sz="2800" kern="1200" dirty="0">
                  <a:solidFill>
                    <a:srgbClr val="357DA9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algn="ctr">
                  <a:lnSpc>
                    <a:spcPct val="150000"/>
                  </a:lnSpc>
                  <a:spcBef>
                    <a:spcPct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en-US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𝑎</m:t>
                          </m:r>
                        </m:e>
                        <m:sub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5</m:t>
                          </m:r>
                        </m:sub>
                      </m:sSub>
                      <m:r>
                        <a:rPr lang="uk-UA" sz="2800" i="1" kern="1200">
                          <a:solidFill>
                            <a:srgbClr val="357DA9">
                              <a:lumMod val="50000"/>
                            </a:srgbClr>
                          </a:solidFill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256</m:t>
                          </m:r>
                        </m:e>
                        <m:sup>
                          <m:r>
                            <a:rPr lang="uk-UA" sz="2800" i="1" kern="1200">
                              <a:solidFill>
                                <a:srgbClr val="357DA9">
                                  <a:lumMod val="50000"/>
                                </a:srgbClr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uk-UA" sz="2800" i="1" kern="1200">
                          <a:solidFill>
                            <a:srgbClr val="357DA9">
                              <a:lumMod val="50000"/>
                            </a:srgbClr>
                          </a:solidFill>
                          <a:latin typeface="Cambria Math"/>
                        </a:rPr>
                        <m:t>=65536, ….</m:t>
                      </m:r>
                    </m:oMath>
                  </m:oMathPara>
                </a14:m>
                <a:endParaRPr lang="uk-UA" sz="2800" kern="1200" dirty="0">
                  <a:solidFill>
                    <a:srgbClr val="357DA9">
                      <a:lumMod val="50000"/>
                    </a:srgbClr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lvl="0" indent="0" algn="ctr">
                  <a:lnSpc>
                    <a:spcPct val="150000"/>
                  </a:lnSpc>
                  <a:spcBef>
                    <a:spcPct val="0"/>
                  </a:spcBef>
                  <a:buNone/>
                </a:pPr>
                <a:r>
                  <a:rPr lang="uk-UA" sz="2800" kern="1200" dirty="0">
                    <a:solidFill>
                      <a:srgbClr val="357DA9">
                        <a:lumMod val="50000"/>
                      </a:srgb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Маємо послідовність:</a:t>
                </a:r>
              </a:p>
              <a:p>
                <a:pPr marL="0" lvl="0" indent="0" algn="ctr">
                  <a:lnSpc>
                    <a:spcPct val="150000"/>
                  </a:lnSpc>
                  <a:spcBef>
                    <a:spcPct val="0"/>
                  </a:spcBef>
                  <a:buNone/>
                </a:pPr>
                <a:r>
                  <a:rPr lang="uk-UA" sz="2800" kern="1200" dirty="0">
                    <a:solidFill>
                      <a:srgbClr val="357DA9">
                        <a:lumMod val="50000"/>
                      </a:srgb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2, 4, 16, 256, 65536, … .</a:t>
                </a:r>
                <a:endParaRPr lang="ru-RU" dirty="0"/>
              </a:p>
            </p:txBody>
          </p:sp>
        </mc:Choice>
        <mc:Fallback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419872" y="1268413"/>
                <a:ext cx="5544616" cy="5184923"/>
              </a:xfrm>
              <a:blipFill>
                <a:blip r:embed="rId2"/>
                <a:stretch>
                  <a:fillRect b="-2350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D18C0E0-1CA6-4ECA-8F5A-C5D3851FF4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1" y="1556792"/>
            <a:ext cx="3826768" cy="4032795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4E70972F-BBB8-4355-B5F5-B614A23CCC6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641" y="1556792"/>
            <a:ext cx="3826768" cy="4032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86514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2915817" y="1396652"/>
            <a:ext cx="3168352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451774" y="2708920"/>
            <a:ext cx="257854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Зростаюча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699342" y="2708920"/>
            <a:ext cx="2780778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Спадна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87537" y="4204880"/>
            <a:ext cx="2542784" cy="20417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Якщо кожний її член, починаючи з другого, більший від попереднього :</a:t>
            </a:r>
          </a:p>
          <a:p>
            <a:pPr algn="ctr"/>
            <a:r>
              <a:rPr lang="uk-UA" sz="2000" b="1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1; 3; 5; 7; 9; … </a:t>
            </a:r>
            <a:r>
              <a:rPr lang="uk-UA" dirty="0">
                <a:solidFill>
                  <a:srgbClr val="FFFFFF"/>
                </a:solidFill>
              </a:rPr>
              <a:t>. </a:t>
            </a:r>
            <a:endParaRPr lang="ru-RU" dirty="0">
              <a:solidFill>
                <a:srgbClr val="FFFFFF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xmlns="" Requires="a14">
          <p:sp>
            <p:nvSpPr>
              <p:cNvPr id="7" name="Скругленный прямоугольник 6"/>
              <p:cNvSpPr/>
              <p:nvPr/>
            </p:nvSpPr>
            <p:spPr>
              <a:xfrm>
                <a:off x="5849654" y="4070958"/>
                <a:ext cx="2480153" cy="2041743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uk-UA" sz="20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Якщо кожний її член, починаючи з другого, менший від попереднього</a:t>
                </a:r>
                <a:r>
                  <a:rPr lang="uk-UA" sz="2000" b="1" dirty="0">
                    <a:solidFill>
                      <a:schemeClr val="accent5">
                        <a:lumMod val="20000"/>
                        <a:lumOff val="80000"/>
                      </a:schemeClr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</a:p>
              <a:p>
                <a:pPr algn="ctr"/>
                <a:r>
                  <a:rPr lang="uk-UA" sz="20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000" b="1" i="1" smtClean="0">
                            <a:solidFill>
                              <a:srgbClr val="FFFF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uk-UA" sz="2000" b="1" i="1" smtClean="0">
                            <a:solidFill>
                              <a:srgbClr val="FFFFFF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uk-UA" sz="2000" b="1" i="1" smtClean="0">
                            <a:solidFill>
                              <a:srgbClr val="FFFFFF"/>
                            </a:solidFill>
                            <a:latin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uk-UA" sz="20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0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uk-UA" sz="20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uk-UA" sz="20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uk-UA" sz="20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uk-UA" sz="20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a:rPr lang="uk-UA" sz="2000" b="1" i="1">
                            <a:solidFill>
                              <a:srgbClr val="FFFFFF"/>
                            </a:solidFill>
                            <a:latin typeface="Cambria Math"/>
                          </a:rPr>
                          <m:t>𝟏</m:t>
                        </m:r>
                      </m:num>
                      <m:den>
                        <m:r>
                          <a:rPr lang="uk-UA" sz="2000" b="1" i="1" smtClean="0">
                            <a:solidFill>
                              <a:srgbClr val="FFFFFF"/>
                            </a:solidFill>
                            <a:latin typeface="Cambria Math"/>
                          </a:rPr>
                          <m:t>𝟖</m:t>
                        </m:r>
                      </m:den>
                    </m:f>
                  </m:oMath>
                </a14:m>
                <a:r>
                  <a:rPr lang="uk-UA" sz="2000" b="1" dirty="0">
                    <a:solidFill>
                      <a:srgbClr val="FFFFFF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… .</a:t>
                </a:r>
                <a:endParaRPr lang="ru-RU" sz="2000" b="1" dirty="0">
                  <a:solidFill>
                    <a:srgbClr val="FFFFF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7" name="Скругленный прямоугольник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9654" y="4070958"/>
                <a:ext cx="2480153" cy="2041743"/>
              </a:xfrm>
              <a:prstGeom prst="roundRect">
                <a:avLst/>
              </a:prstGeom>
              <a:blipFill rotWithShape="1">
                <a:blip r:embed="rId2"/>
                <a:stretch>
                  <a:fillRect r="-48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Прямая со стрелкой 7"/>
          <p:cNvCxnSpPr>
            <a:endCxn id="5" idx="0"/>
          </p:cNvCxnSpPr>
          <p:nvPr/>
        </p:nvCxnSpPr>
        <p:spPr bwMode="auto">
          <a:xfrm>
            <a:off x="5220072" y="2311052"/>
            <a:ext cx="1869659" cy="39786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cxnSpLocks/>
            <a:endCxn id="4" idx="0"/>
          </p:cNvCxnSpPr>
          <p:nvPr/>
        </p:nvCxnSpPr>
        <p:spPr bwMode="auto">
          <a:xfrm flipH="1">
            <a:off x="1741048" y="2311052"/>
            <a:ext cx="2110874" cy="39786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>
            <a:endCxn id="6" idx="0"/>
          </p:cNvCxnSpPr>
          <p:nvPr/>
        </p:nvCxnSpPr>
        <p:spPr bwMode="auto">
          <a:xfrm>
            <a:off x="1758929" y="3757242"/>
            <a:ext cx="0" cy="44763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>
            <a:stCxn id="5" idx="2"/>
            <a:endCxn id="7" idx="0"/>
          </p:cNvCxnSpPr>
          <p:nvPr/>
        </p:nvCxnSpPr>
        <p:spPr bwMode="auto">
          <a:xfrm>
            <a:off x="7089731" y="3623320"/>
            <a:ext cx="0" cy="447638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2509986"/>
            <a:ext cx="2411760" cy="38938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380951160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 себе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288" y="1268413"/>
            <a:ext cx="6624984" cy="4903787"/>
          </a:xfrm>
        </p:spPr>
        <p:txBody>
          <a:bodyPr/>
          <a:lstStyle/>
          <a:p>
            <a:pPr>
              <a:lnSpc>
                <a:spcPct val="150000"/>
              </a:lnSpc>
              <a:buFontTx/>
              <a:buChar char="-"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Сформулювати означення послідовності.</a:t>
            </a:r>
          </a:p>
          <a:p>
            <a:pPr>
              <a:lnSpc>
                <a:spcPct val="150000"/>
              </a:lnSpc>
              <a:buFontTx/>
              <a:buChar char="-"/>
            </a:pPr>
            <a:endParaRPr lang="uk-UA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endParaRPr lang="uk-UA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endParaRPr lang="uk-UA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Назвіть способи задання послідовності.</a:t>
            </a:r>
          </a:p>
          <a:p>
            <a:pPr marL="0" indent="0">
              <a:lnSpc>
                <a:spcPct val="150000"/>
              </a:lnSpc>
              <a:buNone/>
            </a:pPr>
            <a:endParaRPr lang="uk-UA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uk-UA" sz="28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sz="2800" dirty="0">
              <a:solidFill>
                <a:schemeClr val="bg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6BDB04CA-7BD2-4E58-80E3-ECF490A4AE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7033" y="3212976"/>
            <a:ext cx="2555776" cy="3240707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 bwMode="auto">
          <a:xfrm>
            <a:off x="395536" y="2509292"/>
            <a:ext cx="8568952" cy="1996430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lvl="0" algn="l">
              <a:lnSpc>
                <a:spcPct val="150000"/>
              </a:lnSpc>
              <a:spcBef>
                <a:spcPct val="20000"/>
              </a:spcBef>
            </a:pPr>
            <a:r>
              <a:rPr lang="uk-UA" sz="28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Послідовність – це множина </a:t>
            </a:r>
          </a:p>
          <a:p>
            <a:pPr lvl="0" algn="l">
              <a:lnSpc>
                <a:spcPct val="150000"/>
              </a:lnSpc>
              <a:spcBef>
                <a:spcPct val="20000"/>
              </a:spcBef>
            </a:pPr>
            <a:r>
              <a:rPr lang="uk-UA" sz="28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будь-яких об’єктів, розташованих </a:t>
            </a:r>
          </a:p>
          <a:p>
            <a:pPr lvl="0" algn="l">
              <a:lnSpc>
                <a:spcPct val="150000"/>
              </a:lnSpc>
              <a:spcBef>
                <a:spcPct val="20000"/>
              </a:spcBef>
            </a:pPr>
            <a:r>
              <a:rPr lang="uk-UA" sz="28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певному порядку. </a:t>
            </a: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395536" y="5589240"/>
            <a:ext cx="5616624" cy="648072"/>
          </a:xfrm>
          <a:prstGeom prst="rect">
            <a:avLst/>
          </a:prstGeom>
          <a:noFill/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r>
              <a:rPr lang="uk-UA" sz="2800" b="1" kern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Описовий, табличний, формулами</a:t>
            </a:r>
            <a:endParaRPr kumimoji="0" lang="ru-RU" sz="1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05610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uk-UA" dirty="0" smtClean="0"/>
          </a:p>
          <a:p>
            <a:pPr marL="0" indent="0">
              <a:buNone/>
            </a:pPr>
            <a:endParaRPr lang="uk-UA" dirty="0"/>
          </a:p>
          <a:p>
            <a:pPr marL="0" indent="0">
              <a:lnSpc>
                <a:spcPct val="150000"/>
              </a:lnSpc>
              <a:buNone/>
            </a:pPr>
            <a:r>
              <a:rPr lang="uk-UA" sz="4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Дякуємо за увагу!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uk-UA" sz="44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Успіхів Вам!</a:t>
            </a:r>
            <a:endParaRPr lang="ru-RU" sz="44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16833"/>
            <a:ext cx="3168352" cy="4169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412119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574TGp_natural_light">
  <a:themeElements>
    <a:clrScheme name="574TGp_natural_light 2">
      <a:dk1>
        <a:srgbClr val="808080"/>
      </a:dk1>
      <a:lt1>
        <a:srgbClr val="9BD3E5"/>
      </a:lt1>
      <a:dk2>
        <a:srgbClr val="357DA9"/>
      </a:dk2>
      <a:lt2>
        <a:srgbClr val="101C56"/>
      </a:lt2>
      <a:accent1>
        <a:srgbClr val="58BECC"/>
      </a:accent1>
      <a:accent2>
        <a:srgbClr val="8A5BDF"/>
      </a:accent2>
      <a:accent3>
        <a:srgbClr val="AEBFD1"/>
      </a:accent3>
      <a:accent4>
        <a:srgbClr val="84B4C3"/>
      </a:accent4>
      <a:accent5>
        <a:srgbClr val="B4DBE2"/>
      </a:accent5>
      <a:accent6>
        <a:srgbClr val="7D52CA"/>
      </a:accent6>
      <a:hlink>
        <a:srgbClr val="6ECC4C"/>
      </a:hlink>
      <a:folHlink>
        <a:srgbClr val="DD693B"/>
      </a:folHlink>
    </a:clrScheme>
    <a:fontScheme name="574TGp_natural_ligh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1">
          <a:blip xmlns:r="http://schemas.openxmlformats.org/officeDocument/2006/relationships" r:embed="rId1"/>
          <a:srcRect/>
          <a:stretch>
            <a:fillRect/>
          </a:stretch>
        </a:blip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574TGp_natural_light 1">
        <a:dk1>
          <a:srgbClr val="808080"/>
        </a:dk1>
        <a:lt1>
          <a:srgbClr val="EADCC0"/>
        </a:lt1>
        <a:dk2>
          <a:srgbClr val="F97407"/>
        </a:dk2>
        <a:lt2>
          <a:srgbClr val="E65D00"/>
        </a:lt2>
        <a:accent1>
          <a:srgbClr val="FBCF2D"/>
        </a:accent1>
        <a:accent2>
          <a:srgbClr val="5C8CDA"/>
        </a:accent2>
        <a:accent3>
          <a:srgbClr val="FBBCAA"/>
        </a:accent3>
        <a:accent4>
          <a:srgbClr val="C8BCA4"/>
        </a:accent4>
        <a:accent5>
          <a:srgbClr val="FDE4AD"/>
        </a:accent5>
        <a:accent6>
          <a:srgbClr val="537EC5"/>
        </a:accent6>
        <a:hlink>
          <a:srgbClr val="87D242"/>
        </a:hlink>
        <a:folHlink>
          <a:srgbClr val="DA6478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2">
        <a:dk1>
          <a:srgbClr val="808080"/>
        </a:dk1>
        <a:lt1>
          <a:srgbClr val="9BD3E5"/>
        </a:lt1>
        <a:dk2>
          <a:srgbClr val="357DA9"/>
        </a:dk2>
        <a:lt2>
          <a:srgbClr val="101C56"/>
        </a:lt2>
        <a:accent1>
          <a:srgbClr val="58BECC"/>
        </a:accent1>
        <a:accent2>
          <a:srgbClr val="8A5BDF"/>
        </a:accent2>
        <a:accent3>
          <a:srgbClr val="AEBFD1"/>
        </a:accent3>
        <a:accent4>
          <a:srgbClr val="84B4C3"/>
        </a:accent4>
        <a:accent5>
          <a:srgbClr val="B4DBE2"/>
        </a:accent5>
        <a:accent6>
          <a:srgbClr val="7D52CA"/>
        </a:accent6>
        <a:hlink>
          <a:srgbClr val="6ECC4C"/>
        </a:hlink>
        <a:folHlink>
          <a:srgbClr val="DD693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574TGp_natural_light 3">
        <a:dk1>
          <a:srgbClr val="808080"/>
        </a:dk1>
        <a:lt1>
          <a:srgbClr val="DDE89A"/>
        </a:lt1>
        <a:dk2>
          <a:srgbClr val="329A2A"/>
        </a:dk2>
        <a:lt2>
          <a:srgbClr val="185E25"/>
        </a:lt2>
        <a:accent1>
          <a:srgbClr val="80CB35"/>
        </a:accent1>
        <a:accent2>
          <a:srgbClr val="518CD3"/>
        </a:accent2>
        <a:accent3>
          <a:srgbClr val="ADCAAC"/>
        </a:accent3>
        <a:accent4>
          <a:srgbClr val="BDC683"/>
        </a:accent4>
        <a:accent5>
          <a:srgbClr val="C0E2AE"/>
        </a:accent5>
        <a:accent6>
          <a:srgbClr val="497EBF"/>
        </a:accent6>
        <a:hlink>
          <a:srgbClr val="E15D7C"/>
        </a:hlink>
        <a:folHlink>
          <a:srgbClr val="DB9153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246</TotalTime>
  <Words>235</Words>
  <Application>Microsoft Office PowerPoint</Application>
  <PresentationFormat>Екран (4:3)</PresentationFormat>
  <Paragraphs>72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14</vt:i4>
      </vt:variant>
    </vt:vector>
  </HeadingPairs>
  <TitlesOfParts>
    <vt:vector size="15" baseType="lpstr">
      <vt:lpstr>574TGp_natural_light</vt:lpstr>
      <vt:lpstr>Числові послідовності  </vt:lpstr>
      <vt:lpstr>             Послідовність-</vt:lpstr>
      <vt:lpstr>       Члени послідовності -</vt:lpstr>
      <vt:lpstr> Наприклад  </vt:lpstr>
      <vt:lpstr>Слайд 5</vt:lpstr>
      <vt:lpstr>Способи задання </vt:lpstr>
      <vt:lpstr>Описовий спосіб</vt:lpstr>
      <vt:lpstr>Табличний спосіб</vt:lpstr>
      <vt:lpstr> Послідовності, що задані формулою </vt:lpstr>
      <vt:lpstr>Рекурентна формула – </vt:lpstr>
      <vt:lpstr>Слайд 11</vt:lpstr>
      <vt:lpstr>Слайд 12</vt:lpstr>
      <vt:lpstr>Перевір себе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Числові послідовності Арифметична прогресія </dc:title>
  <cp:lastModifiedBy>Миронова</cp:lastModifiedBy>
  <cp:revision>24</cp:revision>
  <dcterms:modified xsi:type="dcterms:W3CDTF">2018-02-05T18:27:10Z</dcterms:modified>
</cp:coreProperties>
</file>