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9" r:id="rId3"/>
    <p:sldId id="270" r:id="rId4"/>
    <p:sldId id="271" r:id="rId5"/>
    <p:sldId id="298" r:id="rId6"/>
    <p:sldId id="286" r:id="rId7"/>
    <p:sldId id="273" r:id="rId8"/>
    <p:sldId id="274" r:id="rId9"/>
    <p:sldId id="276" r:id="rId10"/>
    <p:sldId id="287" r:id="rId11"/>
    <p:sldId id="277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79" r:id="rId20"/>
    <p:sldId id="280" r:id="rId21"/>
    <p:sldId id="283" r:id="rId22"/>
    <p:sldId id="288" r:id="rId23"/>
    <p:sldId id="296" r:id="rId24"/>
    <p:sldId id="297" r:id="rId25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43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848FF9-28D5-4D0D-8EF1-CFCB91E891F6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846680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gradFill rotWithShape="0">
          <a:gsLst>
            <a:gs pos="0">
              <a:srgbClr val="C5C5C5"/>
            </a:gs>
            <a:gs pos="100000">
              <a:srgbClr val="70A8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900113" y="5300663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107950" y="5300663"/>
            <a:ext cx="741363" cy="744537"/>
          </a:xfrm>
          <a:prstGeom prst="rect">
            <a:avLst/>
          </a:prstGeom>
          <a:solidFill>
            <a:srgbClr val="70A8D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437063"/>
            <a:ext cx="4811712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793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55875" y="6237288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848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7EA5DDA1-7078-48BC-A8C1-65792B79FDE8}" type="slidenum">
              <a:rPr lang="en-US"/>
              <a:pPr/>
              <a:t>‹№›</a:t>
            </a:fld>
            <a:endParaRPr lang="en-US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0650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27813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pic>
        <p:nvPicPr>
          <p:cNvPr id="3148" name="Picture 76" descr="j040005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2663825" cy="1774825"/>
          </a:xfrm>
          <a:prstGeom prst="rect">
            <a:avLst/>
          </a:prstGeom>
          <a:noFill/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pic>
        <p:nvPicPr>
          <p:cNvPr id="3149" name="Picture 77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4813"/>
            <a:ext cx="2663825" cy="177323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151" name="Picture 79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4813"/>
            <a:ext cx="2665413" cy="1782762"/>
          </a:xfrm>
          <a:prstGeom prst="rect">
            <a:avLst/>
          </a:prstGeom>
          <a:solidFill>
            <a:srgbClr val="70A8DA"/>
          </a:solidFill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sp>
        <p:nvSpPr>
          <p:cNvPr id="3152" name="Freeform 80" descr="Dark upward diagonal"/>
          <p:cNvSpPr>
            <a:spLocks/>
          </p:cNvSpPr>
          <p:nvPr userDrawn="1"/>
        </p:nvSpPr>
        <p:spPr bwMode="gray">
          <a:xfrm>
            <a:off x="122238" y="115888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F20F5-7FA7-4F36-9E81-51A8E0168972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46EC7-1B03-4448-A8BB-32164ED03A71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76712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24400" y="1268413"/>
            <a:ext cx="4178300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D0361-F9E7-4228-BFA4-870AEE95DB2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644B0-8BC7-4A52-95E7-0DFFE46B71DA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50B34-6DA1-4B4B-AAED-B0E3A6D69B5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327A0-D91D-4E79-B01A-1106226E5498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E4D54-96B8-4C44-A1A9-6A62B88B840D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76DB-3B70-449A-AC0F-5F26834D8D05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3768C-B39F-4975-9C46-E35CC0BC459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238125"/>
            <a:ext cx="2125662" cy="5934075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95288" y="238125"/>
            <a:ext cx="6229350" cy="593407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39BBD-A43D-4CB9-8FB9-DE43B3AAAF7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6838" y="74613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764381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268413"/>
            <a:ext cx="8507412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79388" y="6381750"/>
            <a:ext cx="1712912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63938" y="6308725"/>
            <a:ext cx="2311400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2C5C10AA-93D7-41F9-B769-AFA471DD5444}" type="slidenum">
              <a:rPr lang="en-US"/>
              <a:pPr/>
              <a:t>‹№›</a:t>
            </a:fld>
            <a:endParaRPr lang="en-US"/>
          </a:p>
        </p:txBody>
      </p:sp>
      <p:pic>
        <p:nvPicPr>
          <p:cNvPr id="1063" name="Picture 39" descr="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333375"/>
            <a:ext cx="1150937" cy="76993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7704" y="3501008"/>
            <a:ext cx="6552728" cy="208823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uk-UA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Арифметична прогресія</a:t>
            </a:r>
            <a:r>
              <a:rPr lang="ru-RU" sz="5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прогресія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52736"/>
                <a:ext cx="8568952" cy="5328592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6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це </a:t>
                </a:r>
                <a:r>
                  <a:rPr lang="uk-UA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послідовність, кожний член якої, починаючи з другого, дорівнює попередньому члену, доданому до одного й того самого числа </a:t>
                </a:r>
                <a:r>
                  <a:rPr lang="en-US" sz="26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uk-UA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6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uk-UA" sz="26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різниця арифметичної прогресії.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𝑑</m:t>
                        </m:r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+1</m:t>
                        </m:r>
                      </m:sub>
                    </m:sSub>
                    <m:r>
                      <a:rPr lang="en-US" sz="2600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6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6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Приклад арифметичної прогресії: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1; 4; 7; 10; 13; …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uk-UA" sz="2800" i="1" dirty="0">
                  <a:solidFill>
                    <a:schemeClr val="bg1">
                      <a:lumMod val="50000"/>
                    </a:schemeClr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=1;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𝑑</m:t>
                        </m:r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=4−1=3</m:t>
                    </m:r>
                  </m:oMath>
                </a14:m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52736"/>
                <a:ext cx="8568952" cy="5328592"/>
              </a:xfrm>
              <a:blipFill rotWithShape="1">
                <a:blip r:embed="rId2"/>
                <a:stretch>
                  <a:fillRect l="-1280" r="-711" b="-21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6EB09AB-86B8-4ED0-8633-5AE81BBD79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144" y="3429000"/>
            <a:ext cx="2880319" cy="319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7819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268413"/>
                <a:ext cx="5688880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Будь-яку арифметичну прогресію можна задати формулою виду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i="1">
                        <a:solidFill>
                          <a:srgbClr val="FF0000"/>
                        </a:solidFill>
                        <a:latin typeface="Cambria Math"/>
                      </a:rPr>
                      <m:t>𝑘𝑛</m:t>
                    </m:r>
                    <m:r>
                      <a:rPr lang="en-US" sz="2800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i="1">
                        <a:solidFill>
                          <a:srgbClr val="FF0000"/>
                        </a:solidFill>
                        <a:latin typeface="Cambria Math"/>
                      </a:rPr>
                      <m:t>𝑏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де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𝑘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  і 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𝑏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деякі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числа.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Наприклад.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Арифметичну прогресію задано формулою: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uk-UA" sz="2800">
                        <a:solidFill>
                          <a:srgbClr val="FF0000"/>
                        </a:solidFill>
                        <a:latin typeface="Cambria Math"/>
                      </a:rPr>
                      <m:t>1,5</m:t>
                    </m:r>
                    <m:r>
                      <m:rPr>
                        <m:sty m:val="p"/>
                      </m:rPr>
                      <a:rPr lang="en-US" sz="2800">
                        <a:solidFill>
                          <a:srgbClr val="FF0000"/>
                        </a:solidFill>
                        <a:latin typeface="Cambria Math"/>
                      </a:rPr>
                      <m:t>n</m:t>
                    </m:r>
                    <m:r>
                      <a:rPr lang="uk-UA" sz="280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en-US" sz="2800" i="1">
                        <a:solidFill>
                          <a:srgbClr val="FF0000"/>
                        </a:solidFill>
                        <a:latin typeface="Cambria Math"/>
                      </a:rPr>
                      <m:t>2</m:t>
                    </m:r>
                    <m:r>
                      <a:rPr lang="uk-UA" sz="2800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ru-RU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6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268413"/>
                <a:ext cx="5688880" cy="4903787"/>
              </a:xfrm>
              <a:blipFill rotWithShape="1">
                <a:blip r:embed="rId2"/>
                <a:stretch>
                  <a:fillRect l="-2251" r="-150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184096C-772F-45C3-A669-34D23174E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152" y="1556792"/>
            <a:ext cx="2808560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9795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Задача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774208" y="933463"/>
                <a:ext cx="5364087" cy="563914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uk-UA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1,5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n</m:t>
                      </m:r>
                      <m:r>
                        <a:rPr lang="uk-UA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2</m:t>
                      </m:r>
                      <m:r>
                        <a:rPr lang="uk-UA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 перший член цієї 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 і різницю.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1,5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∙1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2=3,5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1,5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∙2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2=5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en-US" sz="2800" b="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ru-RU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=5−3,5=1,5</m:t>
                      </m:r>
                      <m:r>
                        <a:rPr lang="uk-UA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3,5; 1,5.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8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74208" y="933463"/>
                <a:ext cx="5364087" cy="5639147"/>
              </a:xfrm>
              <a:blipFill rotWithShape="1">
                <a:blip r:embed="rId2"/>
                <a:stretch>
                  <a:fillRect l="-2273" b="-32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4B6A3CF-1560-49E0-8908-95734932FB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1" y="1916833"/>
            <a:ext cx="3106688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991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184096C-772F-45C3-A669-34D23174E1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440" y="1643050"/>
            <a:ext cx="2808560" cy="3816424"/>
          </a:xfrm>
          <a:prstGeom prst="rect">
            <a:avLst/>
          </a:prstGeom>
        </p:spPr>
      </p:pic>
      <p:sp>
        <p:nvSpPr>
          <p:cNvPr id="5" name="Місце для вмісту 4"/>
          <p:cNvSpPr>
            <a:spLocks noGrp="1"/>
          </p:cNvSpPr>
          <p:nvPr>
            <p:ph idx="1"/>
          </p:nvPr>
        </p:nvSpPr>
        <p:spPr>
          <a:xfrm>
            <a:off x="285720" y="1268413"/>
            <a:ext cx="6143668" cy="490378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uk-UA" sz="28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Щоб одержати будь-який член арифметичної  прогресії, починаючи з другого, треба до попереднього члена додати різницю 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d: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uk-UA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i="1" baseline="-250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a</a:t>
            </a:r>
            <a:r>
              <a:rPr lang="en-US" sz="2800" i="1" baseline="-250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=a</a:t>
            </a:r>
            <a:r>
              <a:rPr lang="en-US" sz="2800" i="1" baseline="-250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+d; 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i="1" baseline="-25000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=a</a:t>
            </a:r>
            <a:r>
              <a:rPr lang="en-US" sz="2800" i="1" baseline="-25000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+d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i="1" baseline="-25000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=a</a:t>
            </a:r>
            <a:r>
              <a:rPr lang="en-US" sz="2800" i="1" baseline="-25000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+d; …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uk-UA" sz="2800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Тобто,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uk-UA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i="1" baseline="-250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i="1" baseline="-250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+d</a:t>
            </a:r>
            <a:r>
              <a:rPr lang="en-US" sz="28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2800" i="1" baseline="-25000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2800" i="1" baseline="-25000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; …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i="1" dirty="0" smtClean="0">
              <a:solidFill>
                <a:srgbClr val="357DA9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i="1" dirty="0" smtClean="0">
                <a:solidFill>
                  <a:srgbClr val="357DA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9795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Задача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36588" y="1106488"/>
                <a:ext cx="5519588" cy="5513387"/>
              </a:xfrm>
            </p:spPr>
            <p:txBody>
              <a:bodyPr/>
              <a:lstStyle/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i="0" kern="1200">
                            <a:solidFill>
                              <a:schemeClr val="tx2"/>
                            </a:solidFill>
                            <a:latin typeface="Cambria Math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 i="0" kern="1200">
                            <a:solidFill>
                              <a:schemeClr val="tx2"/>
                            </a:solidFill>
                            <a:latin typeface="Cambria Math"/>
                          </a:rPr>
                          <m:t>n</m:t>
                        </m:r>
                      </m:sub>
                    </m:sSub>
                  </m:oMath>
                </a14:m>
                <a:r>
                  <a:rPr lang="uk-UA" sz="2800" kern="12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kern="12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uk-UA" sz="2800" kern="12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арифметична прогресія,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kern="120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i="0" kern="1200">
                            <a:solidFill>
                              <a:schemeClr val="tx2"/>
                            </a:solidFill>
                            <a:latin typeface="Cambria Math"/>
                          </a:rPr>
                          <m:t>a</m:t>
                        </m:r>
                      </m:e>
                      <m:sub>
                        <m:r>
                          <a:rPr lang="uk-UA" sz="2800" i="0" kern="1200">
                            <a:solidFill>
                              <a:schemeClr val="tx2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uk-UA" sz="2800" i="0" kern="1200">
                        <a:solidFill>
                          <a:schemeClr val="tx2"/>
                        </a:solidFill>
                        <a:latin typeface="Cambria Math"/>
                      </a:rPr>
                      <m:t>=3,  </m:t>
                    </m:r>
                    <m:r>
                      <m:rPr>
                        <m:sty m:val="p"/>
                      </m:rPr>
                      <a:rPr lang="en-US" sz="2800" i="0" kern="1200">
                        <a:solidFill>
                          <a:schemeClr val="tx2"/>
                        </a:solidFill>
                        <a:latin typeface="Cambria Math"/>
                      </a:rPr>
                      <m:t>d</m:t>
                    </m:r>
                    <m:r>
                      <a:rPr lang="uk-UA" sz="2800" i="0" kern="1200">
                        <a:solidFill>
                          <a:schemeClr val="tx2"/>
                        </a:solidFill>
                        <a:latin typeface="Cambria Math"/>
                      </a:rPr>
                      <m:t>=2.</m:t>
                    </m:r>
                  </m:oMath>
                </a14:m>
                <a:endParaRPr lang="uk-UA" sz="2800" kern="12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Напишіть шість перших членів даної прогресії.</a:t>
                </a:r>
              </a:p>
              <a:p>
                <a:pPr marL="0" lvl="0" indent="0"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Розв’язання.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a</m:t>
                        </m:r>
                      </m:e>
                      <m:sub>
                        <m:r>
                          <a:rPr lang="uk-UA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uk-UA" sz="2800" i="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=3,</m:t>
                    </m:r>
                  </m:oMath>
                </a14:m>
                <a:r>
                  <a:rPr lang="ru-RU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a</m:t>
                        </m:r>
                      </m:e>
                      <m:sub>
                        <m:r>
                          <a:rPr lang="uk-UA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uk-UA" sz="2800" i="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=5,  </m:t>
                    </m:r>
                    <m:sSub>
                      <m:sSubPr>
                        <m:ctrlPr>
                          <a:rPr lang="ru-RU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a</m:t>
                        </m:r>
                      </m:e>
                      <m:sub>
                        <m:r>
                          <a:rPr lang="uk-UA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uk-UA" sz="2800" i="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=7,</m:t>
                    </m:r>
                    <m:sSub>
                      <m:sSubPr>
                        <m:ctrlPr>
                          <a:rPr lang="ru-RU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a</m:t>
                        </m:r>
                      </m:e>
                      <m:sub>
                        <m:r>
                          <a:rPr lang="uk-UA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uk-UA" sz="2800" i="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=9,</m:t>
                    </m:r>
                  </m:oMath>
                </a14:m>
                <a:r>
                  <a:rPr lang="ru-RU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a</m:t>
                        </m:r>
                      </m:e>
                      <m:sub>
                        <m:r>
                          <a:rPr lang="uk-UA" sz="2800" i="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5</m:t>
                        </m:r>
                      </m:sub>
                    </m:sSub>
                    <m:r>
                      <a:rPr lang="uk-UA" sz="2800" i="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=11</m:t>
                    </m:r>
                    <m:r>
                      <a:rPr lang="uk-UA" sz="2800" b="0" i="0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2800" i="1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80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kern="120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a</m:t>
                        </m:r>
                      </m:e>
                      <m:sub>
                        <m:r>
                          <a:rPr lang="uk-UA" sz="2800" b="0" i="1" kern="120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r>
                      <a:rPr lang="uk-UA" sz="280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=1</m:t>
                    </m:r>
                    <m:r>
                      <a:rPr lang="uk-UA" sz="2800" b="0" i="0" kern="120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2800" kern="12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3, 5, 7, 9, 11, 13.</a:t>
                </a:r>
                <a:endParaRPr lang="ru-RU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588" y="1106488"/>
                <a:ext cx="5519588" cy="5513387"/>
              </a:xfrm>
              <a:blipFill>
                <a:blip r:embed="rId2"/>
                <a:stretch>
                  <a:fillRect l="-22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B39CDE6-936F-4139-A6CA-004934EFF6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2285901"/>
            <a:ext cx="3456383" cy="301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734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268413"/>
                <a:ext cx="9001000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Формула </a:t>
                </a:r>
                <a:r>
                  <a:rPr lang="en-US" sz="2800" i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 арифметичної прогресії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Приклад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2800" dirty="0" smtClean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)– арифметична прогресія, в якій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uk-UA" sz="2800" i="1">
                        <a:solidFill>
                          <a:schemeClr val="tx2"/>
                        </a:solidFill>
                        <a:latin typeface="Cambria Math"/>
                      </a:rPr>
                      <m:t>=0,6</m:t>
                    </m:r>
                    <m:r>
                      <a:rPr lang="uk-UA" sz="2800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ru-RU" sz="28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2"/>
                        </a:solidFill>
                        <a:latin typeface="Cambria Math"/>
                        <a:ea typeface="Cambria Math"/>
                      </a:rPr>
                      <m:t>𝑑</m:t>
                    </m:r>
                    <m:r>
                      <a:rPr lang="uk-UA" sz="2800" i="1">
                        <a:solidFill>
                          <a:schemeClr val="tx2"/>
                        </a:solidFill>
                        <a:latin typeface="Cambria Math"/>
                        <a:ea typeface="Cambria Math"/>
                      </a:rPr>
                      <m:t>=0,2</m:t>
                    </m:r>
                  </m:oMath>
                </a14:m>
                <a:r>
                  <a:rPr lang="ru-RU" sz="28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800" dirty="0" err="1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</a:t>
                </a:r>
                <a:r>
                  <a:rPr lang="ru-RU" sz="28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п’ятдесятий</a:t>
                </a:r>
                <a:r>
                  <a:rPr lang="ru-RU" sz="28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член </a:t>
                </a:r>
                <a:r>
                  <a:rPr lang="ru-RU" sz="2800" dirty="0" err="1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цієї</a:t>
                </a:r>
                <a:r>
                  <a:rPr lang="ru-RU" sz="28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lang="ru-RU" sz="28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ru-RU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</a:t>
                </a:r>
                <a:r>
                  <a:rPr lang="ru-RU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50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49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𝑑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=0,6+49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∙0,2=0,6+9,8=10,4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10,4.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268413"/>
                <a:ext cx="9001000" cy="4903787"/>
              </a:xfrm>
              <a:blipFill rotWithShape="1">
                <a:blip r:embed="rId2"/>
                <a:stretch>
                  <a:fillRect l="-1354" b="-38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Скругленный прямоугольник 3"/>
              <p:cNvSpPr/>
              <p:nvPr/>
            </p:nvSpPr>
            <p:spPr>
              <a:xfrm>
                <a:off x="2339752" y="1844824"/>
                <a:ext cx="4096011" cy="676403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+(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𝒏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)∙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𝒅</m:t>
                      </m:r>
                    </m:oMath>
                  </m:oMathPara>
                </a14:m>
                <a:endParaRPr lang="ru-RU" sz="28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Скругленный 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1844824"/>
                <a:ext cx="4096011" cy="676403"/>
              </a:xfrm>
              <a:prstGeom prst="round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566624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643813" cy="868363"/>
          </a:xfrm>
        </p:spPr>
        <p:txBody>
          <a:bodyPr/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2 </a:t>
            </a:r>
            <a:r>
              <a:rPr lang="uk-UA" sz="4000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345034"/>
                <a:ext cx="8496944" cy="4820269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 є число -25 членом арифметичної прогресії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): 23; 17; 11; 5; -1; … ?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𝑑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=17−23=−6</m:t>
                      </m:r>
                      <m: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=23−6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     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23−6</m:t>
                    </m:r>
                    <m:r>
                      <m:rPr>
                        <m:nor/>
                      </m:rPr>
                      <a:rPr lang="en-US" sz="2800" dirty="0">
                        <a:solidFill>
                          <a:schemeClr val="bg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=−25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6</m:t>
                    </m:r>
                    <m:r>
                      <m:rPr>
                        <m:nor/>
                      </m:rPr>
                      <a:rPr lang="en-US" sz="2800" dirty="0">
                        <a:solidFill>
                          <a:schemeClr val="bg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=48</m:t>
                    </m:r>
                    <m:r>
                      <m:rPr>
                        <m:nor/>
                      </m:rPr>
                      <a:rPr lang="uk-UA" sz="2800" dirty="0">
                        <a:solidFill>
                          <a:schemeClr val="bg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dirty="0">
                        <a:solidFill>
                          <a:schemeClr val="bg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=8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uk-UA" sz="2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Відповідь: число −25 є восьмим членом арифметичної прогресії.</m:t>
                      </m:r>
                    </m:oMath>
                  </m:oMathPara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345034"/>
                <a:ext cx="8496944" cy="4820269"/>
              </a:xfrm>
              <a:blipFill>
                <a:blip r:embed="rId2"/>
                <a:stretch>
                  <a:fillRect l="-15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512402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868363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Властивість арифметичної прогресії.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413"/>
                <a:ext cx="8568952" cy="5184923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1) Будь-який член арифметичної прогресії, крім першого, дорівнює півсумі двох сусідніх з ним членів: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uk-UA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uk-UA" sz="28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sz="28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−1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sz="28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+1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Наприклад.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другий член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арифметичної прогресії: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-12;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-18; … .</a:t>
                </a: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413"/>
                <a:ext cx="8568952" cy="5184923"/>
              </a:xfrm>
              <a:blipFill rotWithShape="1">
                <a:blip r:embed="rId2"/>
                <a:stretch>
                  <a:fillRect l="-1495" r="-1495" b="-12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E766ED9-86C9-4C3A-B004-F75A260560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2780928"/>
            <a:ext cx="3635895" cy="339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1574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139952" y="1196752"/>
                <a:ext cx="4536504" cy="4903787"/>
              </a:xfrm>
            </p:spPr>
            <p:txBody>
              <a:bodyPr/>
              <a:lstStyle/>
              <a:p>
                <a:pPr marL="0" lvl="0" indent="0"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uk-UA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 kern="12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uk-UA" sz="2800" b="0" i="1" kern="1200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uk-UA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US" sz="2800" i="1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−12+(−18)</m:t>
                          </m:r>
                        </m:num>
                        <m:den>
                          <m:r>
                            <a:rPr lang="uk-UA" sz="2800" i="1" kern="120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uk-UA" sz="2800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=−15</m:t>
                      </m:r>
                      <m:r>
                        <a:rPr lang="en-US" sz="2800" kern="12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uk-UA" sz="2800" kern="12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2800" kern="1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-15.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39952" y="1196752"/>
                <a:ext cx="4536504" cy="4903787"/>
              </a:xfrm>
              <a:blipFill>
                <a:blip r:embed="rId2"/>
                <a:stretch>
                  <a:fillRect l="-268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4139506" cy="5171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44204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618554"/>
            <a:ext cx="4032448" cy="868363"/>
          </a:xfrm>
        </p:spPr>
        <p:txBody>
          <a:bodyPr/>
          <a:lstStyle/>
          <a:p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1268413"/>
            <a:ext cx="5266804" cy="490378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Леонардо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Фібоначчі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італійський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вчений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-математик,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вперше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сформулював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правило для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знаходження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суми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членів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арифметичної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прогресії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«</a:t>
            </a:r>
            <a:r>
              <a:rPr lang="ru-RU" sz="2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Книзі</a:t>
            </a: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абака» (1202 р.)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3603625" cy="488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42957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7704" y="3501008"/>
            <a:ext cx="6552728" cy="208823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uk-UA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Сума </a:t>
            </a:r>
            <a:r>
              <a:rPr lang="uk-UA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арифметичної прогресії</a:t>
            </a:r>
            <a:r>
              <a:rPr lang="ru-RU" sz="5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7358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268413"/>
                <a:ext cx="8507412" cy="5184923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Сума членів скінченної арифметичної прогресії дорівнює півсумі крайніх її членів, помноженій на число членів: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8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28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  <m:r>
                        <a:rPr lang="en-US" sz="2800" b="0" i="0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uk-UA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Знаходження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суми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арифметичної прогресії передбачає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наявність значень крайніх членів суми прогресії та їх кількість</a:t>
                </a:r>
                <a:r>
                  <a:rPr lang="uk-UA" dirty="0"/>
                  <a:t/>
                </a:r>
                <a:br>
                  <a:rPr lang="uk-UA" dirty="0"/>
                </a:b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268413"/>
                <a:ext cx="8507412" cy="5184923"/>
              </a:xfrm>
              <a:blipFill rotWithShape="1">
                <a:blip r:embed="rId2"/>
                <a:stretch>
                  <a:fillRect l="-1505" r="-2437" b="-164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25154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Сума арифметичної прогресії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124745"/>
                <a:ext cx="8507412" cy="5472608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−1)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28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</m:oMath>
                  </m:oMathPara>
                </a14:m>
                <a:endParaRPr lang="en-US" sz="2800" b="0" dirty="0" smtClean="0">
                  <a:solidFill>
                    <a:srgbClr val="FF0000"/>
                  </a:solidFill>
                  <a:ea typeface="Cambria Math"/>
                </a:endParaRPr>
              </a:p>
              <a:p>
                <a:pPr marL="0" indent="0"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Розпишемо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загальну формулу суми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прогресії:</a:t>
                </a: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−1)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𝑑𝑛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𝑑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  <m: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𝑑𝑛</m:t>
                              </m:r>
                            </m:e>
                            <m:sup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𝑑𝑛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𝑑𝑛</m:t>
                              </m:r>
                            </m:e>
                            <m:sup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  <m:d>
                            <m:d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𝑑</m:t>
                              </m:r>
                            </m:e>
                          </m:d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uk-UA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uk-UA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Знаходження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передбачає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наявність значень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першого члена прогресії, різниці 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кількість</a:t>
                </a:r>
                <a:r>
                  <a:rPr lang="en-US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членів.</a:t>
                </a:r>
                <a:endParaRPr lang="uk-UA" sz="2800" dirty="0"/>
              </a:p>
              <a:p>
                <a:endParaRPr lang="uk-UA" dirty="0"/>
              </a:p>
              <a:p>
                <a:endParaRPr lang="en-US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124745"/>
                <a:ext cx="8507412" cy="5472608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15215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29170" y="1196752"/>
                <a:ext cx="6447086" cy="5256584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член арифметичної прогресії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-4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а різниця 2. Чому дорівнює сума десяти перших членів прогресії?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−1)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n</m:t>
                      </m:r>
                      <m: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  <m:r>
                      <a:rPr lang="en-US" sz="2800" i="1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</a:rPr>
                      <m:t>=(2</m:t>
                    </m:r>
                    <m:r>
                      <a:rPr lang="en-US" sz="2800" i="1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  <a:ea typeface="Cambria Math"/>
                      </a:rPr>
                      <m:t>∙(−4)</m:t>
                    </m:r>
                    <m:r>
                      <a:rPr lang="en-US" sz="2800" i="1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</a:rPr>
                      <m:t>+9</m:t>
                    </m:r>
                    <m:r>
                      <a:rPr lang="en-US" sz="2800" i="1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2)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  <a:ea typeface="Cambria Math"/>
                      </a:rPr>
                      <m:t>∙5</m:t>
                    </m:r>
                    <m:r>
                      <a:rPr lang="uk-UA" sz="2800" b="0" i="0" dirty="0" smtClean="0">
                        <a:solidFill>
                          <a:srgbClr val="357DA9">
                            <a:lumMod val="50000"/>
                          </a:srgbClr>
                        </a:solidFill>
                        <a:latin typeface="Cambria Math" panose="02040503050406030204" pitchFamily="18" charset="0"/>
                        <a:ea typeface="Cambria Math"/>
                      </a:rPr>
                      <m:t>,</m:t>
                    </m:r>
                  </m:oMath>
                </a14:m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ea typeface="Cambria Math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  <a:ea typeface="Cambria Math"/>
                      </a:rPr>
                      <m:t>=50</m:t>
                    </m:r>
                  </m:oMath>
                </a14:m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.</a:t>
                </a:r>
              </a:p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uk-UA" sz="28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50.</a:t>
                </a:r>
                <a:endParaRPr lang="en-US" sz="2800" dirty="0">
                  <a:solidFill>
                    <a:srgbClr val="357DA9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9170" y="1196752"/>
                <a:ext cx="6447086" cy="5256584"/>
              </a:xfrm>
              <a:blipFill rotWithShape="1">
                <a:blip r:embed="rId2"/>
                <a:stretch>
                  <a:fillRect l="-1890" r="-2363" b="-45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36739A2-F08F-49C3-A3E6-5590765DF8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152" y="2348880"/>
            <a:ext cx="3203848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10968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643813" cy="868363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0728"/>
                <a:ext cx="8569200" cy="490344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 суму двадцяти членів арифметичної прогресії,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19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=82.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20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20</m:t>
                    </m:r>
                    <m:r>
                      <a:rPr lang="en-US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Використовуючи властивість арифметичної прогресії, маємо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19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=82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82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20=820</m:t>
                    </m:r>
                    <m:r>
                      <a:rPr lang="en-US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820.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0728"/>
                <a:ext cx="8569200" cy="4903440"/>
              </a:xfrm>
              <a:blipFill rotWithShape="1">
                <a:blip r:embed="rId2"/>
                <a:stretch>
                  <a:fillRect l="-1494" r="-640" b="-139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582651E-51AD-4D3F-95E9-0510381BE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160" y="1700808"/>
            <a:ext cx="2664296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81982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потрібно знайти не всю </a:t>
                </a: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суму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а частину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суми </a:t>
                </a:r>
                <a:r>
                  <a:rPr lang="uk-UA" sz="2800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послідовності </a:t>
                </a: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починаючи з k-го її </a:t>
                </a:r>
                <a:r>
                  <a:rPr lang="uk-UA" sz="2800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члена,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в нагоді стане наступна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формула: </a:t>
                </a:r>
                <a:endParaRPr lang="uk-UA" sz="2800" i="1" dirty="0" smtClean="0">
                  <a:solidFill>
                    <a:schemeClr val="bg1">
                      <a:lumMod val="50000"/>
                    </a:schemeClr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sSubSup>
                            <m:sSubSup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sub>
                            <m:sup/>
                          </m:sSubSup>
                        </m:e>
                        <m:sub/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𝑘</m:t>
                          </m:r>
                        </m:sup>
                      </m:sSubSup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𝑘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uk-UA" sz="2800" i="1" dirty="0" smtClean="0">
                  <a:solidFill>
                    <a:schemeClr val="bg1">
                      <a:lumMod val="50000"/>
                    </a:schemeClr>
                  </a:solidFill>
                  <a:latin typeface="Cambria Math"/>
                  <a:ea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sSubSup>
                            <m:sSubSup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𝑛</m:t>
                              </m:r>
                            </m:sub>
                            <m:sup/>
                          </m:sSubSup>
                        </m:e>
                        <m:sub/>
                        <m:sup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𝑘</m:t>
                          </m:r>
                        </m:sup>
                      </m:sSubSup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d>
                            <m:d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𝑑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𝑘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r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581255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 algn="r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Практичний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інтерес має </a:t>
                </a: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відшукання суми n членів арифметичної прогресії починаючи з k-го номера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Для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знаходження суми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використовуйте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формулу: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𝑘</m:t>
                              </m:r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𝑛</m:t>
                              </m:r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−1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</m:oMath>
                  </m:oMathPara>
                </a14:m>
                <a:endParaRPr lang="uk-UA" i="1" dirty="0" smtClean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 marL="0" indent="0" algn="r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d>
                            <m:dPr>
                              <m:ctrlP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e>
                          </m:d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𝑑</m:t>
                          </m:r>
                        </m:num>
                        <m:den>
                          <m:r>
                            <a:rPr lang="en-US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</m:oMath>
                  </m:oMathPara>
                </a14:m>
                <a:endParaRPr lang="en-US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r="-25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2997291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33382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643813" cy="868363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288" y="1268760"/>
                <a:ext cx="8569200" cy="490344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 суму двадцяти членів арифметичної прогресії,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75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</a:rPr>
                          <m:t>19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75000"/>
                          </a:schemeClr>
                        </a:solidFill>
                        <a:latin typeface="Cambria Math"/>
                      </a:rPr>
                      <m:t>=82.</m:t>
                    </m:r>
                  </m:oMath>
                </a14:m>
                <a:endParaRPr lang="en-US" sz="2800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20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20</m:t>
                              </m:r>
                            </m:sub>
                          </m:sSub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uk-UA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20</m:t>
                      </m:r>
                      <m: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Використовуючи властивість арифметичної прогресії, маємо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19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=82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20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82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20=820</m:t>
                    </m:r>
                    <m:r>
                      <a:rPr lang="en-US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820.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288" y="1268760"/>
                <a:ext cx="8569200" cy="4903440"/>
              </a:xfrm>
              <a:blipFill>
                <a:blip r:embed="rId2"/>
                <a:stretch>
                  <a:fillRect l="-1494" t="-1242" r="-64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77072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037473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29170" y="1196752"/>
                <a:ext cx="6447086" cy="5256584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член арифметичної прогресії -4, а різниця 2. Чому дорівнює сума десяти перших членів прогресії?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−1)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n</m:t>
                      </m:r>
                      <m:r>
                        <a:rPr lang="en-US" sz="280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  <m:r>
                      <a:rPr lang="en-US" sz="2800" i="1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</a:rPr>
                      <m:t>=(2</m:t>
                    </m:r>
                    <m:r>
                      <a:rPr lang="en-US" sz="2800" i="1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  <a:ea typeface="Cambria Math"/>
                      </a:rPr>
                      <m:t>∙(−4)</m:t>
                    </m:r>
                    <m:r>
                      <a:rPr lang="en-US" sz="2800" i="1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</a:rPr>
                      <m:t>+9</m:t>
                    </m:r>
                    <m:r>
                      <a:rPr lang="en-US" sz="2800" i="1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2)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  <a:ea typeface="Cambria Math"/>
                      </a:rPr>
                      <m:t>∙5</m:t>
                    </m:r>
                    <m:r>
                      <a:rPr lang="uk-UA" sz="2800" b="0" i="0" dirty="0" smtClean="0">
                        <a:solidFill>
                          <a:srgbClr val="357DA9">
                            <a:lumMod val="50000"/>
                          </a:srgbClr>
                        </a:solidFill>
                        <a:latin typeface="Cambria Math" panose="02040503050406030204" pitchFamily="18" charset="0"/>
                        <a:ea typeface="Cambria Math"/>
                      </a:rPr>
                      <m:t>,</m:t>
                    </m:r>
                  </m:oMath>
                </a14:m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ea typeface="Cambria Math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solidFill>
                              <a:srgbClr val="357DA9">
                                <a:lumMod val="50000"/>
                              </a:srgbClr>
                            </a:solidFill>
                            <a:latin typeface="Cambria Math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srgbClr val="357DA9">
                            <a:lumMod val="50000"/>
                          </a:srgbClr>
                        </a:solidFill>
                        <a:latin typeface="Cambria Math"/>
                        <a:ea typeface="Cambria Math"/>
                      </a:rPr>
                      <m:t>=50</m:t>
                    </m:r>
                  </m:oMath>
                </a14:m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.</a:t>
                </a:r>
              </a:p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uk-UA" sz="28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50.</a:t>
                </a:r>
                <a:endParaRPr lang="en-US" sz="2800" dirty="0">
                  <a:solidFill>
                    <a:srgbClr val="357DA9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9170" y="1196752"/>
                <a:ext cx="6447086" cy="5256584"/>
              </a:xfrm>
              <a:blipFill>
                <a:blip r:embed="rId2"/>
                <a:stretch>
                  <a:fillRect l="-1890" r="-2363" b="-451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36739A2-F08F-49C3-A3E6-5590765DF8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152" y="2348880"/>
            <a:ext cx="3203848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519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 себе</a:t>
            </a:r>
            <a:endParaRPr lang="ru-RU" sz="4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08720"/>
                <a:ext cx="8291264" cy="5544616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Яку числову послідовність називають арифметичною прогресією?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-Як знайти різницю арифметичної прогресії?               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rgbClr val="FF0000"/>
                        </a:solidFill>
                        <a:latin typeface="Cambria Math"/>
                      </a:rPr>
                      <m:t>                                  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08720"/>
                <a:ext cx="8291264" cy="5544616"/>
              </a:xfrm>
              <a:blipFill rotWithShape="1">
                <a:blip r:embed="rId2"/>
                <a:stretch>
                  <a:fillRect l="-1912" r="-32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FB0C8E0-B3B7-447C-82AC-933DABDFF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8224" y="1268760"/>
            <a:ext cx="2376388" cy="18002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 bwMode="auto">
          <a:xfrm>
            <a:off x="467544" y="2550621"/>
            <a:ext cx="6984776" cy="217452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Арифметичною прогресією називають </a:t>
            </a:r>
          </a:p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послідовність, кожний член якої, починаючи</a:t>
            </a:r>
          </a:p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з другого, дорівнює попередньому члену, </a:t>
            </a:r>
          </a:p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доданому до одного й того самого числа.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Прямоугольник 5"/>
              <p:cNvSpPr/>
              <p:nvPr/>
            </p:nvSpPr>
            <p:spPr bwMode="auto">
              <a:xfrm>
                <a:off x="2555776" y="6001432"/>
                <a:ext cx="3168352" cy="457200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kern="0">
                          <a:solidFill>
                            <a:srgbClr val="FF0000"/>
                          </a:solidFill>
                          <a:latin typeface="Cambria Math"/>
                        </a:rPr>
                        <m:t>𝒅</m:t>
                      </m:r>
                      <m:r>
                        <a:rPr lang="en-US" sz="3200" b="1" i="1" ker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32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2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en-US" sz="32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en-US" sz="32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32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3200" b="1" i="1" kern="0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sz="32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2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en-US" sz="32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kumimoji="0" lang="ru-RU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55776" y="6001432"/>
                <a:ext cx="3168352" cy="457200"/>
              </a:xfrm>
              <a:prstGeom prst="rect">
                <a:avLst/>
              </a:prstGeom>
              <a:blipFill rotWithShape="1">
                <a:blip r:embed="rId4"/>
                <a:stretch>
                  <a:fillRect b="-2667"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72458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38125"/>
            <a:ext cx="7705477" cy="868363"/>
          </a:xfrm>
        </p:spPr>
        <p:txBody>
          <a:bodyPr/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 себе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382" y="980728"/>
            <a:ext cx="8964488" cy="568863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Як обчислити будь-який член арифметичної прогресії? </a:t>
            </a:r>
          </a:p>
          <a:p>
            <a:pPr marL="0" indent="0">
              <a:lnSpc>
                <a:spcPct val="150000"/>
              </a:lnSpc>
              <a:buNone/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правильне твердження: арифметичну </a:t>
            </a:r>
            <a:r>
              <a:rPr lang="uk-UA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прогресію можна задати її першим членом і різницею?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правильне твердження: арифметичну прогресію задають будь-які два її члени? </a:t>
            </a:r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 bwMode="auto">
              <a:xfrm>
                <a:off x="2339752" y="1707687"/>
                <a:ext cx="3866728" cy="914400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vl="0" algn="l">
                  <a:lnSpc>
                    <a:spcPct val="150000"/>
                  </a:lnSpc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en-US" sz="2800" b="1" i="1" ker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800" b="1" i="1" ker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en-US" sz="2800" b="1" i="1" kern="0">
                          <a:solidFill>
                            <a:srgbClr val="FF0000"/>
                          </a:solidFill>
                          <a:latin typeface="Cambria Math"/>
                        </a:rPr>
                        <m:t>𝒅</m:t>
                      </m:r>
                    </m:oMath>
                  </m:oMathPara>
                </a14:m>
                <a:endParaRPr lang="en-US" sz="2800" b="1" kern="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339752" y="1707687"/>
                <a:ext cx="3866728" cy="91440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 bwMode="auto">
          <a:xfrm>
            <a:off x="7089415" y="3356992"/>
            <a:ext cx="1778496" cy="6732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</a:p>
          <a:p>
            <a:pPr marL="0" indent="0">
              <a:lnSpc>
                <a:spcPct val="150000"/>
              </a:lnSpc>
              <a:buNone/>
            </a:pPr>
            <a:endParaRPr lang="uk-UA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6405764" y="4653136"/>
            <a:ext cx="914400" cy="62636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32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</p:spTree>
    <p:extLst>
      <p:ext uri="{BB962C8B-B14F-4D97-AF65-F5344CB8AC3E}">
        <p14:creationId xmlns:p14="http://schemas.microsoft.com/office/powerpoint/2010/main" xmlns="" val="3700397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 себе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80728"/>
            <a:ext cx="8507412" cy="576064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Записати  формулу суми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арифметичної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прогресії, яка передбачає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наявність значень крайніх членів суми прогресії та їх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кількість.</a:t>
            </a:r>
          </a:p>
          <a:p>
            <a:pPr marL="0" indent="0">
              <a:lnSpc>
                <a:spcPct val="150000"/>
              </a:lnSpc>
              <a:buNone/>
            </a:pPr>
            <a:endParaRPr lang="uk-UA" sz="2800" dirty="0" smtClean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 smtClean="0"/>
              <a:t>-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Записати  формулу суми арифметичної прогресії,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яка передбачає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наявність значень першого члена прогресії, різниці  та кількість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членів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uk-UA" sz="2800" dirty="0"/>
          </a:p>
          <a:p>
            <a:pPr marL="0" indent="0">
              <a:buNone/>
            </a:pPr>
            <a:r>
              <a:rPr lang="uk-UA" sz="2800" dirty="0"/>
              <a:t/>
            </a:r>
            <a:br>
              <a:rPr lang="uk-UA" sz="2800" dirty="0"/>
            </a:br>
            <a:endParaRPr lang="ru-RU" sz="2800" dirty="0"/>
          </a:p>
          <a:p>
            <a:pPr marL="0" indent="0">
              <a:buNone/>
            </a:pP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Скругленный прямоугольник 3"/>
              <p:cNvSpPr/>
              <p:nvPr/>
            </p:nvSpPr>
            <p:spPr bwMode="auto">
              <a:xfrm>
                <a:off x="3203848" y="2780928"/>
                <a:ext cx="2773982" cy="1202432"/>
              </a:xfrm>
              <a:prstGeom prst="round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  <m:r>
                        <a:rPr lang="en-US" sz="280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uk-UA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Скругленный 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203848" y="2780928"/>
                <a:ext cx="2773982" cy="1202432"/>
              </a:xfrm>
              <a:prstGeom prst="round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Скругленный прямоугольник 4"/>
              <p:cNvSpPr/>
              <p:nvPr/>
            </p:nvSpPr>
            <p:spPr bwMode="auto">
              <a:xfrm>
                <a:off x="2915816" y="5517232"/>
                <a:ext cx="3888432" cy="1058416"/>
              </a:xfrm>
              <a:prstGeom prst="round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𝑑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−1)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28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𝑛</m:t>
                      </m:r>
                    </m:oMath>
                  </m:oMathPara>
                </a14:m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mbria Math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Скругленный 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15816" y="5517232"/>
                <a:ext cx="3888432" cy="1058416"/>
              </a:xfrm>
              <a:prstGeom prst="round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84537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lnSpc>
                <a:spcPct val="150000"/>
              </a:lnSpc>
              <a:buNone/>
            </a:pPr>
            <a:r>
              <a:rPr lang="uk-UA" sz="4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 за увагу!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4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Успіхів Вам!</a:t>
            </a:r>
            <a:endParaRPr lang="ru-RU" sz="4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16833"/>
            <a:ext cx="3168352" cy="4169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2119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574TGp_natural_light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574TGp_natu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74TGp_natural_light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214</Words>
  <Application>Microsoft Office PowerPoint</Application>
  <PresentationFormat>Екран (4:3)</PresentationFormat>
  <Paragraphs>65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24</vt:i4>
      </vt:variant>
    </vt:vector>
  </HeadingPairs>
  <TitlesOfParts>
    <vt:vector size="25" baseType="lpstr">
      <vt:lpstr>574TGp_natural_light</vt:lpstr>
      <vt:lpstr> Арифметична прогресія </vt:lpstr>
      <vt:lpstr>Арифметична прогресія - </vt:lpstr>
      <vt:lpstr>Слайд 3</vt:lpstr>
      <vt:lpstr>Задача</vt:lpstr>
      <vt:lpstr>Слайд 5</vt:lpstr>
      <vt:lpstr>Задача</vt:lpstr>
      <vt:lpstr>Слайд 7</vt:lpstr>
      <vt:lpstr>Приклад 2  </vt:lpstr>
      <vt:lpstr>Властивість арифметичної прогресії.</vt:lpstr>
      <vt:lpstr>Слайд 10</vt:lpstr>
      <vt:lpstr>Цікаво! </vt:lpstr>
      <vt:lpstr>Сума  арифметичної прогресії </vt:lpstr>
      <vt:lpstr>Слайд 13</vt:lpstr>
      <vt:lpstr>Сума арифметичної прогресії</vt:lpstr>
      <vt:lpstr>Задача</vt:lpstr>
      <vt:lpstr>Задача </vt:lpstr>
      <vt:lpstr>Слайд 17</vt:lpstr>
      <vt:lpstr>Слайд 18</vt:lpstr>
      <vt:lpstr>Задача </vt:lpstr>
      <vt:lpstr>Задача</vt:lpstr>
      <vt:lpstr>Перевір себе</vt:lpstr>
      <vt:lpstr>Перевір себе</vt:lpstr>
      <vt:lpstr>Перевір себе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Числові послідовності Арифметична прогресія </dc:title>
  <cp:lastModifiedBy>Миронова</cp:lastModifiedBy>
  <cp:revision>24</cp:revision>
  <dcterms:modified xsi:type="dcterms:W3CDTF">2018-02-05T18:18:52Z</dcterms:modified>
</cp:coreProperties>
</file>