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2" r:id="rId24"/>
    <p:sldId id="283" r:id="rId25"/>
    <p:sldId id="284" r:id="rId26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FF"/>
    <a:srgbClr val="333333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7942" autoAdjust="0"/>
  </p:normalViewPr>
  <p:slideViewPr>
    <p:cSldViewPr>
      <p:cViewPr varScale="1">
        <p:scale>
          <a:sx n="68" d="100"/>
          <a:sy n="68" d="100"/>
        </p:scale>
        <p:origin x="-13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48FF9-28D5-4D0D-8EF1-CFCB91E891F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91453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7704" y="3212976"/>
            <a:ext cx="6552728" cy="1470025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Числові </a:t>
            </a:r>
            <a:r>
              <a:rPr lang="uk-UA" sz="4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послідовності. </a:t>
            </a: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</a:t>
            </a:r>
            <a:r>
              <a:rPr lang="uk-UA" sz="4400" i="1" dirty="0" err="1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п-го</a:t>
            </a: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члена </a:t>
            </a:r>
            <a:b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 прогресії</a:t>
            </a: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611560" y="1196752"/>
                <a:ext cx="813690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Послідовність задана рекурентною формулою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=8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+2, 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    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 може число 2016 бути членом цієї прогресії?</a:t>
                </a:r>
              </a:p>
              <a:p>
                <a:pPr>
                  <a:lnSpc>
                    <a:spcPct val="150000"/>
                  </a:lnSpc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За умовою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є цілим числом і при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діленні на 8 дає остачу 2.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число 2016 ділиться націло на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8, то воно не може бути членом цієї послідовності.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196752"/>
                <a:ext cx="8136904" cy="5262979"/>
              </a:xfrm>
              <a:prstGeom prst="rect">
                <a:avLst/>
              </a:prstGeom>
              <a:blipFill rotWithShape="1">
                <a:blip r:embed="rId2"/>
                <a:stretch>
                  <a:fillRect l="-1498" b="-8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838" y="3212976"/>
            <a:ext cx="156185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052736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формулу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члена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7, 9, 11, … 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Різниця арифметичної прогресії: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=9−7=2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en-US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знаходимо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=7,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=7+</m:t>
                    </m:r>
                    <m:d>
                      <m:d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=7+2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−2=2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+5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+5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052736"/>
                <a:ext cx="8507412" cy="4903787"/>
              </a:xfrm>
              <a:blipFill rotWithShape="1">
                <a:blip r:embed="rId3"/>
                <a:stretch>
                  <a:fillRect l="-1433" b="-170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413190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3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найменший член послідовності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заданої формулою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члена: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−8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+17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−8</m:t>
                    </m:r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+17</m:t>
                    </m:r>
                  </m:oMath>
                </a14:m>
                <a:r>
                  <a:rPr lang="ru-RU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−8</m:t>
                    </m:r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+16+1=(</m:t>
                    </m:r>
                    <m:sSup>
                      <m:sSupPr>
                        <m:ctrlP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uk-UA" sz="27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−4)</m:t>
                        </m:r>
                      </m:e>
                      <m:sup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uk-UA" sz="27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ru-RU" sz="27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uk-UA" sz="27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=4, то </m:t>
                    </m:r>
                    <m:sSub>
                      <m:sSubPr>
                        <m:ctrlPr>
                          <a:rPr lang="en-US" sz="27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7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</m:t>
                    </m:r>
                    <m:r>
                      <a:rPr lang="uk-UA" sz="27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ru-RU" sz="27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найменший</a:t>
                </a:r>
                <a:r>
                  <a:rPr lang="ru-RU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7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даної</a:t>
                </a:r>
                <a:r>
                  <a:rPr lang="ru-RU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7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послідовності</a:t>
                </a:r>
                <a:r>
                  <a:rPr lang="ru-RU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7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7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7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7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7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1.</m:t>
                    </m:r>
                  </m:oMath>
                </a14:m>
                <a:endParaRPr lang="ru-RU" sz="27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  <a:blipFill rotWithShape="1">
                <a:blip r:embed="rId2"/>
                <a:stretch>
                  <a:fillRect l="-1505" r="-430" b="-16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C1B66473-1C15-4106-B089-A88E02731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61048"/>
            <a:ext cx="2095756" cy="261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67346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4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десятий член арифметичної прогресії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9,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18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−19.</m:t>
                    </m:r>
                  </m:oMath>
                </a14:m>
                <a:endParaRPr lang="uk-UA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Складемо систему рівнянь, використовуючи формулу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арифметичної прогресії і розв’яжемо її: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+3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;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18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17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=9</m:t>
                            </m:r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;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+17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=−19</m:t>
                            </m:r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=9</m:t>
                            </m:r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;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−17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=19</m:t>
                            </m:r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  <a:blipFill rotWithShape="1">
                <a:blip r:embed="rId2"/>
                <a:stretch>
                  <a:fillRect l="-1505" r="-10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174160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−14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=28,</m:t>
                    </m:r>
                  </m:oMath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         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=−2.</m:t>
                      </m:r>
                    </m:oMath>
                  </m:oMathPara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d>
                      <m:d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−2</m:t>
                        </m:r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=9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−6=9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    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=15</m:t>
                    </m:r>
                  </m:oMath>
                </a14:m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+9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uk-UA" sz="2800" b="0" i="1" dirty="0">
                    <a:solidFill>
                      <a:schemeClr val="bg1">
                        <a:lumMod val="50000"/>
                      </a:schemeClr>
                    </a:solidFill>
                    <a:latin typeface="Cambria Math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0">
                  <a:buNone/>
                </a:pPr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15+9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d>
                      <m:d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−2</m:t>
                        </m:r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=−3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−3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40768"/>
            <a:ext cx="3143342" cy="46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67358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5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Між числами 11 і 31 розмістіть чотири числа, які з даними числами утворили б арифметичну прогресію.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Нехай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=11, 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=31,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=6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6,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   </m:t>
                    </m:r>
                  </m:oMath>
                </a14:m>
                <a:endParaRPr lang="uk-UA" sz="2800" b="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11+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5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31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                 </m:t>
                      </m:r>
                      <m:r>
                        <a:rPr lang="uk-UA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20,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                   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4.</m:t>
                      </m:r>
                    </m:oMath>
                  </m:oMathPara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108" y="3068960"/>
            <a:ext cx="3066388" cy="2745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51527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=11+4=15,</m:t>
                    </m:r>
                  </m:oMath>
                </a14:m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=15+4=19,</m:t>
                    </m:r>
                  </m:oMath>
                </a14:m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=19+4=23,</m:t>
                    </m:r>
                  </m:oMath>
                </a14:m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=23+4=27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15, 19, 23, 27, 31.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05064"/>
            <a:ext cx="2877503" cy="2419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15186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6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арифметичну прогресію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якщо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ru-RU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uk-UA" sz="280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sub>
                              </m:sSub>
                              <m:r>
                                <a:rPr lang="ru-RU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36</m:t>
                              </m:r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;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uk-UA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280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∙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ru-RU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60</m:t>
                              </m:r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арифметичної прогресії : 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435C0F3-16AC-4AEE-A214-BFD52C9F7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224" y="1988840"/>
            <a:ext cx="2016223" cy="21463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1563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Підставимо ці вирази в дану систему рівнянь і розв’яжемо її: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8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+6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=36,</m:t>
                            </m:r>
                          </m:e>
                          <m:e>
                            <m:d>
                              <m:dPr>
                                <m:ctrlP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8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+2</m:t>
                                </m:r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=60,</m:t>
                            </m:r>
                          </m:e>
                        </m:eqArr>
                      </m:e>
                    </m:d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=36,</m:t>
                            </m:r>
                          </m:e>
                          <m:e>
                            <m:d>
                              <m:d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+2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=60,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ru-RU" sz="280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=12,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800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800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2800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𝑑</m:t>
                                  </m:r>
                                </m:e>
                              </m:d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∙12=60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800" b="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666853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908720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+2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=12,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5,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5−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5−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+2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12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2,</m:t>
                            </m:r>
                          </m:e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7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-2, 5, 12, 19, 26, … .- шукана арифметична прогресія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=−2,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908720"/>
                <a:ext cx="8507412" cy="5760640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20089"/>
            <a:ext cx="3515441" cy="230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09025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7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Скільки від’ємних членів містить арифметична прогресія -4,1; -3,6; -3,1; -2,6; … ?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Нехай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–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дана арифметична прогресія;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=−4,1,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k-UA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        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−3,6</m:t>
                      </m:r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=−3,6−</m:t>
                    </m:r>
                    <m:d>
                      <m:d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−4,1</m:t>
                        </m:r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=0,5.    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&gt;0.</m:t>
                    </m:r>
                  </m:oMath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39878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Дана арифметична прогресія зростаюча, тому її члени будуть від’ємними до певного номера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Починаючи з номера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+1 члени прогресії будуть додатніми.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номер останнього від’ємного члена даної прогресії: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𝑛</m:t>
                          </m:r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</m:oMath>
                  </m:oMathPara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=-4,1+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0,5=−4,1+0,5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r="-15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443075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&lt;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0,   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−4,6+0,5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&lt;0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0,5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&lt;4,6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&lt;9,2.</m:t>
                      </m:r>
                    </m:oMath>
                  </m:oMathPara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останній від’ємний член даної прогресії має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номер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менший від 9, 2. Тобто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=9.</m:t>
                    </m:r>
                  </m:oMath>
                </a14:m>
                <a:endParaRPr lang="uk-UA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Тому всіх від’ємних членів 9.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Відповідь: 9.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  <a:blipFill rotWithShape="1">
                <a:blip r:embed="rId2"/>
                <a:stretch>
                  <a:fillRect l="-1505" b="-22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0A95502C-10C2-4123-8949-014D9B301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3056"/>
            <a:ext cx="2495270" cy="2686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6167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8507412" cy="5184923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 якому значенні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чення виразів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−4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endParaRPr lang="uk-UA" sz="2800" b="0" i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+3; 3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+2 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будуть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послідовними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членами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члени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  <a:endParaRPr lang="ru-RU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Використаємо властивість арифметичної прогресії: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sub>
                        </m:s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</m:t>
                            </m:r>
                          </m:sub>
                        </m:sSub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8507412" cy="5184923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491071"/>
            <a:ext cx="143129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09192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08720"/>
                <a:ext cx="8507412" cy="5832648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uk-UA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−4+3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+2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=5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r>
                  <a:rPr lang="uk-UA" sz="2800" b="0" i="1" dirty="0">
                    <a:solidFill>
                      <a:schemeClr val="bg1">
                        <a:lumMod val="50000"/>
                      </a:schemeClr>
                    </a:solidFill>
                    <a:latin typeface="Cambria Math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−2=10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+6,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                    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−7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−8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=8,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при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=8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послідовними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членами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даної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будуть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числа 60; 43; 26,  а при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−1 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числа -3;-2;-1.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60; 43; 26,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або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-3;-2;-1.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08720"/>
                <a:ext cx="8507412" cy="5832648"/>
              </a:xfrm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268760"/>
            <a:ext cx="2110863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36820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9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08720"/>
                <a:ext cx="8507412" cy="5688632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Частка від ділення тринадцятого члена арифметичної прогресії на третій член дорівнює 3, а від ділення вісімнадцятого члена на сьомий член цієї ж прогресії дорівнює 2 і в остачі 8. Знайдіть перший член і різницю арифметичної прогресії.</a:t>
                </a:r>
              </a:p>
              <a:p>
                <a:pPr marL="0" indent="0" algn="ctr"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 algn="just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умовою задачі складаємо систему рівнянь: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80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uk-UA" sz="280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18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+8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08720"/>
                <a:ext cx="8507412" cy="5688632"/>
              </a:xfrm>
              <a:blipFill rotWithShape="1">
                <a:blip r:embed="rId2"/>
                <a:stretch>
                  <a:fillRect l="-1505" r="-3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320" r="32850"/>
          <a:stretch/>
        </p:blipFill>
        <p:spPr bwMode="auto">
          <a:xfrm>
            <a:off x="7668344" y="3356992"/>
            <a:ext cx="1224136" cy="2926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72435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0728"/>
                <a:ext cx="8507412" cy="5472955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Використавши формулу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-го члена арифметичної прогресії, маємо: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uk-UA" sz="24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uk-UA" sz="24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uk-UA" sz="24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+12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=3</m:t>
                            </m:r>
                            <m:d>
                              <m:dPr>
                                <m:ctrlP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+2</m:t>
                                </m:r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r>
                              <a:rPr lang="uk-UA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sSub>
                              <m:sSubPr>
                                <m:ctrlPr>
                                  <a:rPr lang="uk-UA" sz="24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+17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=2</m:t>
                            </m:r>
                            <m:d>
                              <m:dPr>
                                <m:ctrlP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+6</m:t>
                                </m:r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d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+8</m:t>
                            </m:r>
                            <m:r>
                              <a:rPr lang="uk-UA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</m:oMath>
                </a14:m>
                <a:r>
                  <a:rPr lang="uk-UA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uk-UA" sz="24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    </m:t>
                    </m:r>
                    <m:d>
                      <m:dPr>
                        <m:begChr m:val="{"/>
                        <m:endChr m:val=""/>
                        <m:ctrlPr>
                          <a:rPr lang="uk-UA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uk-UA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uk-UA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+12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=3</m:t>
                            </m:r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6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sSub>
                              <m:sSubPr>
                                <m:ctrlPr>
                                  <a:rPr lang="uk-UA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+17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=2</m:t>
                            </m:r>
                            <m:sSub>
                              <m:sSubPr>
                                <m:ctrlPr>
                                  <a:rPr lang="uk-UA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12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+8,</m:t>
                            </m:r>
                          </m:e>
                        </m:eqArr>
                      </m:e>
                    </m:d>
                  </m:oMath>
                </a14:m>
                <a:endParaRPr lang="en-US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4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4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4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=3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uk-UA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sSub>
                              <m:sSubPr>
                                <m:ctrlPr>
                                  <a:rPr lang="ru-RU" sz="24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=5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−8, </m:t>
                            </m:r>
                          </m:e>
                        </m:eqArr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d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 </m:t>
                    </m:r>
                  </m:oMath>
                </a14:m>
                <a:r>
                  <a:rPr lang="en-US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4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4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4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=12</m:t>
                            </m:r>
                            <m:r>
                              <a:rPr lang="uk-UA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=4.</m:t>
                            </m:r>
                          </m:e>
                        </m:eqArr>
                      </m:e>
                    </m:d>
                  </m:oMath>
                </a14:m>
                <a:endParaRPr lang="en-US" sz="24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12; 4.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0728"/>
                <a:ext cx="8507412" cy="5472955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73016"/>
            <a:ext cx="305103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49303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самоперевірки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</p:spPr>
            <p:txBody>
              <a:bodyPr/>
              <a:lstStyle/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різницю арифметичної прогресії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якщо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=58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15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=16?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арифметичній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14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25.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uk-UA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sub>
                    </m:sSub>
                    <m:r>
                      <a:rPr lang="uk-UA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додатній член арифметичної прогресії -15,9; -15,3; -14,7, … . </a:t>
                </a:r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номер члена арифметичної прогресії 8,2; 7,9; 7,6; … , який дорівнює 6,4.      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  <a:blipFill rotWithShape="1">
                <a:blip r:embed="rId2"/>
                <a:stretch>
                  <a:fillRect l="-1290" r="-72" b="-135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114584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507412" cy="5328592"/>
              </a:xfrm>
            </p:spPr>
            <p:txBody>
              <a:bodyPr/>
              <a:lstStyle/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 Перші два члени послідовності 1 і 3, а кожний інший дорівнює сумі двох попередніх її членів. Напишіть п’ять перших членів цієї послідовності.</a:t>
                </a:r>
              </a:p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Знайдіть тридцятий член послідовності, заданої формулою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(−1)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+3.</m:t>
                    </m:r>
                  </m:oMath>
                </a14:m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507412" cy="5328592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457690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7. Напишіть формулу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-го члена арифметичної прогресії 6, 9, 12, 15, … . </a:t>
                </a:r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Знайдіть найменший член послідовності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заданої формулою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-го члена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−4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+1.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 є членом арифметичної прогресії -2; -5; -8; … число -72?      </a:t>
                </a:r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196095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052736"/>
                <a:ext cx="8748712" cy="4903787"/>
              </a:xfrm>
            </p:spPr>
            <p:txBody>
              <a:bodyPr/>
              <a:lstStyle/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10. Знайдіть перший член і різницю арифметичної прогресії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=38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𝑖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=29</m:t>
                    </m:r>
                  </m:oMath>
                </a14:m>
                <a:endParaRPr lang="ru-RU" sz="2800" dirty="0"/>
              </a:p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При якому значенні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значення виразів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58775" indent="-358775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−2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  3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+5,</m:t>
                      </m:r>
                      <m:sSup>
                        <m:sSup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     4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+13,  2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+25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Будуть послідовними членами арифметичної прогресії. Знайдіть члени цієї прогресії.</a:t>
                </a:r>
              </a:p>
              <a:p>
                <a:pPr marL="358775" indent="-358775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052736"/>
                <a:ext cx="8748712" cy="4903787"/>
              </a:xfrm>
              <a:blipFill rotWithShape="1">
                <a:blip r:embed="rId2"/>
                <a:stretch>
                  <a:fillRect l="-1463" r="-7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433746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8775" indent="-358775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Частка при діленні дев’ятого члена арифметичної прогресії на другий член дорівнює 5, а при діленні тринадцятого на шостий член цієї ж прогресії дорівнює 2 і в остачі 5. Знайти перший член і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 прогресії. </a:t>
            </a:r>
          </a:p>
        </p:txBody>
      </p:sp>
    </p:spTree>
    <p:extLst>
      <p:ext uri="{BB962C8B-B14F-4D97-AF65-F5344CB8AC3E}">
        <p14:creationId xmlns="" xmlns:p14="http://schemas.microsoft.com/office/powerpoint/2010/main" val="2088172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8978" y="1268760"/>
                <a:ext cx="3448926" cy="4903787"/>
              </a:xfrm>
            </p:spPr>
            <p:txBody>
              <a:bodyPr numCol="1"/>
              <a:lstStyle/>
              <a:p>
                <a:pPr marL="514350" indent="-514350"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-6</a:t>
                </a:r>
              </a:p>
              <a:p>
                <a:pPr marL="514350" indent="-514350">
                  <a:buFontTx/>
                  <a:buAutoNum type="arabicPeriod"/>
                </a:pPr>
                <a:r>
                  <a:rPr lang="ru-RU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102</a:t>
                </a:r>
                <a:endParaRPr lang="ru-RU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28</a:t>
                </a:r>
                <a:endParaRPr lang="uk-UA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:endParaRPr lang="ru-RU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1,3,4,7,8,11</a:t>
                </a:r>
                <a:endParaRPr lang="uk-UA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</a:p>
              <a:p>
                <a:pPr marL="514350" indent="-514350">
                  <a:buFontTx/>
                  <a:buAutoNum type="arabicPeriod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</m:sub>
                    </m:sSub>
                    <m:r>
                      <a:rPr lang="en-US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𝟑</m:t>
                    </m:r>
                    <m:r>
                      <a:rPr lang="en-US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𝟑</m:t>
                    </m:r>
                    <m:r>
                      <a:rPr lang="en-US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𝒏</m:t>
                    </m:r>
                  </m:oMath>
                </a14:m>
                <a:endParaRPr lang="uk-UA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rabicPeriod"/>
                </a:pPr>
                <a:r>
                  <a:rPr lang="uk-UA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-3</a:t>
                </a:r>
              </a:p>
              <a:p>
                <a:pPr marL="0" indent="0">
                  <a:buNone/>
                </a:pPr>
                <a:endParaRPr lang="uk-UA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dirty="0" smtClean="0"/>
                  <a:t> </a:t>
                </a: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78" y="1268760"/>
                <a:ext cx="3448926" cy="4903787"/>
              </a:xfrm>
              <a:blipFill rotWithShape="1">
                <a:blip r:embed="rId2"/>
                <a:stretch>
                  <a:fillRect l="-3887" t="-17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4067944" y="1403152"/>
                <a:ext cx="4752528" cy="37856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32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 Ні</a:t>
                </a:r>
                <a:endParaRPr lang="ru-RU" sz="32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uk-UA" sz="32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𝟕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𝟓</m:t>
                    </m:r>
                  </m:oMath>
                </a14:m>
                <a:endParaRPr lang="en-US" sz="32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uk-UA" sz="32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11. 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𝒛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𝟏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uk-UA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uk-UA" sz="32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𝟏</m:t>
                    </m:r>
                    <m:r>
                      <a:rPr lang="uk-UA" sz="32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endParaRPr lang="uk-UA" sz="3200" b="1" i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l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uk-UA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𝟐</m:t>
                          </m:r>
                        </m:sub>
                      </m:sSub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𝟖</m:t>
                      </m:r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uk-UA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𝟑</m:t>
                          </m:r>
                        </m:sub>
                      </m:sSub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𝟏𝟕</m:t>
                      </m:r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uk-UA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uk-UA" sz="3200" b="1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𝟒</m:t>
                          </m:r>
                        </m:sub>
                      </m:sSub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3200" b="1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𝟐𝟔</m:t>
                      </m:r>
                    </m:oMath>
                  </m:oMathPara>
                </a14:m>
                <a:endParaRPr lang="ru-RU" sz="32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l">
                  <a:lnSpc>
                    <a:spcPct val="150000"/>
                  </a:lnSpc>
                  <a:buNone/>
                </a:pPr>
                <a:r>
                  <a:rPr lang="uk-UA" sz="32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12. </a:t>
                </a:r>
                <a:r>
                  <a:rPr lang="uk-UA" sz="32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3;4</a:t>
                </a:r>
                <a:endParaRPr lang="en-US" sz="32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1403152"/>
                <a:ext cx="4752528" cy="3785652"/>
              </a:xfrm>
              <a:prstGeom prst="rect">
                <a:avLst/>
              </a:prstGeom>
              <a:blipFill rotWithShape="1">
                <a:blip r:embed="rId3"/>
                <a:stretch>
                  <a:fillRect l="-3205" b="-19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114107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b="1" i="1" dirty="0" smtClean="0">
                <a:solidFill>
                  <a:srgbClr val="FF0000"/>
                </a:solidFill>
              </a:rPr>
              <a:t>                         </a:t>
            </a:r>
            <a:r>
              <a:rPr lang="uk-UA" sz="5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Успіхів Вам!</a:t>
            </a:r>
            <a:endParaRPr lang="ru-RU" sz="5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клипарт школ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1540"/>
          <a:stretch/>
        </p:blipFill>
        <p:spPr bwMode="auto">
          <a:xfrm>
            <a:off x="539552" y="2147706"/>
            <a:ext cx="2102048" cy="38614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742616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440</TotalTime>
  <Words>73</Words>
  <Application>Microsoft Office PowerPoint</Application>
  <PresentationFormat>Екран (4:3)</PresentationFormat>
  <Paragraphs>40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25</vt:i4>
      </vt:variant>
    </vt:vector>
  </HeadingPairs>
  <TitlesOfParts>
    <vt:vector size="26" baseType="lpstr">
      <vt:lpstr>574TGp_natural_light</vt:lpstr>
      <vt:lpstr>Числові послідовності. Формула п-го члена  арифметичної прогресії</vt:lpstr>
      <vt:lpstr>Задача 1</vt:lpstr>
      <vt:lpstr>Задача 2</vt:lpstr>
      <vt:lpstr>Задача 3</vt:lpstr>
      <vt:lpstr>Задача 4</vt:lpstr>
      <vt:lpstr>Слайд 6</vt:lpstr>
      <vt:lpstr>Задача 5</vt:lpstr>
      <vt:lpstr>Слайд 8</vt:lpstr>
      <vt:lpstr>Задача 6</vt:lpstr>
      <vt:lpstr>Слайд 10</vt:lpstr>
      <vt:lpstr>Слайд 11</vt:lpstr>
      <vt:lpstr>Задача 7</vt:lpstr>
      <vt:lpstr>Слайд 13</vt:lpstr>
      <vt:lpstr>Слайд 14</vt:lpstr>
      <vt:lpstr>Задача 8</vt:lpstr>
      <vt:lpstr>Слайд 16</vt:lpstr>
      <vt:lpstr>Задача 9</vt:lpstr>
      <vt:lpstr>Слайд 18</vt:lpstr>
      <vt:lpstr>Завдання для самоперевірки</vt:lpstr>
      <vt:lpstr>Слайд 20</vt:lpstr>
      <vt:lpstr>Слайд 21</vt:lpstr>
      <vt:lpstr>Слайд 22</vt:lpstr>
      <vt:lpstr>Слайд 23</vt:lpstr>
      <vt:lpstr>Відповіді</vt:lpstr>
      <vt:lpstr>Слайд 25</vt:lpstr>
    </vt:vector>
  </TitlesOfParts>
  <Company>МОУ СОШ №30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Миронова</cp:lastModifiedBy>
  <cp:revision>66</cp:revision>
  <dcterms:created xsi:type="dcterms:W3CDTF">2009-07-05T12:25:54Z</dcterms:created>
  <dcterms:modified xsi:type="dcterms:W3CDTF">2018-01-28T11:59:52Z</dcterms:modified>
</cp:coreProperties>
</file>