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75" r:id="rId3"/>
    <p:sldId id="260" r:id="rId4"/>
    <p:sldId id="276" r:id="rId5"/>
    <p:sldId id="277" r:id="rId6"/>
    <p:sldId id="278" r:id="rId7"/>
    <p:sldId id="280" r:id="rId8"/>
    <p:sldId id="281" r:id="rId9"/>
    <p:sldId id="282" r:id="rId10"/>
    <p:sldId id="283" r:id="rId11"/>
    <p:sldId id="284" r:id="rId12"/>
    <p:sldId id="286" r:id="rId13"/>
    <p:sldId id="287" r:id="rId14"/>
    <p:sldId id="288" r:id="rId15"/>
    <p:sldId id="289" r:id="rId16"/>
    <p:sldId id="296" r:id="rId17"/>
    <p:sldId id="297" r:id="rId18"/>
    <p:sldId id="291" r:id="rId19"/>
    <p:sldId id="292" r:id="rId20"/>
    <p:sldId id="293" r:id="rId21"/>
    <p:sldId id="295" r:id="rId22"/>
    <p:sldId id="298" r:id="rId23"/>
    <p:sldId id="299" r:id="rId24"/>
    <p:sldId id="300" r:id="rId25"/>
    <p:sldId id="301" r:id="rId26"/>
    <p:sldId id="302" r:id="rId27"/>
    <p:sldId id="303" r:id="rId28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FFFF"/>
    <a:srgbClr val="C5C5C5"/>
    <a:srgbClr val="C0C0C0"/>
    <a:srgbClr val="DDDDDD"/>
    <a:srgbClr val="70A8DA"/>
    <a:srgbClr val="357DA9"/>
    <a:srgbClr val="FF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8063" autoAdjust="0"/>
  </p:normalViewPr>
  <p:slideViewPr>
    <p:cSldViewPr>
      <p:cViewPr varScale="1">
        <p:scale>
          <a:sx n="68" d="100"/>
          <a:sy n="68" d="100"/>
        </p:scale>
        <p:origin x="-13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84668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‹№›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000100" y="2781300"/>
            <a:ext cx="6999313" cy="1470025"/>
          </a:xfrm>
        </p:spPr>
        <p:txBody>
          <a:bodyPr/>
          <a:lstStyle/>
          <a:p>
            <a:r>
              <a:rPr lang="uk-UA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Формула </a:t>
            </a:r>
            <a:r>
              <a:rPr lang="uk-UA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п-го</a:t>
            </a:r>
            <a:r>
              <a:rPr lang="uk-UA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члена геометричної прогресії</a:t>
            </a:r>
            <a:endParaRPr lang="uk-UA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Напишіть п’ять перших членів геометричної прогресії, у якої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=1,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∙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=1∙3=3,</m:t>
                      </m:r>
                    </m:oMath>
                  </m:oMathPara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∙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=3∙3=9,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∙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=9∙3=27,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∙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=27∙3=81.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1; 3; 9; 27; 81.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16832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9BD78AA1-77BF-4316-8E27-32FBDC723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80" y="2564904"/>
            <a:ext cx="2323512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75971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 bwMode="auto">
          <a:xfrm>
            <a:off x="3094571" y="4611801"/>
            <a:ext cx="1672142" cy="538252"/>
          </a:xfrm>
          <a:prstGeom prst="straightConnector1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Прямая со стрелкой 9"/>
          <p:cNvCxnSpPr/>
          <p:nvPr/>
        </p:nvCxnSpPr>
        <p:spPr bwMode="auto">
          <a:xfrm flipH="1">
            <a:off x="1564904" y="4611801"/>
            <a:ext cx="1548172" cy="538252"/>
          </a:xfrm>
          <a:prstGeom prst="straightConnector1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7169" name="TextBox 7168"/>
              <p:cNvSpPr txBox="1"/>
              <p:nvPr/>
            </p:nvSpPr>
            <p:spPr>
              <a:xfrm>
                <a:off x="467544" y="1268760"/>
                <a:ext cx="8323497" cy="55185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формулу </a:t>
                </a:r>
                <a:r>
                  <a:rPr lang="en-US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геометричної прогресії 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 9, 27, … .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знаменник геометричної прогресії: </a:t>
                </a:r>
              </a:p>
              <a:p>
                <a:pPr algn="l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800" i="1" smtClean="0">
                                  <a:solidFill>
                                    <a:schemeClr val="bg1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800" i="1" smtClean="0">
                                  <a:solidFill>
                                    <a:schemeClr val="bg1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75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800" b="0" i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US" sz="2800" b="0" i="1" smtClean="0">
                              <a:solidFill>
                                <a:schemeClr val="bg1">
                                  <a:lumMod val="75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2800" b="0" i="1" smtClean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=3.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формулою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=3,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ru-RU" sz="2800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ru-RU" sz="2800" dirty="0">
                  <a:solidFill>
                    <a:schemeClr val="bg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169" name="TextBox 71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268760"/>
                <a:ext cx="8323497" cy="5518562"/>
              </a:xfrm>
              <a:prstGeom prst="rect">
                <a:avLst/>
              </a:prstGeom>
              <a:blipFill>
                <a:blip r:embed="rId4"/>
                <a:stretch>
                  <a:fillRect l="-1538" r="-51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97233368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одержу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є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f>
                      <m:fPr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шукана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формула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n-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 члена геометричної прогресії.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ru-RU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7BA0288-C6E7-468D-88AF-CFBC857919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3573015"/>
            <a:ext cx="3240360" cy="30468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70755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388" y="1196752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геометричної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якщо 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162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18</m:t>
                      </m:r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Знайдемо знаменник геометричної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18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162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9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		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або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388" y="1196752"/>
                <a:ext cx="8507412" cy="4903787"/>
              </a:xfrm>
              <a:blipFill rotWithShape="1">
                <a:blip r:embed="rId2"/>
                <a:stretch>
                  <a:fillRect l="-14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F80DE35-2F5B-48B6-A3F6-3011403AB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2133487"/>
            <a:ext cx="1450628" cy="25910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9156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124744"/>
                <a:ext cx="8964488" cy="5832648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умову задовольняють дві прогресії.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en-US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ru-RU" sz="24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4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=162∙</m:t>
                    </m:r>
                    <m:sSup>
                      <m:sSupPr>
                        <m:ctrlP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4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uk-UA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2∙81</m:t>
                        </m:r>
                      </m:num>
                      <m:den>
                        <m:sSup>
                          <m:sSupPr>
                            <m:ctrlP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7</m:t>
                            </m:r>
                          </m:sup>
                        </m:sSup>
                      </m:den>
                    </m:f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2∙</m:t>
                        </m:r>
                        <m:sSup>
                          <m:sSupPr>
                            <m:ctrlPr>
                              <a:rPr lang="en-US" sz="24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7</m:t>
                            </m:r>
                          </m:sup>
                        </m:sSup>
                      </m:den>
                    </m:f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27</m:t>
                        </m:r>
                      </m:den>
                    </m:f>
                    <m:r>
                      <a:rPr lang="uk-UA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en-US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ru-RU" sz="24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=162∙</m:t>
                    </m:r>
                    <m:sSup>
                      <m:sSup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4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uk-UA" sz="24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2∙81</m:t>
                        </m:r>
                      </m:num>
                      <m:den>
                        <m:sSup>
                          <m:sSupPr>
                            <m:ctrlP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7</m:t>
                            </m:r>
                          </m:sup>
                        </m:sSup>
                      </m:den>
                    </m:f>
                    <m:r>
                      <a:rPr lang="uk-UA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2∙</m:t>
                        </m:r>
                        <m:sSup>
                          <m:sSupPr>
                            <m:ctrlP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7</m:t>
                            </m:r>
                          </m:sup>
                        </m:sSup>
                      </m:den>
                    </m:f>
                    <m:r>
                      <a:rPr lang="en-US" sz="24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27</m:t>
                        </m:r>
                      </m:den>
                    </m:f>
                  </m:oMath>
                </a14:m>
                <a:r>
                  <a:rPr lang="ru-RU" sz="24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4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Задача має два розв’язки: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27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або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27</m:t>
                        </m:r>
                      </m:den>
                    </m:f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  Відповідь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27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або </a:t>
                </a:r>
                <a14:m>
                  <m:oMath xmlns:m="http://schemas.openxmlformats.org/officeDocument/2006/math"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27</m:t>
                        </m:r>
                      </m:den>
                    </m:f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124744"/>
                <a:ext cx="8964488" cy="5832648"/>
              </a:xfrm>
              <a:blipFill rotWithShape="1">
                <a:blip r:embed="rId2"/>
                <a:stretch>
                  <a:fillRect l="-13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05064"/>
            <a:ext cx="244827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68841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52736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 512 є членом геометричної прогресії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8, 16, 32, … . Знайдіть номер цього члена.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Нехай 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шукане число. 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Оскільки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=8,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16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uk-UA" sz="2800" b="0" i="1" dirty="0" smtClean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то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800" i="1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800" i="1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75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800" i="1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16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75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uk-UA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52736"/>
                <a:ext cx="8507412" cy="490378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6A21455-FB51-4C11-A0CF-A15B9A21E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8" y="2348880"/>
            <a:ext cx="3178820" cy="28803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42703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24744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512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8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endParaRPr lang="uk-UA" sz="2800" b="0" i="0" dirty="0">
                  <a:solidFill>
                    <a:schemeClr val="bg1">
                      <a:lumMod val="50000"/>
                    </a:schemeClr>
                  </a:solidFill>
                  <a:latin typeface="Cambria Math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                    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=512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÷8,</m:t>
                    </m:r>
                  </m:oMath>
                </a14:m>
                <a:endParaRPr lang="uk-UA" sz="2800" b="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=64</m:t>
                    </m:r>
                    <m:r>
                      <a:rPr lang="en-US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endParaRPr lang="uk-UA" sz="2800" b="0" i="0" dirty="0">
                  <a:solidFill>
                    <a:schemeClr val="bg1">
                      <a:lumMod val="50000"/>
                    </a:schemeClr>
                  </a:solidFill>
                  <a:latin typeface="Cambria Math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−1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uk-UA" sz="28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𝑛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 = 6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endParaRPr lang="uk-UA" sz="2800" i="1" dirty="0">
                  <a:solidFill>
                    <a:schemeClr val="bg1">
                      <a:lumMod val="50000"/>
                    </a:schemeClr>
                  </a:solidFill>
                  <a:latin typeface="Cambria Math"/>
                  <a:ea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ea typeface="Cambria Math"/>
                    <a:cs typeface="Times New Roman" panose="02020603050405020304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𝑛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7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7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24744"/>
                <a:ext cx="8507412" cy="4903787"/>
              </a:xfrm>
              <a:blipFill>
                <a:blip r:embed="rId2"/>
                <a:stretch>
                  <a:fillRect l="-1505" b="-572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D9DB245-7C42-4E24-9EFC-80380671F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72816"/>
            <a:ext cx="3165535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07664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0728"/>
                <a:ext cx="8507412" cy="5544616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 геометричній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)</m:t>
                    </m:r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добуток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одинадцяти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перших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членів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геометричної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прогресії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</a:t>
                </a:r>
                <a:r>
                  <a:rPr lang="ru-RU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6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ru-RU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uk-UA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uk-UA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ru-RU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 </a:t>
                </a:r>
                <a14:m>
                  <m:oMath xmlns:m="http://schemas.openxmlformats.org/officeDocument/2006/math">
                    <m:r>
                      <a:rPr lang="ru-RU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11</m:t>
                        </m:r>
                      </m:sub>
                    </m:sSub>
                    <m:r>
                      <a:rPr lang="uk-UA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6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ru-RU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uk-UA" sz="26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uk-UA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</m:oMath>
                </a14:m>
                <a:r>
                  <a:rPr lang="ru-RU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 </a:t>
                </a:r>
                <a14:m>
                  <m:oMath xmlns:m="http://schemas.openxmlformats.org/officeDocument/2006/math">
                    <m:r>
                      <a:rPr lang="uk-UA" sz="26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 </m:t>
                    </m:r>
                    <m:sSub>
                      <m:sSubPr>
                        <m:ctrlPr>
                          <a:rPr lang="ru-RU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10</m:t>
                        </m:r>
                      </m:sup>
                    </m:sSup>
                    <m:r>
                      <a:rPr lang="uk-UA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bSup>
                          <m:sSubSupPr>
                            <m:ctrlPr>
                              <a:rPr lang="ru-RU" sz="2600" i="1">
                                <a:solidFill>
                                  <a:srgbClr val="357DA9">
                                    <a:lumMod val="50000"/>
                                  </a:srgbClr>
                                </a:solidFill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uk-UA" sz="2600" b="0" i="1" smtClean="0">
                                <a:solidFill>
                                  <a:srgbClr val="357DA9">
                                    <a:lumMod val="50000"/>
                                  </a:srgbClr>
                                </a:solidFill>
                                <a:latin typeface="Cambria Math"/>
                              </a:rPr>
                              <m:t>=</m:t>
                            </m:r>
                            <m:r>
                              <a:rPr lang="en-US" sz="2600" i="1">
                                <a:solidFill>
                                  <a:srgbClr val="357DA9">
                                    <a:lumMod val="50000"/>
                                  </a:srgbClr>
                                </a:solidFill>
                                <a:latin typeface="Cambria Math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600" i="1">
                                <a:solidFill>
                                  <a:srgbClr val="357DA9">
                                    <a:lumMod val="50000"/>
                                  </a:srgbClr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  <m:sup>
                            <m:r>
                              <a:rPr lang="en-US" sz="2600" i="1">
                                <a:solidFill>
                                  <a:srgbClr val="357DA9">
                                    <a:lumMod val="50000"/>
                                  </a:srgbClr>
                                </a:solidFill>
                                <a:latin typeface="Cambria Math"/>
                              </a:rPr>
                              <m:t>11</m:t>
                            </m:r>
                          </m:sup>
                        </m:sSubSup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1+2+</m:t>
                        </m:r>
                        <m:r>
                          <m:rPr>
                            <m:nor/>
                          </m:rPr>
                          <a:rPr lang="ru-RU" sz="260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…</m:t>
                        </m:r>
                        <m:r>
                          <a:rPr lang="uk-UA" sz="26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+10</m:t>
                        </m:r>
                      </m:sup>
                    </m:sSup>
                    <m:r>
                      <a:rPr lang="uk-UA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Sup>
                      <m:sSubSupPr>
                        <m:ctrlPr>
                          <a:rPr lang="ru-RU" sz="26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  <m:sup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11</m:t>
                        </m:r>
                      </m:sup>
                    </m:sSubSup>
                    <m:r>
                      <a:rPr lang="en-US" sz="26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11</m:t>
                        </m:r>
                        <m: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∙5</m:t>
                        </m:r>
                      </m:sup>
                    </m:sSup>
                    <m:r>
                      <a:rPr lang="uk-UA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uk-UA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uk-UA" sz="26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6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6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uk-UA" sz="26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uk-UA" sz="26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6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uk-UA" sz="26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en-US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11</m:t>
                        </m:r>
                      </m:sup>
                    </m:sSup>
                    <m:r>
                      <a:rPr lang="en-US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uk-UA" sz="26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6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6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6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11</m:t>
                        </m:r>
                      </m:sup>
                    </m:sSup>
                    <m:r>
                      <a:rPr lang="en-US" sz="26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uk-UA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6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6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11</m:t>
                        </m:r>
                      </m:sup>
                    </m:sSup>
                  </m:oMath>
                </a14:m>
                <a:endParaRPr lang="ru-RU" sz="2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6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11</m:t>
                        </m:r>
                      </m:sup>
                    </m:sSup>
                  </m:oMath>
                </a14:m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0728"/>
                <a:ext cx="8507412" cy="5544616"/>
              </a:xfrm>
              <a:blipFill rotWithShape="1">
                <a:blip r:embed="rId2"/>
                <a:stretch>
                  <a:fillRect l="-1505" b="-3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411" b="15498"/>
          <a:stretch/>
        </p:blipFill>
        <p:spPr bwMode="auto">
          <a:xfrm rot="5400000">
            <a:off x="5111900" y="1055656"/>
            <a:ext cx="2271327" cy="471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78349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507412" cy="540060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 кожного руху поршня розріджувального насоса з посудини викидається 20%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яке міститься в ній. Визначити тиск повітря всередині посудини після чотирьох рухів поршня, якщо початковий тиск був 760 мм.рт.ст.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 кожного руху поршня з посудини видаляється 20% повітря наявного в ній, а залишається 80%.</a:t>
            </a:r>
          </a:p>
          <a:p>
            <a:pPr marL="0" indent="0">
              <a:lnSpc>
                <a:spcPct val="150000"/>
              </a:lnSpc>
              <a:buNone/>
            </a:pP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855ED22-C9C2-4CBE-867E-FBA1B0ED5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3717032"/>
            <a:ext cx="1656184" cy="15841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4001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268760"/>
                <a:ext cx="8856984" cy="540060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Щоб визначити тиск повіря в посудині після чергового руху поршня, треба тиск повітря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після попереднього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руху поршня помножити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0,8.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Отже, маємо геометричну прогресію: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=760,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=0,8.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 число, що визначає тиск повітря в посудині</a:t>
                </a: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(у мм.рт.ст.) після чотирьох рухів поршня: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760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0,8</m:t>
                            </m:r>
                          </m:e>
                        </m:d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311 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мм.рт.ст.</a:t>
                </a: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</a:t>
                </a:r>
                <a14:m>
                  <m:oMath xmlns:m="http://schemas.openxmlformats.org/officeDocument/2006/math"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≈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311 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мм.рт.ст.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268760"/>
                <a:ext cx="8856984" cy="5400600"/>
              </a:xfrm>
              <a:blipFill rotWithShape="1">
                <a:blip r:embed="rId2"/>
                <a:stretch>
                  <a:fillRect l="-144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4014018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Сума трьох чисел, що утворюють геометричну прогресію дорівнює 63, якщо до цих чисел додати відповідно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7, 18, і 2, то отримаємо арифметичну  прогресію. Знайти ці числа.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  <a:endParaRPr lang="uk-UA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𝑎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𝑎𝑞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, </m:t>
                      </m:r>
                      <m:sSup>
                        <m:sSupPr>
                          <m:ctrlP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𝑎𝑞</m:t>
                          </m:r>
                        </m:e>
                        <m:sup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uk-UA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 −</m:t>
                      </m:r>
                      <m:r>
                        <m:rPr>
                          <m:nor/>
                        </m:rPr>
                        <a:rPr lang="uk-UA" sz="2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утворюють геометричну </m:t>
                      </m:r>
                    </m:oMath>
                  </m:oMathPara>
                </a14:m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uk-UA" sz="2800" b="0" i="1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п</m:t>
                    </m:r>
                    <m:r>
                      <m:rPr>
                        <m:nor/>
                      </m:rPr>
                      <a:rPr lang="uk-UA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рогресію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97C097FB-F7E0-406B-859C-56D509D02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838" y="3212976"/>
            <a:ext cx="156185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873945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числа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𝑎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+7, 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𝑎𝑞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+18, 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+2 </m:t>
                    </m:r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утворюють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арифметичну прогресію. </a:t>
                </a:r>
                <a:endParaRPr lang="uk-UA" sz="2800" i="1" dirty="0" smtClean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−1</m:t>
                            </m:r>
                          </m:sub>
                        </m:s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𝑛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+1</m:t>
                            </m:r>
                          </m:sub>
                        </m:sSub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  Тоді</a:t>
                </a:r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𝑎𝑞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+18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+7</m:t>
                        </m:r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𝑎𝑞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умовою задачі складемо систему рівнянь і розв’язуємо її: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uk-UA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𝑎𝑞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=63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  <m:e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𝑎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+7+</m:t>
                            </m:r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+2=2</m:t>
                            </m:r>
                            <m:d>
                              <m:dPr>
                                <m:ctrlP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𝑎𝑞</m:t>
                                </m:r>
                                <m: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+18</m:t>
                                </m:r>
                              </m:e>
                            </m:d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,</m:t>
                            </m:r>
                          </m:e>
                        </m:eqArr>
                      </m:e>
                    </m:d>
                  </m:oMath>
                </a14:m>
                <a:endParaRPr lang="ru-RU" sz="2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9525118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uk-UA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uk-UA" sz="280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𝑎𝑞</m:t>
                              </m:r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𝑎𝑞</m:t>
                                  </m:r>
                                </m:e>
                                <m:sup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=63</m:t>
                              </m:r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𝑎𝑞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𝑎𝑞</m:t>
                                  </m:r>
                                </m:e>
                                <m:sup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=27,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80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sz="2800" i="1" smtClean="0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  <m:d>
                                <m:dPr>
                                  <m:ctrlP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1+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en-US" sz="28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p>
                                      <m:r>
                                        <a:rPr lang="en-US" sz="28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=63,  (1)</m:t>
                              </m:r>
                            </m:e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𝑎</m:t>
                              </m:r>
                              <m:d>
                                <m:d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−</m:t>
                                  </m:r>
                                  <m:r>
                                    <a:rPr lang="uk-UA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+</m:t>
                                  </m:r>
                                  <m:sSup>
                                    <m:sSupPr>
                                      <m:ctrlPr>
                                        <a:rPr lang="en-US" sz="28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8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  <m:t>𝑞</m:t>
                                      </m:r>
                                    </m:e>
                                    <m:sup>
                                      <m:r>
                                        <a:rPr lang="en-US" sz="2800" i="1">
                                          <a:solidFill>
                                            <a:schemeClr val="bg1">
                                              <a:lumMod val="50000"/>
                                            </a:schemeClr>
                                          </a:solidFill>
                                          <a:latin typeface="Cambria Math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27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,  (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)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uk-UA" sz="2800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Поділивши рівняння (1) на (2) отримаємо: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  <m:d>
                          <m:d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1+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𝑎</m:t>
                        </m:r>
                        <m:d>
                          <m:d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1−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den>
                    </m:f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,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      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3+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=7−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14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1239D1A-C3AC-481A-805E-D45E5515A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1196753"/>
            <a:ext cx="3754884" cy="29523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8345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−1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7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+4=0,</m:t>
                    </m:r>
                  </m:oMath>
                </a14:m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uk-UA" sz="2800" b="0" i="1" dirty="0" smtClean="0">
                  <a:solidFill>
                    <a:schemeClr val="bg1">
                      <a:lumMod val="50000"/>
                    </a:schemeClr>
                  </a:solidFill>
                  <a:latin typeface="Cambria Math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𝐷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=289−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4∙4∙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4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225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uk-UA" sz="28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=4,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=4,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то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𝑎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 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3; 12; 48  - шукані числа;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=48,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48, 12, 3 – шукані числа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3; 12; 48 або 48; 12; 3.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412" cy="4903787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CD364DC9-6473-4462-AD3C-16AF0FDDB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09120"/>
            <a:ext cx="234791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96892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8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412" cy="5661248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 членів геометричної прогресії парне. Сума її членів, що стоять на парних місцях, удвічі більша суми членів, що стоять на непарних місцях. Знайти знаменник цієї прогресії.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 умовою задачі маємо: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sz="280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+…+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+…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b>
                          </m:sSub>
                        </m:den>
                      </m:f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=2,</m:t>
                      </m:r>
                    </m:oMath>
                  </m:oMathPara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412" cy="5661248"/>
              </a:xfrm>
              <a:blipFill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5E68E2AB-0C3A-4CFF-BD22-F72B46C67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838" y="3212976"/>
            <a:ext cx="156185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86161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+…+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𝑞</m:t>
                          </m:r>
                        </m:num>
                        <m:den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+…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b>
                          </m:sSub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=2,</m:t>
                      </m:r>
                    </m:oMath>
                  </m:oMathPara>
                </a14:m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𝑞</m:t>
                          </m:r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+…+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b>
                          </m:sSub>
                          <m:r>
                            <a:rPr lang="en-US" sz="2800" b="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+…</m:t>
                          </m:r>
                          <m:sSub>
                            <m:sSubPr>
                              <m:ctrlP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−1</m:t>
                              </m:r>
                            </m:sub>
                          </m:sSub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=2,</m:t>
                      </m:r>
                    </m:oMath>
                  </m:oMathPara>
                </a14:m>
                <a:endParaRPr lang="uk-UA" sz="28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𝑞</m:t>
                      </m:r>
                      <m:r>
                        <a:rPr lang="en-US" sz="2800" b="0" i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=2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 2.</a:t>
                </a:r>
              </a:p>
              <a:p>
                <a:pPr marL="0" indent="0"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10" y="3428999"/>
            <a:ext cx="2857500" cy="260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15121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643813" cy="868363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9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0728"/>
                <a:ext cx="8507412" cy="5328592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 перший член і знаменник геометричної прогресії, у якій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=15,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=6.</m:t>
                    </m:r>
                  </m:oMath>
                </a14:m>
                <a:endParaRPr lang="en-US" sz="2800" b="0" dirty="0">
                  <a:solidFill>
                    <a:schemeClr val="bg1">
                      <a:lumMod val="50000"/>
                    </a:schemeClr>
                  </a:solidFill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Розв’язання: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Оскільки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  <a:cs typeface="Times New Roman" panose="02020603050405020304" pitchFamily="18" charset="0"/>
                      </a:rPr>
                      <m:t>    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nor/>
                      </m:rPr>
                      <a:rPr lang="en-US" sz="2800" dirty="0">
                        <a:solidFill>
                          <a:schemeClr val="bg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uk-UA" sz="2800" dirty="0">
                        <a:solidFill>
                          <a:schemeClr val="bg1">
                            <a:lumMod val="50000"/>
                          </a:schemeClr>
                        </a:solidFill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  <a:cs typeface="Times New Roman" panose="02020603050405020304" pitchFamily="18" charset="0"/>
                      </a:rPr>
                      <m:t>  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sup>
                            </m:sSup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=15,    (1)</m:t>
                            </m:r>
                          </m:e>
                          <m:e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uk-UA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sup>
                            </m:sSup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uk-UA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=6,    (2)</m:t>
                            </m:r>
                          </m:e>
                        </m:eqArr>
                      </m:e>
                    </m:d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(</m:t>
                                </m:r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sup>
                            </m:sSup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1)</m:t>
                            </m:r>
                            <m: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=15,  </m:t>
                            </m:r>
                          </m:e>
                          <m:e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(</m:t>
                            </m:r>
                            <m:sSup>
                              <m:sSup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𝑞</m:t>
                                </m:r>
                              </m:e>
                              <m:sup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ea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−1)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=6,  </m:t>
                            </m:r>
                          </m:e>
                        </m:eqArr>
                      </m:e>
                    </m:d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0728"/>
                <a:ext cx="8507412" cy="5328592"/>
              </a:xfrm>
              <a:blipFill>
                <a:blip r:embed="rId2"/>
                <a:stretch>
                  <a:fillRect l="-1505" r="-7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377F200-4091-43E7-9199-905B0C8AE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1628799"/>
            <a:ext cx="1450628" cy="30957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6909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41052" y="980728"/>
                <a:ext cx="8661896" cy="5328592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800" i="1" smtClean="0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ru-RU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uk-UA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𝑏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(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</m:e>
                                <m:sup>
                                  <m:r>
                                    <a:rPr lang="en-US" sz="2800" b="0" i="1" smtClean="0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1)</m:t>
                              </m:r>
                              <m:r>
                                <a:rPr lang="uk-UA" sz="280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(</m:t>
                                  </m:r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</m:e>
                                <m:sup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1)</m:t>
                              </m:r>
                              <m:r>
                                <a:rPr lang="uk-UA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=15, </m:t>
                              </m:r>
                              <m:r>
                                <a:rPr lang="uk-UA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(3)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uk-UA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𝑏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𝑞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𝑞</m:t>
                                  </m:r>
                                </m:e>
                                <m:sup>
                                  <m:r>
                                    <a:rPr lang="en-US" sz="2800" i="1">
                                      <a:solidFill>
                                        <a:schemeClr val="bg1">
                                          <a:lumMod val="50000"/>
                                        </a:schemeClr>
                                      </a:solidFill>
                                      <a:latin typeface="Cambria Math"/>
                                      <a:ea typeface="Cambria Math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mbria Math"/>
                                  <a:cs typeface="Times New Roman" panose="02020603050405020304" pitchFamily="18" charset="0"/>
                                </a:rPr>
                                <m:t>−1)</m:t>
                              </m:r>
                              <m:r>
                                <a:rPr lang="en-US" sz="2800" i="1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=6,  </m:t>
                              </m:r>
                              <m:r>
                                <a:rPr lang="en-US" sz="2800" b="0" i="1" smtClean="0">
                                  <a:solidFill>
                                    <a:schemeClr val="bg1">
                                      <a:lumMod val="50000"/>
                                    </a:schemeClr>
                                  </a:solidFill>
                                  <a:latin typeface="Cambria Math"/>
                                  <a:cs typeface="Times New Roman" panose="02020603050405020304" pitchFamily="18" charset="0"/>
                                </a:rPr>
                                <m:t>          (4)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Поділимо третє рівняння на четверте: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(</m:t>
                            </m:r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ea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+1)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den>
                    </m:f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,   2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d>
                      <m:d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uk-UA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=5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  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≠0</m:t>
                    </m:r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/>
                        <a:cs typeface="Times New Roman" panose="02020603050405020304" pitchFamily="18" charset="0"/>
                      </a:rPr>
                      <m:t>,  </m:t>
                    </m:r>
                  </m:oMath>
                </a14:m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−5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+2=0,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𝐷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=25−4∙2∙2=9,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=2,      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bg1">
                                  <a:lumMod val="50000"/>
                                </a:schemeClr>
                              </a:solidFill>
                              <a:latin typeface="Cambria Math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800" i="1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mbria Math"/>
                          <a:cs typeface="Times New Roman" panose="02020603050405020304" pitchFamily="18" charset="0"/>
                        </a:rPr>
                        <m:t>.</m:t>
                      </m:r>
                    </m:oMath>
                  </m:oMathPara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Із рівняння (2) маємо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sSub>
                          <m:sSub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1052" y="980728"/>
                <a:ext cx="8661896" cy="5328592"/>
              </a:xfrm>
              <a:blipFill rotWithShape="1">
                <a:blip r:embed="rId2"/>
                <a:stretch>
                  <a:fillRect l="-1479" b="-208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AB2A151-EFAA-4AC7-B5AC-646394F08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1340768"/>
            <a:ext cx="2602756" cy="28083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613112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0728"/>
                <a:ext cx="8507412" cy="57606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Із рівняння (2)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sSup>
                          <m:sSupPr>
                            <m:ctrlP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𝑞</m:t>
                        </m:r>
                      </m:den>
                    </m:f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</a:t>
                </a:r>
                <a14:m>
                  <m:oMath xmlns:m="http://schemas.openxmlformats.org/officeDocument/2006/math"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=2,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sSup>
                          <m:sSup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=1.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</a:t>
                </a:r>
                <a14:m>
                  <m:oMath xmlns:m="http://schemas.openxmlformats.org/officeDocument/2006/math">
                    <m:r>
                      <a:rPr lang="en-US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f>
                              <m:fPr>
                                <m:ctrlP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US" sz="2800" i="1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8</m:t>
                            </m:r>
                          </m:den>
                        </m:f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=−16.</m:t>
                    </m:r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Відповідь: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=1,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=2;</m:t>
                    </m:r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=−16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  <m:r>
                      <a:rPr lang="uk-UA" sz="280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0728"/>
                <a:ext cx="8507412" cy="5760640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88224" y="3212976"/>
            <a:ext cx="2373026" cy="302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89884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643813" cy="868363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для самоперевірки</a:t>
            </a:r>
            <a:endParaRPr lang="ru-RU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Напишіть три перших члени геометричної прогресії,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=4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;  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=−2.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Зап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ишіть формулу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𝑛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-го члена геометричної прогресії 2; 6; 18; 54; … .		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 Між числами 2 і 54 вставте два таких числа, щоб вони разом з даними  числами утворювали геометричну прогресію.		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 bwMode="auto">
          <a:xfrm>
            <a:off x="2195736" y="1916832"/>
            <a:ext cx="2016224" cy="42484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5940152" y="1916832"/>
            <a:ext cx="1584176" cy="36004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ru-RU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5148064" y="3126668"/>
            <a:ext cx="2880320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en-US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5341549" y="4941168"/>
            <a:ext cx="2016224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ru-RU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549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 У геометричній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=3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					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 У геометричній прогресії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)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знайдіть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12</m:t>
                        </m:r>
                      </m:sub>
                    </m:sSub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;</m:t>
                    </m:r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   </m:t>
                        </m:r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6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6. Знайдіть сьомий член і знаменник геометричної прогресії з додатніми членами, якщо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6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8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8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	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  <a:blipFill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 bwMode="auto">
          <a:xfrm>
            <a:off x="6804248" y="1643953"/>
            <a:ext cx="1440160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ru-RU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6804248" y="3140968"/>
            <a:ext cx="914400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ru-RU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955813" y="5157192"/>
            <a:ext cx="1288595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ru-RU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388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7. Знайдіть перший член геометричної прогресії, якщо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1</m:t>
                    </m:r>
                    <m:r>
                      <a:rPr lang="uk-UA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7,5,      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𝑞</m:t>
                    </m:r>
                    <m:r>
                      <a:rPr lang="uk-UA" sz="280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−2,5.</m:t>
                    </m:r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</a:t>
                </a: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Починаючи з якого номера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члени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геометричної прогресії 729, 243, …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будуть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меншими за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0,01?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9. Шостий член геометричної прогресії дорівнює -2. </a:t>
                </a: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Чому дорівнює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добуток одинадцяти перших її членів?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				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  <a:blipFill rotWithShape="1">
                <a:blip r:embed="rId2"/>
                <a:stretch>
                  <a:fillRect l="-1505" r="-10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 bwMode="auto">
          <a:xfrm>
            <a:off x="6372200" y="1700808"/>
            <a:ext cx="914400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endParaRPr lang="en-US" sz="2800" b="1" kern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09085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97360"/>
            <a:ext cx="8507412" cy="576064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Третій член геометричної прогресії дорівнює 3. Знайдіть добуток п’яти перших членів цієї прогресії.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Сума трьох чисел, які утворюють геометричну прогресію, дорівнює 26. </a:t>
            </a: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</a:t>
            </a: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цих чисел додати відповідно 1, 6 і 3, то отримані числа утворюють арифметичну прогресію. Знайдіть дані числа.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605399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12. Три цілі числа утворюють арифметичну прогресію, перший член якої дорівнює 1</a:t>
                </a:r>
                <a14:m>
                  <m:oMath xmlns:m="http://schemas.openxmlformats.org/officeDocument/2006/math">
                    <m:r>
                      <a:rPr lang="uk-UA" sz="28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кщо до другого члена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додати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3, а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третій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піднести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до квадрата, то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дістанемо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геометричну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прогресію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Знайти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ці</a:t>
                </a:r>
                <a:r>
                  <a:rPr lang="ru-RU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числа.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13. Знайти перший член і знаменник геометричної прогресії, у якій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uk-UA" sz="28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uk-UA" sz="280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uk-UA" sz="280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=66,</m:t>
                            </m:r>
                          </m:e>
                          <m:e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b="0" i="1" smtClean="0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3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uk-UA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800" i="1">
                                    <a:solidFill>
                                      <a:schemeClr val="bg1">
                                        <a:lumMod val="50000"/>
                                      </a:schemeClr>
                                    </a:solidFill>
                                    <a:latin typeface="Cambria Math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sub>
                            </m:sSub>
                            <m:r>
                              <a:rPr lang="en-US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=−132</m:t>
                            </m:r>
                            <m:r>
                              <a:rPr lang="uk-UA" sz="2800" b="0" i="1" smtClean="0">
                                <a:solidFill>
                                  <a:schemeClr val="bg1">
                                    <a:lumMod val="50000"/>
                                  </a:schemeClr>
                                </a:solidFill>
                                <a:latin typeface="Cambria Math"/>
                                <a:cs typeface="Times New Roman" panose="02020603050405020304" pitchFamily="18" charset="0"/>
                              </a:rPr>
                              <m:t>.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  <a:blipFill rotWithShape="1">
                <a:blip r:embed="rId2"/>
                <a:stretch>
                  <a:fillRect l="-1505" r="-172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1271125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643813" cy="868363"/>
          </a:xfrm>
        </p:spPr>
        <p:txBody>
          <a:bodyPr/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</p:spPr>
            <p:txBody>
              <a:bodyPr numCol="2"/>
              <a:lstStyle/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</a:t>
                </a:r>
                <a:r>
                  <a:rPr lang="en-US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ru-RU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-8; 16</a:t>
                </a:r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b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𝟒</m:t>
                        </m:r>
                      </m:sub>
                    </m:sSub>
                    <m:r>
                      <a:rPr lang="en-US" sz="28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𝟐</m:t>
                    </m:r>
                    <m:r>
                      <a:rPr lang="en-US" sz="2800" b="1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sSup>
                      <m:sSupPr>
                        <m:ctrlP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uk-UA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 6; 18 </a:t>
                </a:r>
              </a:p>
              <a:p>
                <a:pPr marL="0" lv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4. </a:t>
                </a:r>
                <a:r>
                  <a:rPr lang="ru-RU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24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𝟔</m:t>
                        </m:r>
                      </m:e>
                      <m:sup>
                        <m:r>
                          <a:rPr lang="uk-UA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𝟏𝟏</m:t>
                        </m:r>
                      </m:sup>
                    </m:sSup>
                  </m:oMath>
                </a14:m>
                <a:endParaRPr lang="ru-RU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6. 3;27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7. </a:t>
                </a:r>
                <a:r>
                  <a:rPr lang="en-US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0,448</a:t>
                </a: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uk-UA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𝒃</m:t>
                        </m:r>
                      </m:e>
                      <m:sub>
                        <m:r>
                          <a:rPr lang="uk-UA" sz="2800" b="1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𝟏𝟐</m:t>
                        </m:r>
                      </m:sub>
                    </m:sSub>
                  </m:oMath>
                </a14:m>
                <a:endParaRPr lang="uk-UA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9. -2048 </a:t>
                </a:r>
                <a:endParaRPr lang="ru-RU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10. 243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11. 2; 6; 18 або 18; 6; 2</a:t>
                </a:r>
                <a:endParaRPr lang="ru-RU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12. </a:t>
                </a:r>
                <a:r>
                  <a:rPr lang="ru-RU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1; 4; 7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13. </a:t>
                </a:r>
                <a:r>
                  <a:rPr lang="en-US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uk-UA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r>
                  <a:rPr lang="en-US" sz="2800" b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-</a:t>
                </a:r>
                <a:r>
                  <a:rPr lang="uk-UA" sz="2800" b="1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</a:t>
                </a:r>
                <a:endParaRPr lang="ru-RU" sz="28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50000"/>
                  </a:lnSpc>
                  <a:buNone/>
                </a:pP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>
                  <a:lnSpc>
                    <a:spcPct val="150000"/>
                  </a:lnSpc>
                  <a:buNone/>
                </a:pPr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ru-RU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97360"/>
                <a:ext cx="8507412" cy="5760640"/>
              </a:xfrm>
              <a:blipFill rotWithShape="1">
                <a:blip r:embed="rId2"/>
                <a:stretch>
                  <a:fillRect l="-15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0564814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sz="40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Успіхів Вам!</a:t>
            </a:r>
            <a:endParaRPr lang="ru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12776"/>
            <a:ext cx="3923927" cy="4744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46318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5276261</TotalTime>
  <Words>140</Words>
  <Application>Microsoft Office PowerPoint</Application>
  <PresentationFormat>Екран (4:3)</PresentationFormat>
  <Paragraphs>44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28" baseType="lpstr">
      <vt:lpstr>574TGp_natural_light</vt:lpstr>
      <vt:lpstr>Формула п-го члена геометричної прогресії</vt:lpstr>
      <vt:lpstr>Задача 1</vt:lpstr>
      <vt:lpstr>Задача 2</vt:lpstr>
      <vt:lpstr>Слайд 4</vt:lpstr>
      <vt:lpstr>Задача 3</vt:lpstr>
      <vt:lpstr>Слайд 6</vt:lpstr>
      <vt:lpstr>Задача 4</vt:lpstr>
      <vt:lpstr>Слайд 8</vt:lpstr>
      <vt:lpstr>Задача 5</vt:lpstr>
      <vt:lpstr>Задача 6 </vt:lpstr>
      <vt:lpstr>Слайд 11</vt:lpstr>
      <vt:lpstr>Задача 7</vt:lpstr>
      <vt:lpstr>Слайд 13</vt:lpstr>
      <vt:lpstr>Слайд 14</vt:lpstr>
      <vt:lpstr>Слайд 15</vt:lpstr>
      <vt:lpstr>Задача 8</vt:lpstr>
      <vt:lpstr>Слайд 17</vt:lpstr>
      <vt:lpstr>Задача 9</vt:lpstr>
      <vt:lpstr>Слайд 19</vt:lpstr>
      <vt:lpstr>Слайд 20</vt:lpstr>
      <vt:lpstr>Завдання для самоперевірки</vt:lpstr>
      <vt:lpstr>Слайд 22</vt:lpstr>
      <vt:lpstr>Слайд 23</vt:lpstr>
      <vt:lpstr>Слайд 24</vt:lpstr>
      <vt:lpstr>Слайд 25</vt:lpstr>
      <vt:lpstr>Відповіді</vt:lpstr>
      <vt:lpstr>Слайд 27</vt:lpstr>
    </vt:vector>
  </TitlesOfParts>
  <Company>МОУ СОШ №30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Миронова</cp:lastModifiedBy>
  <cp:revision>103</cp:revision>
  <dcterms:created xsi:type="dcterms:W3CDTF">2009-07-05T12:25:54Z</dcterms:created>
  <dcterms:modified xsi:type="dcterms:W3CDTF">2018-01-28T11:41:18Z</dcterms:modified>
</cp:coreProperties>
</file>