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56" r:id="rId2"/>
    <p:sldId id="259" r:id="rId3"/>
    <p:sldId id="263" r:id="rId4"/>
    <p:sldId id="261" r:id="rId5"/>
    <p:sldId id="262" r:id="rId6"/>
    <p:sldId id="264" r:id="rId7"/>
    <p:sldId id="265" r:id="rId8"/>
    <p:sldId id="266" r:id="rId9"/>
    <p:sldId id="267" r:id="rId10"/>
    <p:sldId id="268" r:id="rId11"/>
    <p:sldId id="270" r:id="rId12"/>
    <p:sldId id="271" r:id="rId13"/>
    <p:sldId id="272" r:id="rId14"/>
    <p:sldId id="283" r:id="rId15"/>
    <p:sldId id="273" r:id="rId16"/>
    <p:sldId id="278" r:id="rId17"/>
    <p:sldId id="277" r:id="rId18"/>
    <p:sldId id="281" r:id="rId19"/>
    <p:sldId id="279" r:id="rId20"/>
    <p:sldId id="276" r:id="rId21"/>
    <p:sldId id="284" r:id="rId22"/>
    <p:sldId id="274" r:id="rId23"/>
    <p:sldId id="282" r:id="rId24"/>
    <p:sldId id="285" r:id="rId25"/>
    <p:sldId id="287" r:id="rId26"/>
    <p:sldId id="288" r:id="rId27"/>
    <p:sldId id="289" r:id="rId28"/>
    <p:sldId id="290" r:id="rId29"/>
    <p:sldId id="291" r:id="rId30"/>
    <p:sldId id="292" r:id="rId31"/>
    <p:sldId id="293" r:id="rId32"/>
    <p:sldId id="286" r:id="rId33"/>
  </p:sldIdLst>
  <p:sldSz cx="9144000" cy="6858000" type="screen4x3"/>
  <p:notesSz cx="6858000" cy="91440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FFFF"/>
    <a:srgbClr val="333333"/>
    <a:srgbClr val="C5C5C5"/>
    <a:srgbClr val="C0C0C0"/>
    <a:srgbClr val="DDDDDD"/>
    <a:srgbClr val="70A8DA"/>
    <a:srgbClr val="357DA9"/>
    <a:srgbClr val="FF99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327" autoAdjust="0"/>
    <p:restoredTop sz="93743" autoAdjust="0"/>
  </p:normalViewPr>
  <p:slideViewPr>
    <p:cSldViewPr>
      <p:cViewPr varScale="1">
        <p:scale>
          <a:sx n="64" d="100"/>
          <a:sy n="64" d="100"/>
        </p:scale>
        <p:origin x="-14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102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2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3848FF9-28D5-4D0D-8EF1-CFCB91E891F6}" type="slidenum">
              <a:rPr lang="en-US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78466808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848FF9-28D5-4D0D-8EF1-CFCB91E891F6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914535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bg>
      <p:bgPr>
        <a:gradFill rotWithShape="0">
          <a:gsLst>
            <a:gs pos="0">
              <a:srgbClr val="C5C5C5"/>
            </a:gs>
            <a:gs pos="100000">
              <a:srgbClr val="70A8DA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5" name="Rectangle 73"/>
          <p:cNvSpPr>
            <a:spLocks noChangeArrowheads="1"/>
          </p:cNvSpPr>
          <p:nvPr/>
        </p:nvSpPr>
        <p:spPr bwMode="gray">
          <a:xfrm>
            <a:off x="900113" y="5300663"/>
            <a:ext cx="742950" cy="742950"/>
          </a:xfrm>
          <a:prstGeom prst="rect">
            <a:avLst/>
          </a:prstGeom>
          <a:solidFill>
            <a:schemeClr val="accent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grpSp>
        <p:nvGrpSpPr>
          <p:cNvPr id="3147" name="Group 75"/>
          <p:cNvGrpSpPr>
            <a:grpSpLocks/>
          </p:cNvGrpSpPr>
          <p:nvPr/>
        </p:nvGrpSpPr>
        <p:grpSpPr bwMode="auto">
          <a:xfrm>
            <a:off x="112713" y="5954713"/>
            <a:ext cx="8936037" cy="631825"/>
            <a:chOff x="71" y="3751"/>
            <a:chExt cx="5629" cy="398"/>
          </a:xfrm>
        </p:grpSpPr>
        <p:sp>
          <p:nvSpPr>
            <p:cNvPr id="3096" name="Freeform 24"/>
            <p:cNvSpPr>
              <a:spLocks/>
            </p:cNvSpPr>
            <p:nvPr userDrawn="1"/>
          </p:nvSpPr>
          <p:spPr bwMode="gray">
            <a:xfrm>
              <a:off x="71" y="3751"/>
              <a:ext cx="5626" cy="349"/>
            </a:xfrm>
            <a:custGeom>
              <a:avLst/>
              <a:gdLst/>
              <a:ahLst/>
              <a:cxnLst>
                <a:cxn ang="0">
                  <a:pos x="5626" y="349"/>
                </a:cxn>
                <a:cxn ang="0">
                  <a:pos x="0" y="349"/>
                </a:cxn>
                <a:cxn ang="0">
                  <a:pos x="0" y="187"/>
                </a:cxn>
                <a:cxn ang="0">
                  <a:pos x="0" y="114"/>
                </a:cxn>
                <a:cxn ang="0">
                  <a:pos x="4064" y="118"/>
                </a:cxn>
                <a:cxn ang="0">
                  <a:pos x="4329" y="0"/>
                </a:cxn>
                <a:cxn ang="0">
                  <a:pos x="5623" y="0"/>
                </a:cxn>
                <a:cxn ang="0">
                  <a:pos x="5626" y="349"/>
                </a:cxn>
              </a:cxnLst>
              <a:rect l="0" t="0" r="r" b="b"/>
              <a:pathLst>
                <a:path w="5626" h="349">
                  <a:moveTo>
                    <a:pt x="5626" y="349"/>
                  </a:moveTo>
                  <a:lnTo>
                    <a:pt x="0" y="349"/>
                  </a:lnTo>
                  <a:lnTo>
                    <a:pt x="0" y="187"/>
                  </a:lnTo>
                  <a:lnTo>
                    <a:pt x="0" y="114"/>
                  </a:lnTo>
                  <a:cubicBezTo>
                    <a:pt x="678" y="103"/>
                    <a:pt x="3343" y="137"/>
                    <a:pt x="4064" y="118"/>
                  </a:cubicBezTo>
                  <a:lnTo>
                    <a:pt x="4329" y="0"/>
                  </a:lnTo>
                  <a:lnTo>
                    <a:pt x="5623" y="0"/>
                  </a:lnTo>
                  <a:lnTo>
                    <a:pt x="5626" y="349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uk-UA"/>
            </a:p>
          </p:txBody>
        </p:sp>
        <p:sp>
          <p:nvSpPr>
            <p:cNvPr id="3097" name="Freeform 25"/>
            <p:cNvSpPr>
              <a:spLocks/>
            </p:cNvSpPr>
            <p:nvPr userDrawn="1"/>
          </p:nvSpPr>
          <p:spPr bwMode="gray">
            <a:xfrm>
              <a:off x="71" y="3800"/>
              <a:ext cx="5626" cy="349"/>
            </a:xfrm>
            <a:custGeom>
              <a:avLst/>
              <a:gdLst/>
              <a:ahLst/>
              <a:cxnLst>
                <a:cxn ang="0">
                  <a:pos x="5626" y="349"/>
                </a:cxn>
                <a:cxn ang="0">
                  <a:pos x="0" y="349"/>
                </a:cxn>
                <a:cxn ang="0">
                  <a:pos x="0" y="187"/>
                </a:cxn>
                <a:cxn ang="0">
                  <a:pos x="0" y="114"/>
                </a:cxn>
                <a:cxn ang="0">
                  <a:pos x="4082" y="118"/>
                </a:cxn>
                <a:cxn ang="0">
                  <a:pos x="4345" y="0"/>
                </a:cxn>
                <a:cxn ang="0">
                  <a:pos x="5623" y="6"/>
                </a:cxn>
                <a:cxn ang="0">
                  <a:pos x="5626" y="349"/>
                </a:cxn>
              </a:cxnLst>
              <a:rect l="0" t="0" r="r" b="b"/>
              <a:pathLst>
                <a:path w="5626" h="349">
                  <a:moveTo>
                    <a:pt x="5626" y="349"/>
                  </a:moveTo>
                  <a:lnTo>
                    <a:pt x="0" y="349"/>
                  </a:lnTo>
                  <a:lnTo>
                    <a:pt x="0" y="187"/>
                  </a:lnTo>
                  <a:lnTo>
                    <a:pt x="0" y="114"/>
                  </a:lnTo>
                  <a:cubicBezTo>
                    <a:pt x="680" y="103"/>
                    <a:pt x="3358" y="137"/>
                    <a:pt x="4082" y="118"/>
                  </a:cubicBezTo>
                  <a:lnTo>
                    <a:pt x="4345" y="0"/>
                  </a:lnTo>
                  <a:lnTo>
                    <a:pt x="5623" y="6"/>
                  </a:lnTo>
                  <a:lnTo>
                    <a:pt x="5626" y="34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uk-UA"/>
            </a:p>
          </p:txBody>
        </p:sp>
        <p:sp>
          <p:nvSpPr>
            <p:cNvPr id="3098" name="Freeform 26"/>
            <p:cNvSpPr>
              <a:spLocks/>
            </p:cNvSpPr>
            <p:nvPr userDrawn="1"/>
          </p:nvSpPr>
          <p:spPr bwMode="gray">
            <a:xfrm>
              <a:off x="4209" y="3833"/>
              <a:ext cx="1491" cy="88"/>
            </a:xfrm>
            <a:custGeom>
              <a:avLst/>
              <a:gdLst/>
              <a:ahLst/>
              <a:cxnLst>
                <a:cxn ang="0">
                  <a:pos x="0" y="84"/>
                </a:cxn>
                <a:cxn ang="0">
                  <a:pos x="223" y="0"/>
                </a:cxn>
                <a:cxn ang="0">
                  <a:pos x="1491" y="0"/>
                </a:cxn>
                <a:cxn ang="0">
                  <a:pos x="1488" y="60"/>
                </a:cxn>
                <a:cxn ang="0">
                  <a:pos x="383" y="59"/>
                </a:cxn>
                <a:cxn ang="0">
                  <a:pos x="273" y="88"/>
                </a:cxn>
                <a:cxn ang="0">
                  <a:pos x="0" y="84"/>
                </a:cxn>
              </a:cxnLst>
              <a:rect l="0" t="0" r="r" b="b"/>
              <a:pathLst>
                <a:path w="1491" h="88">
                  <a:moveTo>
                    <a:pt x="0" y="84"/>
                  </a:moveTo>
                  <a:lnTo>
                    <a:pt x="223" y="0"/>
                  </a:lnTo>
                  <a:lnTo>
                    <a:pt x="1491" y="0"/>
                  </a:lnTo>
                  <a:lnTo>
                    <a:pt x="1488" y="60"/>
                  </a:lnTo>
                  <a:lnTo>
                    <a:pt x="383" y="59"/>
                  </a:lnTo>
                  <a:lnTo>
                    <a:pt x="273" y="88"/>
                  </a:lnTo>
                  <a:lnTo>
                    <a:pt x="0" y="84"/>
                  </a:lnTo>
                  <a:close/>
                </a:path>
              </a:pathLst>
            </a:custGeom>
            <a:solidFill>
              <a:srgbClr val="FFFFFF">
                <a:alpha val="30000"/>
              </a:srgbClr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uk-UA"/>
            </a:p>
          </p:txBody>
        </p:sp>
      </p:grpSp>
      <p:sp>
        <p:nvSpPr>
          <p:cNvPr id="3100" name="Rectangle 28"/>
          <p:cNvSpPr>
            <a:spLocks noChangeArrowheads="1"/>
          </p:cNvSpPr>
          <p:nvPr/>
        </p:nvSpPr>
        <p:spPr bwMode="gray">
          <a:xfrm>
            <a:off x="114300" y="6610350"/>
            <a:ext cx="8931275" cy="163513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3114" name="Rectangle 42"/>
          <p:cNvSpPr>
            <a:spLocks noChangeArrowheads="1"/>
          </p:cNvSpPr>
          <p:nvPr/>
        </p:nvSpPr>
        <p:spPr bwMode="gray">
          <a:xfrm>
            <a:off x="107950" y="5300663"/>
            <a:ext cx="741363" cy="744537"/>
          </a:xfrm>
          <a:prstGeom prst="rect">
            <a:avLst/>
          </a:prstGeom>
          <a:solidFill>
            <a:srgbClr val="70A8DA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268538" y="4437063"/>
            <a:ext cx="4811712" cy="403225"/>
          </a:xfrm>
        </p:spPr>
        <p:txBody>
          <a:bodyPr/>
          <a:lstStyle>
            <a:lvl1pPr marL="0" indent="0" algn="r">
              <a:buFontTx/>
              <a:buNone/>
              <a:defRPr sz="1600" i="1">
                <a:solidFill>
                  <a:srgbClr val="FFFFFF"/>
                </a:solidFill>
                <a:latin typeface="Times New Roman" pitchFamily="18" charset="0"/>
              </a:defRPr>
            </a:lvl1pPr>
          </a:lstStyle>
          <a:p>
            <a:r>
              <a:rPr lang="en-US"/>
              <a:t>Образец подзаголовка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179388" y="6237288"/>
            <a:ext cx="2205037" cy="3175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2555875" y="6237288"/>
            <a:ext cx="2990850" cy="3175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084888" y="6237288"/>
            <a:ext cx="2205037" cy="317500"/>
          </a:xfrm>
        </p:spPr>
        <p:txBody>
          <a:bodyPr/>
          <a:lstStyle>
            <a:lvl1pPr>
              <a:defRPr/>
            </a:lvl1pPr>
          </a:lstStyle>
          <a:p>
            <a:fld id="{7EA5DDA1-7078-48BC-A8C1-65792B79FDE8}" type="slidenum">
              <a:rPr lang="en-US"/>
              <a:pPr/>
              <a:t>‹№›</a:t>
            </a:fld>
            <a:endParaRPr lang="en-US"/>
          </a:p>
        </p:txBody>
      </p:sp>
      <p:sp>
        <p:nvSpPr>
          <p:cNvPr id="3122" name="Rectangle 50"/>
          <p:cNvSpPr>
            <a:spLocks noChangeArrowheads="1"/>
          </p:cNvSpPr>
          <p:nvPr/>
        </p:nvSpPr>
        <p:spPr bwMode="gray">
          <a:xfrm>
            <a:off x="120650" y="4511675"/>
            <a:ext cx="741363" cy="742950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979613" y="2781300"/>
            <a:ext cx="6019800" cy="1470025"/>
          </a:xfrm>
        </p:spPr>
        <p:txBody>
          <a:bodyPr/>
          <a:lstStyle>
            <a:lvl1pPr algn="r">
              <a:defRPr sz="4800">
                <a:solidFill>
                  <a:srgbClr val="000000"/>
                </a:solidFill>
              </a:defRPr>
            </a:lvl1pPr>
          </a:lstStyle>
          <a:p>
            <a:r>
              <a:rPr lang="en-US"/>
              <a:t>Образец заголовка</a:t>
            </a:r>
          </a:p>
        </p:txBody>
      </p:sp>
      <p:pic>
        <p:nvPicPr>
          <p:cNvPr id="3148" name="Picture 76" descr="j0400050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404813"/>
            <a:ext cx="2663825" cy="1774825"/>
          </a:xfrm>
          <a:prstGeom prst="rect">
            <a:avLst/>
          </a:prstGeom>
          <a:noFill/>
          <a:ln w="57150" cmpd="thinThick">
            <a:solidFill>
              <a:srgbClr val="357DA9"/>
            </a:solidFill>
            <a:miter lim="800000"/>
            <a:headEnd/>
            <a:tailEnd/>
          </a:ln>
        </p:spPr>
      </p:pic>
      <p:pic>
        <p:nvPicPr>
          <p:cNvPr id="3149" name="Picture 77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6300788" y="404813"/>
            <a:ext cx="2663825" cy="1773237"/>
          </a:xfrm>
          <a:prstGeom prst="rect">
            <a:avLst/>
          </a:prstGeom>
          <a:noFill/>
          <a:ln w="57150" cmpd="thinThick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3151" name="Picture 79" descr="2"/>
          <p:cNvPicPr>
            <a:picLocks noChangeAspect="1" noChangeArrowheads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3276600" y="404813"/>
            <a:ext cx="2665413" cy="1782762"/>
          </a:xfrm>
          <a:prstGeom prst="rect">
            <a:avLst/>
          </a:prstGeom>
          <a:solidFill>
            <a:srgbClr val="70A8DA"/>
          </a:solidFill>
          <a:ln w="57150" cmpd="thinThick">
            <a:solidFill>
              <a:srgbClr val="357DA9"/>
            </a:solidFill>
            <a:miter lim="800000"/>
            <a:headEnd/>
            <a:tailEnd/>
          </a:ln>
        </p:spPr>
      </p:pic>
      <p:sp>
        <p:nvSpPr>
          <p:cNvPr id="3152" name="Freeform 80" descr="Dark upward diagonal"/>
          <p:cNvSpPr>
            <a:spLocks/>
          </p:cNvSpPr>
          <p:nvPr userDrawn="1"/>
        </p:nvSpPr>
        <p:spPr bwMode="gray">
          <a:xfrm>
            <a:off x="122238" y="115888"/>
            <a:ext cx="8956675" cy="17938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582" y="0"/>
              </a:cxn>
              <a:cxn ang="0">
                <a:pos x="5639" y="45"/>
              </a:cxn>
              <a:cxn ang="0">
                <a:pos x="5636" y="113"/>
              </a:cxn>
              <a:cxn ang="0">
                <a:pos x="0" y="113"/>
              </a:cxn>
              <a:cxn ang="0">
                <a:pos x="0" y="0"/>
              </a:cxn>
            </a:cxnLst>
            <a:rect l="0" t="0" r="r" b="b"/>
            <a:pathLst>
              <a:path w="5639" h="113">
                <a:moveTo>
                  <a:pt x="0" y="0"/>
                </a:moveTo>
                <a:lnTo>
                  <a:pt x="5582" y="0"/>
                </a:lnTo>
                <a:cubicBezTo>
                  <a:pt x="5630" y="3"/>
                  <a:pt x="5639" y="45"/>
                  <a:pt x="5639" y="45"/>
                </a:cubicBezTo>
                <a:lnTo>
                  <a:pt x="5636" y="113"/>
                </a:lnTo>
                <a:lnTo>
                  <a:pt x="0" y="113"/>
                </a:lnTo>
                <a:lnTo>
                  <a:pt x="0" y="0"/>
                </a:lnTo>
                <a:close/>
              </a:path>
            </a:pathLst>
          </a:custGeom>
          <a:pattFill prst="dkUpDiag">
            <a:fgClr>
              <a:schemeClr val="accent1"/>
            </a:fgClr>
            <a:bgClr>
              <a:schemeClr val="bg1"/>
            </a:bgClr>
          </a:patt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3F20F5-7FA7-4F36-9E81-51A8E0168972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046EC7-1B03-4448-A8BB-32164ED03A71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395288" y="1268413"/>
            <a:ext cx="4176712" cy="49037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724400" y="1268413"/>
            <a:ext cx="4178300" cy="49037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AD0361-F9E7-4228-BFA4-870AEE95DB2B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2644B0-8BC7-4A52-95E7-0DFFE46B71DA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550B34-6DA1-4B4B-AAED-B0E3A6D69B53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0327A0-D91D-4E79-B01A-1106226E5498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9E4D54-96B8-4C44-A1A9-6A62B88B840D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3576DB-3B70-449A-AC0F-5F26834D8D05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C3768C-B39F-4975-9C46-E35CC0BC4593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6777038" y="238125"/>
            <a:ext cx="2125662" cy="5934075"/>
          </a:xfrm>
        </p:spPr>
        <p:txBody>
          <a:bodyPr vert="eaVert"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395288" y="238125"/>
            <a:ext cx="6229350" cy="5934075"/>
          </a:xfrm>
        </p:spPr>
        <p:txBody>
          <a:bodyPr vert="eaVert"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C39BBD-A43D-4CB9-8FB9-DE43B3AAAF7B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31" name="Group 7"/>
          <p:cNvGrpSpPr>
            <a:grpSpLocks/>
          </p:cNvGrpSpPr>
          <p:nvPr/>
        </p:nvGrpSpPr>
        <p:grpSpPr bwMode="auto">
          <a:xfrm>
            <a:off x="6553200" y="6013450"/>
            <a:ext cx="2392363" cy="563563"/>
            <a:chOff x="1566" y="164"/>
            <a:chExt cx="1455" cy="425"/>
          </a:xfrm>
        </p:grpSpPr>
        <p:sp>
          <p:nvSpPr>
            <p:cNvPr id="1032" name="Freeform 8"/>
            <p:cNvSpPr>
              <a:spLocks/>
            </p:cNvSpPr>
            <p:nvPr/>
          </p:nvSpPr>
          <p:spPr bwMode="gray">
            <a:xfrm>
              <a:off x="1892" y="468"/>
              <a:ext cx="39" cy="121"/>
            </a:xfrm>
            <a:custGeom>
              <a:avLst/>
              <a:gdLst/>
              <a:ahLst/>
              <a:cxnLst>
                <a:cxn ang="0">
                  <a:pos x="37" y="36"/>
                </a:cxn>
                <a:cxn ang="0">
                  <a:pos x="35" y="36"/>
                </a:cxn>
                <a:cxn ang="0">
                  <a:pos x="30" y="36"/>
                </a:cxn>
                <a:cxn ang="0">
                  <a:pos x="22" y="34"/>
                </a:cxn>
                <a:cxn ang="0">
                  <a:pos x="15" y="30"/>
                </a:cxn>
                <a:cxn ang="0">
                  <a:pos x="7" y="23"/>
                </a:cxn>
                <a:cxn ang="0">
                  <a:pos x="3" y="13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7" y="1"/>
                </a:cxn>
                <a:cxn ang="0">
                  <a:pos x="15" y="3"/>
                </a:cxn>
                <a:cxn ang="0">
                  <a:pos x="23" y="5"/>
                </a:cxn>
                <a:cxn ang="0">
                  <a:pos x="30" y="11"/>
                </a:cxn>
                <a:cxn ang="0">
                  <a:pos x="37" y="20"/>
                </a:cxn>
                <a:cxn ang="0">
                  <a:pos x="39" y="34"/>
                </a:cxn>
                <a:cxn ang="0">
                  <a:pos x="39" y="121"/>
                </a:cxn>
                <a:cxn ang="0">
                  <a:pos x="37" y="121"/>
                </a:cxn>
                <a:cxn ang="0">
                  <a:pos x="37" y="36"/>
                </a:cxn>
              </a:cxnLst>
              <a:rect l="0" t="0" r="r" b="b"/>
              <a:pathLst>
                <a:path w="39" h="121">
                  <a:moveTo>
                    <a:pt x="37" y="36"/>
                  </a:moveTo>
                  <a:lnTo>
                    <a:pt x="35" y="36"/>
                  </a:lnTo>
                  <a:lnTo>
                    <a:pt x="30" y="36"/>
                  </a:lnTo>
                  <a:lnTo>
                    <a:pt x="22" y="34"/>
                  </a:lnTo>
                  <a:lnTo>
                    <a:pt x="15" y="30"/>
                  </a:lnTo>
                  <a:lnTo>
                    <a:pt x="7" y="23"/>
                  </a:lnTo>
                  <a:lnTo>
                    <a:pt x="3" y="13"/>
                  </a:lnTo>
                  <a:lnTo>
                    <a:pt x="0" y="0"/>
                  </a:lnTo>
                  <a:lnTo>
                    <a:pt x="3" y="0"/>
                  </a:lnTo>
                  <a:lnTo>
                    <a:pt x="7" y="1"/>
                  </a:lnTo>
                  <a:lnTo>
                    <a:pt x="15" y="3"/>
                  </a:lnTo>
                  <a:lnTo>
                    <a:pt x="23" y="5"/>
                  </a:lnTo>
                  <a:lnTo>
                    <a:pt x="30" y="11"/>
                  </a:lnTo>
                  <a:lnTo>
                    <a:pt x="37" y="20"/>
                  </a:lnTo>
                  <a:lnTo>
                    <a:pt x="39" y="34"/>
                  </a:lnTo>
                  <a:lnTo>
                    <a:pt x="39" y="121"/>
                  </a:lnTo>
                  <a:lnTo>
                    <a:pt x="37" y="121"/>
                  </a:lnTo>
                  <a:lnTo>
                    <a:pt x="37" y="36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3" name="Freeform 9"/>
            <p:cNvSpPr>
              <a:spLocks/>
            </p:cNvSpPr>
            <p:nvPr/>
          </p:nvSpPr>
          <p:spPr bwMode="gray">
            <a:xfrm>
              <a:off x="2271" y="450"/>
              <a:ext cx="45" cy="139"/>
            </a:xfrm>
            <a:custGeom>
              <a:avLst/>
              <a:gdLst/>
              <a:ahLst/>
              <a:cxnLst>
                <a:cxn ang="0">
                  <a:pos x="3" y="42"/>
                </a:cxn>
                <a:cxn ang="0">
                  <a:pos x="6" y="42"/>
                </a:cxn>
                <a:cxn ang="0">
                  <a:pos x="12" y="42"/>
                </a:cxn>
                <a:cxn ang="0">
                  <a:pos x="20" y="39"/>
                </a:cxn>
                <a:cxn ang="0">
                  <a:pos x="29" y="35"/>
                </a:cxn>
                <a:cxn ang="0">
                  <a:pos x="37" y="27"/>
                </a:cxn>
                <a:cxn ang="0">
                  <a:pos x="43" y="17"/>
                </a:cxn>
                <a:cxn ang="0">
                  <a:pos x="45" y="2"/>
                </a:cxn>
                <a:cxn ang="0">
                  <a:pos x="43" y="0"/>
                </a:cxn>
                <a:cxn ang="0">
                  <a:pos x="37" y="2"/>
                </a:cxn>
                <a:cxn ang="0">
                  <a:pos x="29" y="3"/>
                </a:cxn>
                <a:cxn ang="0">
                  <a:pos x="19" y="7"/>
                </a:cxn>
                <a:cxn ang="0">
                  <a:pos x="11" y="14"/>
                </a:cxn>
                <a:cxn ang="0">
                  <a:pos x="4" y="23"/>
                </a:cxn>
                <a:cxn ang="0">
                  <a:pos x="0" y="39"/>
                </a:cxn>
                <a:cxn ang="0">
                  <a:pos x="0" y="139"/>
                </a:cxn>
                <a:cxn ang="0">
                  <a:pos x="3" y="139"/>
                </a:cxn>
                <a:cxn ang="0">
                  <a:pos x="3" y="42"/>
                </a:cxn>
              </a:cxnLst>
              <a:rect l="0" t="0" r="r" b="b"/>
              <a:pathLst>
                <a:path w="45" h="139">
                  <a:moveTo>
                    <a:pt x="3" y="42"/>
                  </a:moveTo>
                  <a:lnTo>
                    <a:pt x="6" y="42"/>
                  </a:lnTo>
                  <a:lnTo>
                    <a:pt x="12" y="42"/>
                  </a:lnTo>
                  <a:lnTo>
                    <a:pt x="20" y="39"/>
                  </a:lnTo>
                  <a:lnTo>
                    <a:pt x="29" y="35"/>
                  </a:lnTo>
                  <a:lnTo>
                    <a:pt x="37" y="27"/>
                  </a:lnTo>
                  <a:lnTo>
                    <a:pt x="43" y="17"/>
                  </a:lnTo>
                  <a:lnTo>
                    <a:pt x="45" y="2"/>
                  </a:lnTo>
                  <a:lnTo>
                    <a:pt x="43" y="0"/>
                  </a:lnTo>
                  <a:lnTo>
                    <a:pt x="37" y="2"/>
                  </a:lnTo>
                  <a:lnTo>
                    <a:pt x="29" y="3"/>
                  </a:lnTo>
                  <a:lnTo>
                    <a:pt x="19" y="7"/>
                  </a:lnTo>
                  <a:lnTo>
                    <a:pt x="11" y="14"/>
                  </a:lnTo>
                  <a:lnTo>
                    <a:pt x="4" y="23"/>
                  </a:lnTo>
                  <a:lnTo>
                    <a:pt x="0" y="39"/>
                  </a:lnTo>
                  <a:lnTo>
                    <a:pt x="0" y="139"/>
                  </a:lnTo>
                  <a:lnTo>
                    <a:pt x="3" y="139"/>
                  </a:lnTo>
                  <a:lnTo>
                    <a:pt x="3" y="42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4" name="Freeform 10"/>
            <p:cNvSpPr>
              <a:spLocks/>
            </p:cNvSpPr>
            <p:nvPr/>
          </p:nvSpPr>
          <p:spPr bwMode="gray">
            <a:xfrm>
              <a:off x="1765" y="378"/>
              <a:ext cx="146" cy="211"/>
            </a:xfrm>
            <a:custGeom>
              <a:avLst/>
              <a:gdLst/>
              <a:ahLst/>
              <a:cxnLst>
                <a:cxn ang="0">
                  <a:pos x="68" y="67"/>
                </a:cxn>
                <a:cxn ang="0">
                  <a:pos x="67" y="67"/>
                </a:cxn>
                <a:cxn ang="0">
                  <a:pos x="60" y="66"/>
                </a:cxn>
                <a:cxn ang="0">
                  <a:pos x="50" y="64"/>
                </a:cxn>
                <a:cxn ang="0">
                  <a:pos x="41" y="62"/>
                </a:cxn>
                <a:cxn ang="0">
                  <a:pos x="29" y="55"/>
                </a:cxn>
                <a:cxn ang="0">
                  <a:pos x="18" y="47"/>
                </a:cxn>
                <a:cxn ang="0">
                  <a:pos x="10" y="35"/>
                </a:cxn>
                <a:cxn ang="0">
                  <a:pos x="3" y="20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10" y="0"/>
                </a:cxn>
                <a:cxn ang="0">
                  <a:pos x="19" y="0"/>
                </a:cxn>
                <a:cxn ang="0">
                  <a:pos x="30" y="2"/>
                </a:cxn>
                <a:cxn ang="0">
                  <a:pos x="41" y="6"/>
                </a:cxn>
                <a:cxn ang="0">
                  <a:pos x="53" y="14"/>
                </a:cxn>
                <a:cxn ang="0">
                  <a:pos x="62" y="25"/>
                </a:cxn>
                <a:cxn ang="0">
                  <a:pos x="69" y="41"/>
                </a:cxn>
                <a:cxn ang="0">
                  <a:pos x="73" y="62"/>
                </a:cxn>
                <a:cxn ang="0">
                  <a:pos x="73" y="60"/>
                </a:cxn>
                <a:cxn ang="0">
                  <a:pos x="73" y="55"/>
                </a:cxn>
                <a:cxn ang="0">
                  <a:pos x="75" y="45"/>
                </a:cxn>
                <a:cxn ang="0">
                  <a:pos x="79" y="36"/>
                </a:cxn>
                <a:cxn ang="0">
                  <a:pos x="84" y="25"/>
                </a:cxn>
                <a:cxn ang="0">
                  <a:pos x="92" y="16"/>
                </a:cxn>
                <a:cxn ang="0">
                  <a:pos x="106" y="8"/>
                </a:cxn>
                <a:cxn ang="0">
                  <a:pos x="123" y="2"/>
                </a:cxn>
                <a:cxn ang="0">
                  <a:pos x="146" y="0"/>
                </a:cxn>
                <a:cxn ang="0">
                  <a:pos x="145" y="2"/>
                </a:cxn>
                <a:cxn ang="0">
                  <a:pos x="145" y="8"/>
                </a:cxn>
                <a:cxn ang="0">
                  <a:pos x="143" y="17"/>
                </a:cxn>
                <a:cxn ang="0">
                  <a:pos x="139" y="28"/>
                </a:cxn>
                <a:cxn ang="0">
                  <a:pos x="134" y="39"/>
                </a:cxn>
                <a:cxn ang="0">
                  <a:pos x="126" y="49"/>
                </a:cxn>
                <a:cxn ang="0">
                  <a:pos x="114" y="59"/>
                </a:cxn>
                <a:cxn ang="0">
                  <a:pos x="98" y="64"/>
                </a:cxn>
                <a:cxn ang="0">
                  <a:pos x="79" y="67"/>
                </a:cxn>
                <a:cxn ang="0">
                  <a:pos x="79" y="211"/>
                </a:cxn>
                <a:cxn ang="0">
                  <a:pos x="68" y="211"/>
                </a:cxn>
                <a:cxn ang="0">
                  <a:pos x="68" y="67"/>
                </a:cxn>
              </a:cxnLst>
              <a:rect l="0" t="0" r="r" b="b"/>
              <a:pathLst>
                <a:path w="146" h="211">
                  <a:moveTo>
                    <a:pt x="68" y="67"/>
                  </a:moveTo>
                  <a:lnTo>
                    <a:pt x="67" y="67"/>
                  </a:lnTo>
                  <a:lnTo>
                    <a:pt x="60" y="66"/>
                  </a:lnTo>
                  <a:lnTo>
                    <a:pt x="50" y="64"/>
                  </a:lnTo>
                  <a:lnTo>
                    <a:pt x="41" y="62"/>
                  </a:lnTo>
                  <a:lnTo>
                    <a:pt x="29" y="55"/>
                  </a:lnTo>
                  <a:lnTo>
                    <a:pt x="18" y="47"/>
                  </a:lnTo>
                  <a:lnTo>
                    <a:pt x="10" y="35"/>
                  </a:lnTo>
                  <a:lnTo>
                    <a:pt x="3" y="20"/>
                  </a:lnTo>
                  <a:lnTo>
                    <a:pt x="0" y="0"/>
                  </a:lnTo>
                  <a:lnTo>
                    <a:pt x="3" y="0"/>
                  </a:lnTo>
                  <a:lnTo>
                    <a:pt x="10" y="0"/>
                  </a:lnTo>
                  <a:lnTo>
                    <a:pt x="19" y="0"/>
                  </a:lnTo>
                  <a:lnTo>
                    <a:pt x="30" y="2"/>
                  </a:lnTo>
                  <a:lnTo>
                    <a:pt x="41" y="6"/>
                  </a:lnTo>
                  <a:lnTo>
                    <a:pt x="53" y="14"/>
                  </a:lnTo>
                  <a:lnTo>
                    <a:pt x="62" y="25"/>
                  </a:lnTo>
                  <a:lnTo>
                    <a:pt x="69" y="41"/>
                  </a:lnTo>
                  <a:lnTo>
                    <a:pt x="73" y="62"/>
                  </a:lnTo>
                  <a:lnTo>
                    <a:pt x="73" y="60"/>
                  </a:lnTo>
                  <a:lnTo>
                    <a:pt x="73" y="55"/>
                  </a:lnTo>
                  <a:lnTo>
                    <a:pt x="75" y="45"/>
                  </a:lnTo>
                  <a:lnTo>
                    <a:pt x="79" y="36"/>
                  </a:lnTo>
                  <a:lnTo>
                    <a:pt x="84" y="25"/>
                  </a:lnTo>
                  <a:lnTo>
                    <a:pt x="92" y="16"/>
                  </a:lnTo>
                  <a:lnTo>
                    <a:pt x="106" y="8"/>
                  </a:lnTo>
                  <a:lnTo>
                    <a:pt x="123" y="2"/>
                  </a:lnTo>
                  <a:lnTo>
                    <a:pt x="146" y="0"/>
                  </a:lnTo>
                  <a:lnTo>
                    <a:pt x="145" y="2"/>
                  </a:lnTo>
                  <a:lnTo>
                    <a:pt x="145" y="8"/>
                  </a:lnTo>
                  <a:lnTo>
                    <a:pt x="143" y="17"/>
                  </a:lnTo>
                  <a:lnTo>
                    <a:pt x="139" y="28"/>
                  </a:lnTo>
                  <a:lnTo>
                    <a:pt x="134" y="39"/>
                  </a:lnTo>
                  <a:lnTo>
                    <a:pt x="126" y="49"/>
                  </a:lnTo>
                  <a:lnTo>
                    <a:pt x="114" y="59"/>
                  </a:lnTo>
                  <a:lnTo>
                    <a:pt x="98" y="64"/>
                  </a:lnTo>
                  <a:lnTo>
                    <a:pt x="79" y="67"/>
                  </a:lnTo>
                  <a:lnTo>
                    <a:pt x="79" y="211"/>
                  </a:lnTo>
                  <a:lnTo>
                    <a:pt x="68" y="211"/>
                  </a:lnTo>
                  <a:lnTo>
                    <a:pt x="68" y="67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5" name="Freeform 11"/>
            <p:cNvSpPr>
              <a:spLocks/>
            </p:cNvSpPr>
            <p:nvPr/>
          </p:nvSpPr>
          <p:spPr bwMode="gray">
            <a:xfrm>
              <a:off x="2792" y="378"/>
              <a:ext cx="144" cy="211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6" y="67"/>
                </a:cxn>
                <a:cxn ang="0">
                  <a:pos x="59" y="66"/>
                </a:cxn>
                <a:cxn ang="0">
                  <a:pos x="50" y="64"/>
                </a:cxn>
                <a:cxn ang="0">
                  <a:pos x="39" y="62"/>
                </a:cxn>
                <a:cxn ang="0">
                  <a:pos x="28" y="55"/>
                </a:cxn>
                <a:cxn ang="0">
                  <a:pos x="17" y="47"/>
                </a:cxn>
                <a:cxn ang="0">
                  <a:pos x="9" y="35"/>
                </a:cxn>
                <a:cxn ang="0">
                  <a:pos x="2" y="20"/>
                </a:cxn>
                <a:cxn ang="0">
                  <a:pos x="0" y="0"/>
                </a:cxn>
                <a:cxn ang="0">
                  <a:pos x="2" y="0"/>
                </a:cxn>
                <a:cxn ang="0">
                  <a:pos x="9" y="0"/>
                </a:cxn>
                <a:cxn ang="0">
                  <a:pos x="17" y="0"/>
                </a:cxn>
                <a:cxn ang="0">
                  <a:pos x="28" y="2"/>
                </a:cxn>
                <a:cxn ang="0">
                  <a:pos x="40" y="6"/>
                </a:cxn>
                <a:cxn ang="0">
                  <a:pos x="51" y="14"/>
                </a:cxn>
                <a:cxn ang="0">
                  <a:pos x="62" y="25"/>
                </a:cxn>
                <a:cxn ang="0">
                  <a:pos x="69" y="41"/>
                </a:cxn>
                <a:cxn ang="0">
                  <a:pos x="73" y="62"/>
                </a:cxn>
                <a:cxn ang="0">
                  <a:pos x="73" y="60"/>
                </a:cxn>
                <a:cxn ang="0">
                  <a:pos x="73" y="55"/>
                </a:cxn>
                <a:cxn ang="0">
                  <a:pos x="74" y="45"/>
                </a:cxn>
                <a:cxn ang="0">
                  <a:pos x="77" y="36"/>
                </a:cxn>
                <a:cxn ang="0">
                  <a:pos x="82" y="25"/>
                </a:cxn>
                <a:cxn ang="0">
                  <a:pos x="91" y="16"/>
                </a:cxn>
                <a:cxn ang="0">
                  <a:pos x="105" y="8"/>
                </a:cxn>
                <a:cxn ang="0">
                  <a:pos x="121" y="2"/>
                </a:cxn>
                <a:cxn ang="0">
                  <a:pos x="144" y="0"/>
                </a:cxn>
                <a:cxn ang="0">
                  <a:pos x="144" y="2"/>
                </a:cxn>
                <a:cxn ang="0">
                  <a:pos x="144" y="8"/>
                </a:cxn>
                <a:cxn ang="0">
                  <a:pos x="141" y="17"/>
                </a:cxn>
                <a:cxn ang="0">
                  <a:pos x="139" y="28"/>
                </a:cxn>
                <a:cxn ang="0">
                  <a:pos x="133" y="39"/>
                </a:cxn>
                <a:cxn ang="0">
                  <a:pos x="125" y="49"/>
                </a:cxn>
                <a:cxn ang="0">
                  <a:pos x="113" y="59"/>
                </a:cxn>
                <a:cxn ang="0">
                  <a:pos x="97" y="64"/>
                </a:cxn>
                <a:cxn ang="0">
                  <a:pos x="77" y="67"/>
                </a:cxn>
                <a:cxn ang="0">
                  <a:pos x="77" y="211"/>
                </a:cxn>
                <a:cxn ang="0">
                  <a:pos x="67" y="211"/>
                </a:cxn>
                <a:cxn ang="0">
                  <a:pos x="67" y="67"/>
                </a:cxn>
              </a:cxnLst>
              <a:rect l="0" t="0" r="r" b="b"/>
              <a:pathLst>
                <a:path w="144" h="211">
                  <a:moveTo>
                    <a:pt x="67" y="67"/>
                  </a:moveTo>
                  <a:lnTo>
                    <a:pt x="66" y="67"/>
                  </a:lnTo>
                  <a:lnTo>
                    <a:pt x="59" y="66"/>
                  </a:lnTo>
                  <a:lnTo>
                    <a:pt x="50" y="64"/>
                  </a:lnTo>
                  <a:lnTo>
                    <a:pt x="39" y="62"/>
                  </a:lnTo>
                  <a:lnTo>
                    <a:pt x="28" y="55"/>
                  </a:lnTo>
                  <a:lnTo>
                    <a:pt x="17" y="47"/>
                  </a:lnTo>
                  <a:lnTo>
                    <a:pt x="9" y="35"/>
                  </a:lnTo>
                  <a:lnTo>
                    <a:pt x="2" y="20"/>
                  </a:lnTo>
                  <a:lnTo>
                    <a:pt x="0" y="0"/>
                  </a:lnTo>
                  <a:lnTo>
                    <a:pt x="2" y="0"/>
                  </a:lnTo>
                  <a:lnTo>
                    <a:pt x="9" y="0"/>
                  </a:lnTo>
                  <a:lnTo>
                    <a:pt x="17" y="0"/>
                  </a:lnTo>
                  <a:lnTo>
                    <a:pt x="28" y="2"/>
                  </a:lnTo>
                  <a:lnTo>
                    <a:pt x="40" y="6"/>
                  </a:lnTo>
                  <a:lnTo>
                    <a:pt x="51" y="14"/>
                  </a:lnTo>
                  <a:lnTo>
                    <a:pt x="62" y="25"/>
                  </a:lnTo>
                  <a:lnTo>
                    <a:pt x="69" y="41"/>
                  </a:lnTo>
                  <a:lnTo>
                    <a:pt x="73" y="62"/>
                  </a:lnTo>
                  <a:lnTo>
                    <a:pt x="73" y="60"/>
                  </a:lnTo>
                  <a:lnTo>
                    <a:pt x="73" y="55"/>
                  </a:lnTo>
                  <a:lnTo>
                    <a:pt x="74" y="45"/>
                  </a:lnTo>
                  <a:lnTo>
                    <a:pt x="77" y="36"/>
                  </a:lnTo>
                  <a:lnTo>
                    <a:pt x="82" y="25"/>
                  </a:lnTo>
                  <a:lnTo>
                    <a:pt x="91" y="16"/>
                  </a:lnTo>
                  <a:lnTo>
                    <a:pt x="105" y="8"/>
                  </a:lnTo>
                  <a:lnTo>
                    <a:pt x="121" y="2"/>
                  </a:lnTo>
                  <a:lnTo>
                    <a:pt x="144" y="0"/>
                  </a:lnTo>
                  <a:lnTo>
                    <a:pt x="144" y="2"/>
                  </a:lnTo>
                  <a:lnTo>
                    <a:pt x="144" y="8"/>
                  </a:lnTo>
                  <a:lnTo>
                    <a:pt x="141" y="17"/>
                  </a:lnTo>
                  <a:lnTo>
                    <a:pt x="139" y="28"/>
                  </a:lnTo>
                  <a:lnTo>
                    <a:pt x="133" y="39"/>
                  </a:lnTo>
                  <a:lnTo>
                    <a:pt x="125" y="49"/>
                  </a:lnTo>
                  <a:lnTo>
                    <a:pt x="113" y="59"/>
                  </a:lnTo>
                  <a:lnTo>
                    <a:pt x="97" y="64"/>
                  </a:lnTo>
                  <a:lnTo>
                    <a:pt x="77" y="67"/>
                  </a:lnTo>
                  <a:lnTo>
                    <a:pt x="77" y="211"/>
                  </a:lnTo>
                  <a:lnTo>
                    <a:pt x="67" y="211"/>
                  </a:lnTo>
                  <a:lnTo>
                    <a:pt x="67" y="67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6" name="Freeform 12"/>
            <p:cNvSpPr>
              <a:spLocks/>
            </p:cNvSpPr>
            <p:nvPr/>
          </p:nvSpPr>
          <p:spPr bwMode="gray">
            <a:xfrm>
              <a:off x="2631" y="457"/>
              <a:ext cx="89" cy="132"/>
            </a:xfrm>
            <a:custGeom>
              <a:avLst/>
              <a:gdLst/>
              <a:ahLst/>
              <a:cxnLst>
                <a:cxn ang="0">
                  <a:pos x="42" y="43"/>
                </a:cxn>
                <a:cxn ang="0">
                  <a:pos x="39" y="42"/>
                </a:cxn>
                <a:cxn ang="0">
                  <a:pos x="33" y="42"/>
                </a:cxn>
                <a:cxn ang="0">
                  <a:pos x="25" y="39"/>
                </a:cxn>
                <a:cxn ang="0">
                  <a:pos x="16" y="35"/>
                </a:cxn>
                <a:cxn ang="0">
                  <a:pos x="8" y="27"/>
                </a:cxn>
                <a:cxn ang="0">
                  <a:pos x="2" y="16"/>
                </a:cxn>
                <a:cxn ang="0">
                  <a:pos x="0" y="0"/>
                </a:cxn>
                <a:cxn ang="0">
                  <a:pos x="2" y="0"/>
                </a:cxn>
                <a:cxn ang="0">
                  <a:pos x="6" y="0"/>
                </a:cxn>
                <a:cxn ang="0">
                  <a:pos x="12" y="1"/>
                </a:cxn>
                <a:cxn ang="0">
                  <a:pos x="21" y="3"/>
                </a:cxn>
                <a:cxn ang="0">
                  <a:pos x="29" y="8"/>
                </a:cxn>
                <a:cxn ang="0">
                  <a:pos x="37" y="15"/>
                </a:cxn>
                <a:cxn ang="0">
                  <a:pos x="42" y="26"/>
                </a:cxn>
                <a:cxn ang="0">
                  <a:pos x="45" y="39"/>
                </a:cxn>
                <a:cxn ang="0">
                  <a:pos x="45" y="38"/>
                </a:cxn>
                <a:cxn ang="0">
                  <a:pos x="45" y="34"/>
                </a:cxn>
                <a:cxn ang="0">
                  <a:pos x="46" y="27"/>
                </a:cxn>
                <a:cxn ang="0">
                  <a:pos x="49" y="20"/>
                </a:cxn>
                <a:cxn ang="0">
                  <a:pos x="54" y="14"/>
                </a:cxn>
                <a:cxn ang="0">
                  <a:pos x="62" y="7"/>
                </a:cxn>
                <a:cxn ang="0">
                  <a:pos x="73" y="3"/>
                </a:cxn>
                <a:cxn ang="0">
                  <a:pos x="89" y="0"/>
                </a:cxn>
                <a:cxn ang="0">
                  <a:pos x="89" y="3"/>
                </a:cxn>
                <a:cxn ang="0">
                  <a:pos x="88" y="10"/>
                </a:cxn>
                <a:cxn ang="0">
                  <a:pos x="87" y="18"/>
                </a:cxn>
                <a:cxn ang="0">
                  <a:pos x="81" y="26"/>
                </a:cxn>
                <a:cxn ang="0">
                  <a:pos x="74" y="34"/>
                </a:cxn>
                <a:cxn ang="0">
                  <a:pos x="64" y="41"/>
                </a:cxn>
                <a:cxn ang="0">
                  <a:pos x="47" y="43"/>
                </a:cxn>
                <a:cxn ang="0">
                  <a:pos x="47" y="132"/>
                </a:cxn>
                <a:cxn ang="0">
                  <a:pos x="42" y="132"/>
                </a:cxn>
                <a:cxn ang="0">
                  <a:pos x="42" y="43"/>
                </a:cxn>
              </a:cxnLst>
              <a:rect l="0" t="0" r="r" b="b"/>
              <a:pathLst>
                <a:path w="89" h="132">
                  <a:moveTo>
                    <a:pt x="42" y="43"/>
                  </a:moveTo>
                  <a:lnTo>
                    <a:pt x="39" y="42"/>
                  </a:lnTo>
                  <a:lnTo>
                    <a:pt x="33" y="42"/>
                  </a:lnTo>
                  <a:lnTo>
                    <a:pt x="25" y="39"/>
                  </a:lnTo>
                  <a:lnTo>
                    <a:pt x="16" y="35"/>
                  </a:lnTo>
                  <a:lnTo>
                    <a:pt x="8" y="27"/>
                  </a:lnTo>
                  <a:lnTo>
                    <a:pt x="2" y="16"/>
                  </a:lnTo>
                  <a:lnTo>
                    <a:pt x="0" y="0"/>
                  </a:lnTo>
                  <a:lnTo>
                    <a:pt x="2" y="0"/>
                  </a:lnTo>
                  <a:lnTo>
                    <a:pt x="6" y="0"/>
                  </a:lnTo>
                  <a:lnTo>
                    <a:pt x="12" y="1"/>
                  </a:lnTo>
                  <a:lnTo>
                    <a:pt x="21" y="3"/>
                  </a:lnTo>
                  <a:lnTo>
                    <a:pt x="29" y="8"/>
                  </a:lnTo>
                  <a:lnTo>
                    <a:pt x="37" y="15"/>
                  </a:lnTo>
                  <a:lnTo>
                    <a:pt x="42" y="26"/>
                  </a:lnTo>
                  <a:lnTo>
                    <a:pt x="45" y="39"/>
                  </a:lnTo>
                  <a:lnTo>
                    <a:pt x="45" y="38"/>
                  </a:lnTo>
                  <a:lnTo>
                    <a:pt x="45" y="34"/>
                  </a:lnTo>
                  <a:lnTo>
                    <a:pt x="46" y="27"/>
                  </a:lnTo>
                  <a:lnTo>
                    <a:pt x="49" y="20"/>
                  </a:lnTo>
                  <a:lnTo>
                    <a:pt x="54" y="14"/>
                  </a:lnTo>
                  <a:lnTo>
                    <a:pt x="62" y="7"/>
                  </a:lnTo>
                  <a:lnTo>
                    <a:pt x="73" y="3"/>
                  </a:lnTo>
                  <a:lnTo>
                    <a:pt x="89" y="0"/>
                  </a:lnTo>
                  <a:lnTo>
                    <a:pt x="89" y="3"/>
                  </a:lnTo>
                  <a:lnTo>
                    <a:pt x="88" y="10"/>
                  </a:lnTo>
                  <a:lnTo>
                    <a:pt x="87" y="18"/>
                  </a:lnTo>
                  <a:lnTo>
                    <a:pt x="81" y="26"/>
                  </a:lnTo>
                  <a:lnTo>
                    <a:pt x="74" y="34"/>
                  </a:lnTo>
                  <a:lnTo>
                    <a:pt x="64" y="41"/>
                  </a:lnTo>
                  <a:lnTo>
                    <a:pt x="47" y="43"/>
                  </a:lnTo>
                  <a:lnTo>
                    <a:pt x="47" y="132"/>
                  </a:lnTo>
                  <a:lnTo>
                    <a:pt x="42" y="132"/>
                  </a:lnTo>
                  <a:lnTo>
                    <a:pt x="42" y="43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7" name="Freeform 13"/>
            <p:cNvSpPr>
              <a:spLocks/>
            </p:cNvSpPr>
            <p:nvPr/>
          </p:nvSpPr>
          <p:spPr bwMode="gray">
            <a:xfrm>
              <a:off x="2430" y="403"/>
              <a:ext cx="88" cy="186"/>
            </a:xfrm>
            <a:custGeom>
              <a:avLst/>
              <a:gdLst/>
              <a:ahLst/>
              <a:cxnLst>
                <a:cxn ang="0">
                  <a:pos x="43" y="43"/>
                </a:cxn>
                <a:cxn ang="0">
                  <a:pos x="41" y="43"/>
                </a:cxn>
                <a:cxn ang="0">
                  <a:pos x="35" y="43"/>
                </a:cxn>
                <a:cxn ang="0">
                  <a:pos x="27" y="41"/>
                </a:cxn>
                <a:cxn ang="0">
                  <a:pos x="18" y="35"/>
                </a:cxn>
                <a:cxn ang="0">
                  <a:pos x="8" y="28"/>
                </a:cxn>
                <a:cxn ang="0">
                  <a:pos x="3" y="16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8" y="0"/>
                </a:cxn>
                <a:cxn ang="0">
                  <a:pos x="17" y="1"/>
                </a:cxn>
                <a:cxn ang="0">
                  <a:pos x="26" y="6"/>
                </a:cxn>
                <a:cxn ang="0">
                  <a:pos x="35" y="12"/>
                </a:cxn>
                <a:cxn ang="0">
                  <a:pos x="42" y="24"/>
                </a:cxn>
                <a:cxn ang="0">
                  <a:pos x="48" y="41"/>
                </a:cxn>
                <a:cxn ang="0">
                  <a:pos x="48" y="90"/>
                </a:cxn>
                <a:cxn ang="0">
                  <a:pos x="48" y="88"/>
                </a:cxn>
                <a:cxn ang="0">
                  <a:pos x="48" y="82"/>
                </a:cxn>
                <a:cxn ang="0">
                  <a:pos x="50" y="74"/>
                </a:cxn>
                <a:cxn ang="0">
                  <a:pos x="54" y="66"/>
                </a:cxn>
                <a:cxn ang="0">
                  <a:pos x="61" y="58"/>
                </a:cxn>
                <a:cxn ang="0">
                  <a:pos x="72" y="53"/>
                </a:cxn>
                <a:cxn ang="0">
                  <a:pos x="87" y="50"/>
                </a:cxn>
                <a:cxn ang="0">
                  <a:pos x="88" y="51"/>
                </a:cxn>
                <a:cxn ang="0">
                  <a:pos x="88" y="57"/>
                </a:cxn>
                <a:cxn ang="0">
                  <a:pos x="87" y="64"/>
                </a:cxn>
                <a:cxn ang="0">
                  <a:pos x="84" y="72"/>
                </a:cxn>
                <a:cxn ang="0">
                  <a:pos x="80" y="80"/>
                </a:cxn>
                <a:cxn ang="0">
                  <a:pos x="73" y="86"/>
                </a:cxn>
                <a:cxn ang="0">
                  <a:pos x="62" y="92"/>
                </a:cxn>
                <a:cxn ang="0">
                  <a:pos x="48" y="93"/>
                </a:cxn>
                <a:cxn ang="0">
                  <a:pos x="48" y="186"/>
                </a:cxn>
                <a:cxn ang="0">
                  <a:pos x="43" y="186"/>
                </a:cxn>
                <a:cxn ang="0">
                  <a:pos x="43" y="143"/>
                </a:cxn>
                <a:cxn ang="0">
                  <a:pos x="42" y="143"/>
                </a:cxn>
                <a:cxn ang="0">
                  <a:pos x="37" y="142"/>
                </a:cxn>
                <a:cxn ang="0">
                  <a:pos x="29" y="140"/>
                </a:cxn>
                <a:cxn ang="0">
                  <a:pos x="22" y="136"/>
                </a:cxn>
                <a:cxn ang="0">
                  <a:pos x="14" y="130"/>
                </a:cxn>
                <a:cxn ang="0">
                  <a:pos x="8" y="120"/>
                </a:cxn>
                <a:cxn ang="0">
                  <a:pos x="7" y="105"/>
                </a:cxn>
                <a:cxn ang="0">
                  <a:pos x="8" y="105"/>
                </a:cxn>
                <a:cxn ang="0">
                  <a:pos x="12" y="107"/>
                </a:cxn>
                <a:cxn ang="0">
                  <a:pos x="19" y="108"/>
                </a:cxn>
                <a:cxn ang="0">
                  <a:pos x="26" y="111"/>
                </a:cxn>
                <a:cxn ang="0">
                  <a:pos x="34" y="117"/>
                </a:cxn>
                <a:cxn ang="0">
                  <a:pos x="39" y="127"/>
                </a:cxn>
                <a:cxn ang="0">
                  <a:pos x="43" y="140"/>
                </a:cxn>
                <a:cxn ang="0">
                  <a:pos x="43" y="43"/>
                </a:cxn>
              </a:cxnLst>
              <a:rect l="0" t="0" r="r" b="b"/>
              <a:pathLst>
                <a:path w="88" h="186">
                  <a:moveTo>
                    <a:pt x="43" y="43"/>
                  </a:moveTo>
                  <a:lnTo>
                    <a:pt x="41" y="43"/>
                  </a:lnTo>
                  <a:lnTo>
                    <a:pt x="35" y="43"/>
                  </a:lnTo>
                  <a:lnTo>
                    <a:pt x="27" y="41"/>
                  </a:lnTo>
                  <a:lnTo>
                    <a:pt x="18" y="35"/>
                  </a:lnTo>
                  <a:lnTo>
                    <a:pt x="8" y="28"/>
                  </a:lnTo>
                  <a:lnTo>
                    <a:pt x="3" y="16"/>
                  </a:lnTo>
                  <a:lnTo>
                    <a:pt x="0" y="0"/>
                  </a:lnTo>
                  <a:lnTo>
                    <a:pt x="3" y="0"/>
                  </a:lnTo>
                  <a:lnTo>
                    <a:pt x="8" y="0"/>
                  </a:lnTo>
                  <a:lnTo>
                    <a:pt x="17" y="1"/>
                  </a:lnTo>
                  <a:lnTo>
                    <a:pt x="26" y="6"/>
                  </a:lnTo>
                  <a:lnTo>
                    <a:pt x="35" y="12"/>
                  </a:lnTo>
                  <a:lnTo>
                    <a:pt x="42" y="24"/>
                  </a:lnTo>
                  <a:lnTo>
                    <a:pt x="48" y="41"/>
                  </a:lnTo>
                  <a:lnTo>
                    <a:pt x="48" y="90"/>
                  </a:lnTo>
                  <a:lnTo>
                    <a:pt x="48" y="88"/>
                  </a:lnTo>
                  <a:lnTo>
                    <a:pt x="48" y="82"/>
                  </a:lnTo>
                  <a:lnTo>
                    <a:pt x="50" y="74"/>
                  </a:lnTo>
                  <a:lnTo>
                    <a:pt x="54" y="66"/>
                  </a:lnTo>
                  <a:lnTo>
                    <a:pt x="61" y="58"/>
                  </a:lnTo>
                  <a:lnTo>
                    <a:pt x="72" y="53"/>
                  </a:lnTo>
                  <a:lnTo>
                    <a:pt x="87" y="50"/>
                  </a:lnTo>
                  <a:lnTo>
                    <a:pt x="88" y="51"/>
                  </a:lnTo>
                  <a:lnTo>
                    <a:pt x="88" y="57"/>
                  </a:lnTo>
                  <a:lnTo>
                    <a:pt x="87" y="64"/>
                  </a:lnTo>
                  <a:lnTo>
                    <a:pt x="84" y="72"/>
                  </a:lnTo>
                  <a:lnTo>
                    <a:pt x="80" y="80"/>
                  </a:lnTo>
                  <a:lnTo>
                    <a:pt x="73" y="86"/>
                  </a:lnTo>
                  <a:lnTo>
                    <a:pt x="62" y="92"/>
                  </a:lnTo>
                  <a:lnTo>
                    <a:pt x="48" y="93"/>
                  </a:lnTo>
                  <a:lnTo>
                    <a:pt x="48" y="186"/>
                  </a:lnTo>
                  <a:lnTo>
                    <a:pt x="43" y="186"/>
                  </a:lnTo>
                  <a:lnTo>
                    <a:pt x="43" y="143"/>
                  </a:lnTo>
                  <a:lnTo>
                    <a:pt x="42" y="143"/>
                  </a:lnTo>
                  <a:lnTo>
                    <a:pt x="37" y="142"/>
                  </a:lnTo>
                  <a:lnTo>
                    <a:pt x="29" y="140"/>
                  </a:lnTo>
                  <a:lnTo>
                    <a:pt x="22" y="136"/>
                  </a:lnTo>
                  <a:lnTo>
                    <a:pt x="14" y="130"/>
                  </a:lnTo>
                  <a:lnTo>
                    <a:pt x="8" y="120"/>
                  </a:lnTo>
                  <a:lnTo>
                    <a:pt x="7" y="105"/>
                  </a:lnTo>
                  <a:lnTo>
                    <a:pt x="8" y="105"/>
                  </a:lnTo>
                  <a:lnTo>
                    <a:pt x="12" y="107"/>
                  </a:lnTo>
                  <a:lnTo>
                    <a:pt x="19" y="108"/>
                  </a:lnTo>
                  <a:lnTo>
                    <a:pt x="26" y="111"/>
                  </a:lnTo>
                  <a:lnTo>
                    <a:pt x="34" y="117"/>
                  </a:lnTo>
                  <a:lnTo>
                    <a:pt x="39" y="127"/>
                  </a:lnTo>
                  <a:lnTo>
                    <a:pt x="43" y="140"/>
                  </a:lnTo>
                  <a:lnTo>
                    <a:pt x="43" y="43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8" name="Freeform 14"/>
            <p:cNvSpPr>
              <a:spLocks/>
            </p:cNvSpPr>
            <p:nvPr/>
          </p:nvSpPr>
          <p:spPr bwMode="gray">
            <a:xfrm>
              <a:off x="1914" y="233"/>
              <a:ext cx="166" cy="356"/>
            </a:xfrm>
            <a:custGeom>
              <a:avLst/>
              <a:gdLst/>
              <a:ahLst/>
              <a:cxnLst>
                <a:cxn ang="0">
                  <a:pos x="85" y="84"/>
                </a:cxn>
                <a:cxn ang="0">
                  <a:pos x="101" y="81"/>
                </a:cxn>
                <a:cxn ang="0">
                  <a:pos x="124" y="73"/>
                </a:cxn>
                <a:cxn ang="0">
                  <a:pos x="148" y="56"/>
                </a:cxn>
                <a:cxn ang="0">
                  <a:pos x="163" y="23"/>
                </a:cxn>
                <a:cxn ang="0">
                  <a:pos x="163" y="0"/>
                </a:cxn>
                <a:cxn ang="0">
                  <a:pos x="148" y="0"/>
                </a:cxn>
                <a:cxn ang="0">
                  <a:pos x="125" y="6"/>
                </a:cxn>
                <a:cxn ang="0">
                  <a:pos x="101" y="22"/>
                </a:cxn>
                <a:cxn ang="0">
                  <a:pos x="82" y="54"/>
                </a:cxn>
                <a:cxn ang="0">
                  <a:pos x="77" y="173"/>
                </a:cxn>
                <a:cxn ang="0">
                  <a:pos x="77" y="165"/>
                </a:cxn>
                <a:cxn ang="0">
                  <a:pos x="71" y="146"/>
                </a:cxn>
                <a:cxn ang="0">
                  <a:pos x="60" y="123"/>
                </a:cxn>
                <a:cxn ang="0">
                  <a:pos x="38" y="104"/>
                </a:cxn>
                <a:cxn ang="0">
                  <a:pos x="0" y="96"/>
                </a:cxn>
                <a:cxn ang="0">
                  <a:pos x="0" y="103"/>
                </a:cxn>
                <a:cxn ang="0">
                  <a:pos x="0" y="120"/>
                </a:cxn>
                <a:cxn ang="0">
                  <a:pos x="8" y="143"/>
                </a:cxn>
                <a:cxn ang="0">
                  <a:pos x="24" y="163"/>
                </a:cxn>
                <a:cxn ang="0">
                  <a:pos x="55" y="177"/>
                </a:cxn>
                <a:cxn ang="0">
                  <a:pos x="77" y="356"/>
                </a:cxn>
                <a:cxn ang="0">
                  <a:pos x="82" y="274"/>
                </a:cxn>
                <a:cxn ang="0">
                  <a:pos x="91" y="273"/>
                </a:cxn>
                <a:cxn ang="0">
                  <a:pos x="112" y="267"/>
                </a:cxn>
                <a:cxn ang="0">
                  <a:pos x="135" y="252"/>
                </a:cxn>
                <a:cxn ang="0">
                  <a:pos x="151" y="224"/>
                </a:cxn>
                <a:cxn ang="0">
                  <a:pos x="152" y="203"/>
                </a:cxn>
                <a:cxn ang="0">
                  <a:pos x="137" y="204"/>
                </a:cxn>
                <a:cxn ang="0">
                  <a:pos x="117" y="211"/>
                </a:cxn>
                <a:cxn ang="0">
                  <a:pos x="97" y="231"/>
                </a:cxn>
                <a:cxn ang="0">
                  <a:pos x="82" y="267"/>
                </a:cxn>
              </a:cxnLst>
              <a:rect l="0" t="0" r="r" b="b"/>
              <a:pathLst>
                <a:path w="166" h="356">
                  <a:moveTo>
                    <a:pt x="82" y="84"/>
                  </a:moveTo>
                  <a:lnTo>
                    <a:pt x="85" y="84"/>
                  </a:lnTo>
                  <a:lnTo>
                    <a:pt x="91" y="84"/>
                  </a:lnTo>
                  <a:lnTo>
                    <a:pt x="101" y="81"/>
                  </a:lnTo>
                  <a:lnTo>
                    <a:pt x="112" y="78"/>
                  </a:lnTo>
                  <a:lnTo>
                    <a:pt x="124" y="73"/>
                  </a:lnTo>
                  <a:lnTo>
                    <a:pt x="136" y="66"/>
                  </a:lnTo>
                  <a:lnTo>
                    <a:pt x="148" y="56"/>
                  </a:lnTo>
                  <a:lnTo>
                    <a:pt x="156" y="42"/>
                  </a:lnTo>
                  <a:lnTo>
                    <a:pt x="163" y="23"/>
                  </a:lnTo>
                  <a:lnTo>
                    <a:pt x="166" y="2"/>
                  </a:lnTo>
                  <a:lnTo>
                    <a:pt x="163" y="0"/>
                  </a:lnTo>
                  <a:lnTo>
                    <a:pt x="158" y="0"/>
                  </a:lnTo>
                  <a:lnTo>
                    <a:pt x="148" y="0"/>
                  </a:lnTo>
                  <a:lnTo>
                    <a:pt x="137" y="3"/>
                  </a:lnTo>
                  <a:lnTo>
                    <a:pt x="125" y="6"/>
                  </a:lnTo>
                  <a:lnTo>
                    <a:pt x="113" y="12"/>
                  </a:lnTo>
                  <a:lnTo>
                    <a:pt x="101" y="22"/>
                  </a:lnTo>
                  <a:lnTo>
                    <a:pt x="90" y="35"/>
                  </a:lnTo>
                  <a:lnTo>
                    <a:pt x="82" y="54"/>
                  </a:lnTo>
                  <a:lnTo>
                    <a:pt x="77" y="78"/>
                  </a:lnTo>
                  <a:lnTo>
                    <a:pt x="77" y="173"/>
                  </a:lnTo>
                  <a:lnTo>
                    <a:pt x="77" y="170"/>
                  </a:lnTo>
                  <a:lnTo>
                    <a:pt x="77" y="165"/>
                  </a:lnTo>
                  <a:lnTo>
                    <a:pt x="74" y="157"/>
                  </a:lnTo>
                  <a:lnTo>
                    <a:pt x="71" y="146"/>
                  </a:lnTo>
                  <a:lnTo>
                    <a:pt x="67" y="134"/>
                  </a:lnTo>
                  <a:lnTo>
                    <a:pt x="60" y="123"/>
                  </a:lnTo>
                  <a:lnTo>
                    <a:pt x="50" y="112"/>
                  </a:lnTo>
                  <a:lnTo>
                    <a:pt x="38" y="104"/>
                  </a:lnTo>
                  <a:lnTo>
                    <a:pt x="20" y="97"/>
                  </a:lnTo>
                  <a:lnTo>
                    <a:pt x="0" y="96"/>
                  </a:lnTo>
                  <a:lnTo>
                    <a:pt x="0" y="97"/>
                  </a:lnTo>
                  <a:lnTo>
                    <a:pt x="0" y="103"/>
                  </a:lnTo>
                  <a:lnTo>
                    <a:pt x="0" y="111"/>
                  </a:lnTo>
                  <a:lnTo>
                    <a:pt x="0" y="120"/>
                  </a:lnTo>
                  <a:lnTo>
                    <a:pt x="2" y="131"/>
                  </a:lnTo>
                  <a:lnTo>
                    <a:pt x="8" y="143"/>
                  </a:lnTo>
                  <a:lnTo>
                    <a:pt x="15" y="154"/>
                  </a:lnTo>
                  <a:lnTo>
                    <a:pt x="24" y="163"/>
                  </a:lnTo>
                  <a:lnTo>
                    <a:pt x="38" y="171"/>
                  </a:lnTo>
                  <a:lnTo>
                    <a:pt x="55" y="177"/>
                  </a:lnTo>
                  <a:lnTo>
                    <a:pt x="77" y="178"/>
                  </a:lnTo>
                  <a:lnTo>
                    <a:pt x="77" y="356"/>
                  </a:lnTo>
                  <a:lnTo>
                    <a:pt x="82" y="356"/>
                  </a:lnTo>
                  <a:lnTo>
                    <a:pt x="82" y="274"/>
                  </a:lnTo>
                  <a:lnTo>
                    <a:pt x="85" y="273"/>
                  </a:lnTo>
                  <a:lnTo>
                    <a:pt x="91" y="273"/>
                  </a:lnTo>
                  <a:lnTo>
                    <a:pt x="101" y="271"/>
                  </a:lnTo>
                  <a:lnTo>
                    <a:pt x="112" y="267"/>
                  </a:lnTo>
                  <a:lnTo>
                    <a:pt x="124" y="262"/>
                  </a:lnTo>
                  <a:lnTo>
                    <a:pt x="135" y="252"/>
                  </a:lnTo>
                  <a:lnTo>
                    <a:pt x="144" y="240"/>
                  </a:lnTo>
                  <a:lnTo>
                    <a:pt x="151" y="224"/>
                  </a:lnTo>
                  <a:lnTo>
                    <a:pt x="154" y="203"/>
                  </a:lnTo>
                  <a:lnTo>
                    <a:pt x="152" y="203"/>
                  </a:lnTo>
                  <a:lnTo>
                    <a:pt x="145" y="203"/>
                  </a:lnTo>
                  <a:lnTo>
                    <a:pt x="137" y="204"/>
                  </a:lnTo>
                  <a:lnTo>
                    <a:pt x="128" y="207"/>
                  </a:lnTo>
                  <a:lnTo>
                    <a:pt x="117" y="211"/>
                  </a:lnTo>
                  <a:lnTo>
                    <a:pt x="106" y="219"/>
                  </a:lnTo>
                  <a:lnTo>
                    <a:pt x="97" y="231"/>
                  </a:lnTo>
                  <a:lnTo>
                    <a:pt x="89" y="247"/>
                  </a:lnTo>
                  <a:lnTo>
                    <a:pt x="82" y="267"/>
                  </a:lnTo>
                  <a:lnTo>
                    <a:pt x="82" y="84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9" name="Freeform 15"/>
            <p:cNvSpPr>
              <a:spLocks/>
            </p:cNvSpPr>
            <p:nvPr/>
          </p:nvSpPr>
          <p:spPr bwMode="gray">
            <a:xfrm>
              <a:off x="2514" y="379"/>
              <a:ext cx="92" cy="210"/>
            </a:xfrm>
            <a:custGeom>
              <a:avLst/>
              <a:gdLst/>
              <a:ahLst/>
              <a:cxnLst>
                <a:cxn ang="0">
                  <a:pos x="43" y="162"/>
                </a:cxn>
                <a:cxn ang="0">
                  <a:pos x="36" y="160"/>
                </a:cxn>
                <a:cxn ang="0">
                  <a:pos x="23" y="155"/>
                </a:cxn>
                <a:cxn ang="0">
                  <a:pos x="12" y="141"/>
                </a:cxn>
                <a:cxn ang="0">
                  <a:pos x="12" y="129"/>
                </a:cxn>
                <a:cxn ang="0">
                  <a:pos x="23" y="132"/>
                </a:cxn>
                <a:cxn ang="0">
                  <a:pos x="38" y="145"/>
                </a:cxn>
                <a:cxn ang="0">
                  <a:pos x="43" y="108"/>
                </a:cxn>
                <a:cxn ang="0">
                  <a:pos x="35" y="106"/>
                </a:cxn>
                <a:cxn ang="0">
                  <a:pos x="20" y="101"/>
                </a:cxn>
                <a:cxn ang="0">
                  <a:pos x="7" y="83"/>
                </a:cxn>
                <a:cxn ang="0">
                  <a:pos x="7" y="70"/>
                </a:cxn>
                <a:cxn ang="0">
                  <a:pos x="17" y="71"/>
                </a:cxn>
                <a:cxn ang="0">
                  <a:pos x="31" y="81"/>
                </a:cxn>
                <a:cxn ang="0">
                  <a:pos x="43" y="105"/>
                </a:cxn>
                <a:cxn ang="0">
                  <a:pos x="40" y="43"/>
                </a:cxn>
                <a:cxn ang="0">
                  <a:pos x="26" y="39"/>
                </a:cxn>
                <a:cxn ang="0">
                  <a:pos x="8" y="27"/>
                </a:cxn>
                <a:cxn ang="0">
                  <a:pos x="0" y="0"/>
                </a:cxn>
                <a:cxn ang="0">
                  <a:pos x="7" y="0"/>
                </a:cxn>
                <a:cxn ang="0">
                  <a:pos x="23" y="5"/>
                </a:cxn>
                <a:cxn ang="0">
                  <a:pos x="39" y="23"/>
                </a:cxn>
                <a:cxn ang="0">
                  <a:pos x="46" y="38"/>
                </a:cxn>
                <a:cxn ang="0">
                  <a:pos x="51" y="24"/>
                </a:cxn>
                <a:cxn ang="0">
                  <a:pos x="66" y="8"/>
                </a:cxn>
                <a:cxn ang="0">
                  <a:pos x="92" y="0"/>
                </a:cxn>
                <a:cxn ang="0">
                  <a:pos x="90" y="8"/>
                </a:cxn>
                <a:cxn ang="0">
                  <a:pos x="82" y="25"/>
                </a:cxn>
                <a:cxn ang="0">
                  <a:pos x="63" y="40"/>
                </a:cxn>
                <a:cxn ang="0">
                  <a:pos x="49" y="124"/>
                </a:cxn>
                <a:cxn ang="0">
                  <a:pos x="50" y="116"/>
                </a:cxn>
                <a:cxn ang="0">
                  <a:pos x="59" y="100"/>
                </a:cxn>
                <a:cxn ang="0">
                  <a:pos x="81" y="92"/>
                </a:cxn>
                <a:cxn ang="0">
                  <a:pos x="80" y="98"/>
                </a:cxn>
                <a:cxn ang="0">
                  <a:pos x="73" y="114"/>
                </a:cxn>
                <a:cxn ang="0">
                  <a:pos x="59" y="127"/>
                </a:cxn>
                <a:cxn ang="0">
                  <a:pos x="49" y="210"/>
                </a:cxn>
              </a:cxnLst>
              <a:rect l="0" t="0" r="r" b="b"/>
              <a:pathLst>
                <a:path w="92" h="210">
                  <a:moveTo>
                    <a:pt x="43" y="210"/>
                  </a:moveTo>
                  <a:lnTo>
                    <a:pt x="43" y="162"/>
                  </a:lnTo>
                  <a:lnTo>
                    <a:pt x="40" y="162"/>
                  </a:lnTo>
                  <a:lnTo>
                    <a:pt x="36" y="160"/>
                  </a:lnTo>
                  <a:lnTo>
                    <a:pt x="30" y="159"/>
                  </a:lnTo>
                  <a:lnTo>
                    <a:pt x="23" y="155"/>
                  </a:lnTo>
                  <a:lnTo>
                    <a:pt x="16" y="150"/>
                  </a:lnTo>
                  <a:lnTo>
                    <a:pt x="12" y="141"/>
                  </a:lnTo>
                  <a:lnTo>
                    <a:pt x="11" y="129"/>
                  </a:lnTo>
                  <a:lnTo>
                    <a:pt x="12" y="129"/>
                  </a:lnTo>
                  <a:lnTo>
                    <a:pt x="16" y="129"/>
                  </a:lnTo>
                  <a:lnTo>
                    <a:pt x="23" y="132"/>
                  </a:lnTo>
                  <a:lnTo>
                    <a:pt x="31" y="137"/>
                  </a:lnTo>
                  <a:lnTo>
                    <a:pt x="38" y="145"/>
                  </a:lnTo>
                  <a:lnTo>
                    <a:pt x="43" y="159"/>
                  </a:lnTo>
                  <a:lnTo>
                    <a:pt x="43" y="108"/>
                  </a:lnTo>
                  <a:lnTo>
                    <a:pt x="40" y="108"/>
                  </a:lnTo>
                  <a:lnTo>
                    <a:pt x="35" y="106"/>
                  </a:lnTo>
                  <a:lnTo>
                    <a:pt x="28" y="105"/>
                  </a:lnTo>
                  <a:lnTo>
                    <a:pt x="20" y="101"/>
                  </a:lnTo>
                  <a:lnTo>
                    <a:pt x="12" y="94"/>
                  </a:lnTo>
                  <a:lnTo>
                    <a:pt x="7" y="83"/>
                  </a:lnTo>
                  <a:lnTo>
                    <a:pt x="5" y="70"/>
                  </a:lnTo>
                  <a:lnTo>
                    <a:pt x="7" y="70"/>
                  </a:lnTo>
                  <a:lnTo>
                    <a:pt x="11" y="70"/>
                  </a:lnTo>
                  <a:lnTo>
                    <a:pt x="17" y="71"/>
                  </a:lnTo>
                  <a:lnTo>
                    <a:pt x="24" y="74"/>
                  </a:lnTo>
                  <a:lnTo>
                    <a:pt x="31" y="81"/>
                  </a:lnTo>
                  <a:lnTo>
                    <a:pt x="38" y="90"/>
                  </a:lnTo>
                  <a:lnTo>
                    <a:pt x="43" y="105"/>
                  </a:lnTo>
                  <a:lnTo>
                    <a:pt x="43" y="43"/>
                  </a:lnTo>
                  <a:lnTo>
                    <a:pt x="40" y="43"/>
                  </a:lnTo>
                  <a:lnTo>
                    <a:pt x="34" y="42"/>
                  </a:lnTo>
                  <a:lnTo>
                    <a:pt x="26" y="39"/>
                  </a:lnTo>
                  <a:lnTo>
                    <a:pt x="16" y="35"/>
                  </a:lnTo>
                  <a:lnTo>
                    <a:pt x="8" y="27"/>
                  </a:lnTo>
                  <a:lnTo>
                    <a:pt x="1" y="16"/>
                  </a:lnTo>
                  <a:lnTo>
                    <a:pt x="0" y="0"/>
                  </a:lnTo>
                  <a:lnTo>
                    <a:pt x="1" y="0"/>
                  </a:lnTo>
                  <a:lnTo>
                    <a:pt x="7" y="0"/>
                  </a:lnTo>
                  <a:lnTo>
                    <a:pt x="13" y="1"/>
                  </a:lnTo>
                  <a:lnTo>
                    <a:pt x="23" y="5"/>
                  </a:lnTo>
                  <a:lnTo>
                    <a:pt x="31" y="12"/>
                  </a:lnTo>
                  <a:lnTo>
                    <a:pt x="39" y="23"/>
                  </a:lnTo>
                  <a:lnTo>
                    <a:pt x="46" y="40"/>
                  </a:lnTo>
                  <a:lnTo>
                    <a:pt x="46" y="38"/>
                  </a:lnTo>
                  <a:lnTo>
                    <a:pt x="49" y="32"/>
                  </a:lnTo>
                  <a:lnTo>
                    <a:pt x="51" y="24"/>
                  </a:lnTo>
                  <a:lnTo>
                    <a:pt x="58" y="15"/>
                  </a:lnTo>
                  <a:lnTo>
                    <a:pt x="66" y="8"/>
                  </a:lnTo>
                  <a:lnTo>
                    <a:pt x="77" y="1"/>
                  </a:lnTo>
                  <a:lnTo>
                    <a:pt x="92" y="0"/>
                  </a:lnTo>
                  <a:lnTo>
                    <a:pt x="92" y="1"/>
                  </a:lnTo>
                  <a:lnTo>
                    <a:pt x="90" y="8"/>
                  </a:lnTo>
                  <a:lnTo>
                    <a:pt x="88" y="16"/>
                  </a:lnTo>
                  <a:lnTo>
                    <a:pt x="82" y="25"/>
                  </a:lnTo>
                  <a:lnTo>
                    <a:pt x="74" y="34"/>
                  </a:lnTo>
                  <a:lnTo>
                    <a:pt x="63" y="40"/>
                  </a:lnTo>
                  <a:lnTo>
                    <a:pt x="49" y="43"/>
                  </a:lnTo>
                  <a:lnTo>
                    <a:pt x="49" y="124"/>
                  </a:lnTo>
                  <a:lnTo>
                    <a:pt x="49" y="121"/>
                  </a:lnTo>
                  <a:lnTo>
                    <a:pt x="50" y="116"/>
                  </a:lnTo>
                  <a:lnTo>
                    <a:pt x="53" y="108"/>
                  </a:lnTo>
                  <a:lnTo>
                    <a:pt x="59" y="100"/>
                  </a:lnTo>
                  <a:lnTo>
                    <a:pt x="67" y="94"/>
                  </a:lnTo>
                  <a:lnTo>
                    <a:pt x="81" y="92"/>
                  </a:lnTo>
                  <a:lnTo>
                    <a:pt x="81" y="93"/>
                  </a:lnTo>
                  <a:lnTo>
                    <a:pt x="80" y="98"/>
                  </a:lnTo>
                  <a:lnTo>
                    <a:pt x="77" y="106"/>
                  </a:lnTo>
                  <a:lnTo>
                    <a:pt x="73" y="114"/>
                  </a:lnTo>
                  <a:lnTo>
                    <a:pt x="67" y="121"/>
                  </a:lnTo>
                  <a:lnTo>
                    <a:pt x="59" y="127"/>
                  </a:lnTo>
                  <a:lnTo>
                    <a:pt x="49" y="129"/>
                  </a:lnTo>
                  <a:lnTo>
                    <a:pt x="49" y="210"/>
                  </a:lnTo>
                  <a:lnTo>
                    <a:pt x="43" y="210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40" name="Freeform 16"/>
            <p:cNvSpPr>
              <a:spLocks/>
            </p:cNvSpPr>
            <p:nvPr/>
          </p:nvSpPr>
          <p:spPr bwMode="gray">
            <a:xfrm>
              <a:off x="1566" y="297"/>
              <a:ext cx="128" cy="292"/>
            </a:xfrm>
            <a:custGeom>
              <a:avLst/>
              <a:gdLst/>
              <a:ahLst/>
              <a:cxnLst>
                <a:cxn ang="0">
                  <a:pos x="61" y="225"/>
                </a:cxn>
                <a:cxn ang="0">
                  <a:pos x="54" y="225"/>
                </a:cxn>
                <a:cxn ang="0">
                  <a:pos x="38" y="219"/>
                </a:cxn>
                <a:cxn ang="0">
                  <a:pos x="23" y="206"/>
                </a:cxn>
                <a:cxn ang="0">
                  <a:pos x="15" y="180"/>
                </a:cxn>
                <a:cxn ang="0">
                  <a:pos x="23" y="180"/>
                </a:cxn>
                <a:cxn ang="0">
                  <a:pos x="38" y="186"/>
                </a:cxn>
                <a:cxn ang="0">
                  <a:pos x="54" y="205"/>
                </a:cxn>
                <a:cxn ang="0">
                  <a:pos x="61" y="151"/>
                </a:cxn>
                <a:cxn ang="0">
                  <a:pos x="52" y="149"/>
                </a:cxn>
                <a:cxn ang="0">
                  <a:pos x="34" y="144"/>
                </a:cxn>
                <a:cxn ang="0">
                  <a:pos x="16" y="128"/>
                </a:cxn>
                <a:cxn ang="0">
                  <a:pos x="8" y="98"/>
                </a:cxn>
                <a:cxn ang="0">
                  <a:pos x="15" y="97"/>
                </a:cxn>
                <a:cxn ang="0">
                  <a:pos x="29" y="101"/>
                </a:cxn>
                <a:cxn ang="0">
                  <a:pos x="47" y="116"/>
                </a:cxn>
                <a:cxn ang="0">
                  <a:pos x="61" y="147"/>
                </a:cxn>
                <a:cxn ang="0">
                  <a:pos x="58" y="60"/>
                </a:cxn>
                <a:cxn ang="0">
                  <a:pos x="44" y="58"/>
                </a:cxn>
                <a:cxn ang="0">
                  <a:pos x="25" y="50"/>
                </a:cxn>
                <a:cxn ang="0">
                  <a:pos x="8" y="32"/>
                </a:cxn>
                <a:cxn ang="0">
                  <a:pos x="0" y="0"/>
                </a:cxn>
                <a:cxn ang="0">
                  <a:pos x="8" y="0"/>
                </a:cxn>
                <a:cxn ang="0">
                  <a:pos x="27" y="5"/>
                </a:cxn>
                <a:cxn ang="0">
                  <a:pos x="48" y="21"/>
                </a:cxn>
                <a:cxn ang="0">
                  <a:pos x="65" y="56"/>
                </a:cxn>
                <a:cxn ang="0">
                  <a:pos x="66" y="48"/>
                </a:cxn>
                <a:cxn ang="0">
                  <a:pos x="77" y="28"/>
                </a:cxn>
                <a:cxn ang="0">
                  <a:pos x="96" y="9"/>
                </a:cxn>
                <a:cxn ang="0">
                  <a:pos x="128" y="0"/>
                </a:cxn>
                <a:cxn ang="0">
                  <a:pos x="127" y="9"/>
                </a:cxn>
                <a:cxn ang="0">
                  <a:pos x="119" y="31"/>
                </a:cxn>
                <a:cxn ang="0">
                  <a:pos x="101" y="51"/>
                </a:cxn>
                <a:cxn ang="0">
                  <a:pos x="67" y="60"/>
                </a:cxn>
                <a:cxn ang="0">
                  <a:pos x="69" y="170"/>
                </a:cxn>
                <a:cxn ang="0">
                  <a:pos x="73" y="155"/>
                </a:cxn>
                <a:cxn ang="0">
                  <a:pos x="86" y="136"/>
                </a:cxn>
                <a:cxn ang="0">
                  <a:pos x="113" y="128"/>
                </a:cxn>
                <a:cxn ang="0">
                  <a:pos x="112" y="136"/>
                </a:cxn>
                <a:cxn ang="0">
                  <a:pos x="105" y="153"/>
                </a:cxn>
                <a:cxn ang="0">
                  <a:pos x="92" y="172"/>
                </a:cxn>
                <a:cxn ang="0">
                  <a:pos x="67" y="180"/>
                </a:cxn>
                <a:cxn ang="0">
                  <a:pos x="61" y="292"/>
                </a:cxn>
              </a:cxnLst>
              <a:rect l="0" t="0" r="r" b="b"/>
              <a:pathLst>
                <a:path w="128" h="292">
                  <a:moveTo>
                    <a:pt x="61" y="292"/>
                  </a:moveTo>
                  <a:lnTo>
                    <a:pt x="61" y="225"/>
                  </a:lnTo>
                  <a:lnTo>
                    <a:pt x="58" y="225"/>
                  </a:lnTo>
                  <a:lnTo>
                    <a:pt x="54" y="225"/>
                  </a:lnTo>
                  <a:lnTo>
                    <a:pt x="46" y="222"/>
                  </a:lnTo>
                  <a:lnTo>
                    <a:pt x="38" y="219"/>
                  </a:lnTo>
                  <a:lnTo>
                    <a:pt x="29" y="214"/>
                  </a:lnTo>
                  <a:lnTo>
                    <a:pt x="23" y="206"/>
                  </a:lnTo>
                  <a:lnTo>
                    <a:pt x="17" y="195"/>
                  </a:lnTo>
                  <a:lnTo>
                    <a:pt x="15" y="180"/>
                  </a:lnTo>
                  <a:lnTo>
                    <a:pt x="17" y="180"/>
                  </a:lnTo>
                  <a:lnTo>
                    <a:pt x="23" y="180"/>
                  </a:lnTo>
                  <a:lnTo>
                    <a:pt x="29" y="182"/>
                  </a:lnTo>
                  <a:lnTo>
                    <a:pt x="38" y="186"/>
                  </a:lnTo>
                  <a:lnTo>
                    <a:pt x="47" y="194"/>
                  </a:lnTo>
                  <a:lnTo>
                    <a:pt x="54" y="205"/>
                  </a:lnTo>
                  <a:lnTo>
                    <a:pt x="61" y="221"/>
                  </a:lnTo>
                  <a:lnTo>
                    <a:pt x="61" y="151"/>
                  </a:lnTo>
                  <a:lnTo>
                    <a:pt x="58" y="149"/>
                  </a:lnTo>
                  <a:lnTo>
                    <a:pt x="52" y="149"/>
                  </a:lnTo>
                  <a:lnTo>
                    <a:pt x="44" y="147"/>
                  </a:lnTo>
                  <a:lnTo>
                    <a:pt x="34" y="144"/>
                  </a:lnTo>
                  <a:lnTo>
                    <a:pt x="24" y="137"/>
                  </a:lnTo>
                  <a:lnTo>
                    <a:pt x="16" y="128"/>
                  </a:lnTo>
                  <a:lnTo>
                    <a:pt x="11" y="114"/>
                  </a:lnTo>
                  <a:lnTo>
                    <a:pt x="8" y="98"/>
                  </a:lnTo>
                  <a:lnTo>
                    <a:pt x="9" y="97"/>
                  </a:lnTo>
                  <a:lnTo>
                    <a:pt x="15" y="97"/>
                  </a:lnTo>
                  <a:lnTo>
                    <a:pt x="21" y="98"/>
                  </a:lnTo>
                  <a:lnTo>
                    <a:pt x="29" y="101"/>
                  </a:lnTo>
                  <a:lnTo>
                    <a:pt x="39" y="106"/>
                  </a:lnTo>
                  <a:lnTo>
                    <a:pt x="47" y="116"/>
                  </a:lnTo>
                  <a:lnTo>
                    <a:pt x="55" y="128"/>
                  </a:lnTo>
                  <a:lnTo>
                    <a:pt x="61" y="147"/>
                  </a:lnTo>
                  <a:lnTo>
                    <a:pt x="61" y="60"/>
                  </a:lnTo>
                  <a:lnTo>
                    <a:pt x="58" y="60"/>
                  </a:lnTo>
                  <a:lnTo>
                    <a:pt x="52" y="59"/>
                  </a:lnTo>
                  <a:lnTo>
                    <a:pt x="44" y="58"/>
                  </a:lnTo>
                  <a:lnTo>
                    <a:pt x="35" y="55"/>
                  </a:lnTo>
                  <a:lnTo>
                    <a:pt x="25" y="50"/>
                  </a:lnTo>
                  <a:lnTo>
                    <a:pt x="16" y="43"/>
                  </a:lnTo>
                  <a:lnTo>
                    <a:pt x="8" y="32"/>
                  </a:lnTo>
                  <a:lnTo>
                    <a:pt x="3" y="19"/>
                  </a:lnTo>
                  <a:lnTo>
                    <a:pt x="0" y="0"/>
                  </a:lnTo>
                  <a:lnTo>
                    <a:pt x="3" y="0"/>
                  </a:lnTo>
                  <a:lnTo>
                    <a:pt x="8" y="0"/>
                  </a:lnTo>
                  <a:lnTo>
                    <a:pt x="16" y="1"/>
                  </a:lnTo>
                  <a:lnTo>
                    <a:pt x="27" y="5"/>
                  </a:lnTo>
                  <a:lnTo>
                    <a:pt x="38" y="10"/>
                  </a:lnTo>
                  <a:lnTo>
                    <a:pt x="48" y="21"/>
                  </a:lnTo>
                  <a:lnTo>
                    <a:pt x="56" y="36"/>
                  </a:lnTo>
                  <a:lnTo>
                    <a:pt x="65" y="56"/>
                  </a:lnTo>
                  <a:lnTo>
                    <a:pt x="65" y="54"/>
                  </a:lnTo>
                  <a:lnTo>
                    <a:pt x="66" y="48"/>
                  </a:lnTo>
                  <a:lnTo>
                    <a:pt x="70" y="39"/>
                  </a:lnTo>
                  <a:lnTo>
                    <a:pt x="77" y="28"/>
                  </a:lnTo>
                  <a:lnTo>
                    <a:pt x="85" y="19"/>
                  </a:lnTo>
                  <a:lnTo>
                    <a:pt x="96" y="9"/>
                  </a:lnTo>
                  <a:lnTo>
                    <a:pt x="110" y="2"/>
                  </a:lnTo>
                  <a:lnTo>
                    <a:pt x="128" y="0"/>
                  </a:lnTo>
                  <a:lnTo>
                    <a:pt x="128" y="2"/>
                  </a:lnTo>
                  <a:lnTo>
                    <a:pt x="127" y="9"/>
                  </a:lnTo>
                  <a:lnTo>
                    <a:pt x="124" y="19"/>
                  </a:lnTo>
                  <a:lnTo>
                    <a:pt x="119" y="31"/>
                  </a:lnTo>
                  <a:lnTo>
                    <a:pt x="112" y="41"/>
                  </a:lnTo>
                  <a:lnTo>
                    <a:pt x="101" y="51"/>
                  </a:lnTo>
                  <a:lnTo>
                    <a:pt x="86" y="58"/>
                  </a:lnTo>
                  <a:lnTo>
                    <a:pt x="67" y="60"/>
                  </a:lnTo>
                  <a:lnTo>
                    <a:pt x="67" y="172"/>
                  </a:lnTo>
                  <a:lnTo>
                    <a:pt x="69" y="170"/>
                  </a:lnTo>
                  <a:lnTo>
                    <a:pt x="70" y="164"/>
                  </a:lnTo>
                  <a:lnTo>
                    <a:pt x="73" y="155"/>
                  </a:lnTo>
                  <a:lnTo>
                    <a:pt x="78" y="145"/>
                  </a:lnTo>
                  <a:lnTo>
                    <a:pt x="86" y="136"/>
                  </a:lnTo>
                  <a:lnTo>
                    <a:pt x="97" y="130"/>
                  </a:lnTo>
                  <a:lnTo>
                    <a:pt x="113" y="128"/>
                  </a:lnTo>
                  <a:lnTo>
                    <a:pt x="113" y="130"/>
                  </a:lnTo>
                  <a:lnTo>
                    <a:pt x="112" y="136"/>
                  </a:lnTo>
                  <a:lnTo>
                    <a:pt x="109" y="144"/>
                  </a:lnTo>
                  <a:lnTo>
                    <a:pt x="105" y="153"/>
                  </a:lnTo>
                  <a:lnTo>
                    <a:pt x="100" y="163"/>
                  </a:lnTo>
                  <a:lnTo>
                    <a:pt x="92" y="172"/>
                  </a:lnTo>
                  <a:lnTo>
                    <a:pt x="82" y="178"/>
                  </a:lnTo>
                  <a:lnTo>
                    <a:pt x="67" y="180"/>
                  </a:lnTo>
                  <a:lnTo>
                    <a:pt x="67" y="292"/>
                  </a:lnTo>
                  <a:lnTo>
                    <a:pt x="61" y="292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41" name="Freeform 17"/>
            <p:cNvSpPr>
              <a:spLocks/>
            </p:cNvSpPr>
            <p:nvPr/>
          </p:nvSpPr>
          <p:spPr bwMode="gray">
            <a:xfrm>
              <a:off x="2596" y="332"/>
              <a:ext cx="68" cy="257"/>
            </a:xfrm>
            <a:custGeom>
              <a:avLst/>
              <a:gdLst/>
              <a:ahLst/>
              <a:cxnLst>
                <a:cxn ang="0">
                  <a:pos x="31" y="164"/>
                </a:cxn>
                <a:cxn ang="0">
                  <a:pos x="23" y="163"/>
                </a:cxn>
                <a:cxn ang="0">
                  <a:pos x="8" y="155"/>
                </a:cxn>
                <a:cxn ang="0">
                  <a:pos x="0" y="132"/>
                </a:cxn>
                <a:cxn ang="0">
                  <a:pos x="7" y="132"/>
                </a:cxn>
                <a:cxn ang="0">
                  <a:pos x="22" y="139"/>
                </a:cxn>
                <a:cxn ang="0">
                  <a:pos x="31" y="160"/>
                </a:cxn>
                <a:cxn ang="0">
                  <a:pos x="29" y="101"/>
                </a:cxn>
                <a:cxn ang="0">
                  <a:pos x="16" y="97"/>
                </a:cxn>
                <a:cxn ang="0">
                  <a:pos x="3" y="83"/>
                </a:cxn>
                <a:cxn ang="0">
                  <a:pos x="3" y="70"/>
                </a:cxn>
                <a:cxn ang="0">
                  <a:pos x="15" y="74"/>
                </a:cxn>
                <a:cxn ang="0">
                  <a:pos x="27" y="86"/>
                </a:cxn>
                <a:cxn ang="0">
                  <a:pos x="31" y="31"/>
                </a:cxn>
                <a:cxn ang="0">
                  <a:pos x="33" y="23"/>
                </a:cxn>
                <a:cxn ang="0">
                  <a:pos x="41" y="8"/>
                </a:cxn>
                <a:cxn ang="0">
                  <a:pos x="62" y="0"/>
                </a:cxn>
                <a:cxn ang="0">
                  <a:pos x="61" y="8"/>
                </a:cxn>
                <a:cxn ang="0">
                  <a:pos x="53" y="23"/>
                </a:cxn>
                <a:cxn ang="0">
                  <a:pos x="35" y="31"/>
                </a:cxn>
                <a:cxn ang="0">
                  <a:pos x="35" y="75"/>
                </a:cxn>
                <a:cxn ang="0">
                  <a:pos x="39" y="62"/>
                </a:cxn>
                <a:cxn ang="0">
                  <a:pos x="54" y="48"/>
                </a:cxn>
                <a:cxn ang="0">
                  <a:pos x="68" y="48"/>
                </a:cxn>
                <a:cxn ang="0">
                  <a:pos x="66" y="59"/>
                </a:cxn>
                <a:cxn ang="0">
                  <a:pos x="58" y="72"/>
                </a:cxn>
                <a:cxn ang="0">
                  <a:pos x="35" y="82"/>
                </a:cxn>
                <a:cxn ang="0">
                  <a:pos x="35" y="143"/>
                </a:cxn>
                <a:cxn ang="0">
                  <a:pos x="38" y="132"/>
                </a:cxn>
                <a:cxn ang="0">
                  <a:pos x="49" y="122"/>
                </a:cxn>
                <a:cxn ang="0">
                  <a:pos x="60" y="122"/>
                </a:cxn>
                <a:cxn ang="0">
                  <a:pos x="58" y="133"/>
                </a:cxn>
                <a:cxn ang="0">
                  <a:pos x="47" y="144"/>
                </a:cxn>
                <a:cxn ang="0">
                  <a:pos x="35" y="257"/>
                </a:cxn>
              </a:cxnLst>
              <a:rect l="0" t="0" r="r" b="b"/>
              <a:pathLst>
                <a:path w="68" h="257">
                  <a:moveTo>
                    <a:pt x="31" y="257"/>
                  </a:moveTo>
                  <a:lnTo>
                    <a:pt x="31" y="164"/>
                  </a:lnTo>
                  <a:lnTo>
                    <a:pt x="29" y="163"/>
                  </a:lnTo>
                  <a:lnTo>
                    <a:pt x="23" y="163"/>
                  </a:lnTo>
                  <a:lnTo>
                    <a:pt x="16" y="160"/>
                  </a:lnTo>
                  <a:lnTo>
                    <a:pt x="8" y="155"/>
                  </a:lnTo>
                  <a:lnTo>
                    <a:pt x="3" y="145"/>
                  </a:lnTo>
                  <a:lnTo>
                    <a:pt x="0" y="132"/>
                  </a:lnTo>
                  <a:lnTo>
                    <a:pt x="3" y="132"/>
                  </a:lnTo>
                  <a:lnTo>
                    <a:pt x="7" y="132"/>
                  </a:lnTo>
                  <a:lnTo>
                    <a:pt x="15" y="135"/>
                  </a:lnTo>
                  <a:lnTo>
                    <a:pt x="22" y="139"/>
                  </a:lnTo>
                  <a:lnTo>
                    <a:pt x="27" y="147"/>
                  </a:lnTo>
                  <a:lnTo>
                    <a:pt x="31" y="160"/>
                  </a:lnTo>
                  <a:lnTo>
                    <a:pt x="31" y="101"/>
                  </a:lnTo>
                  <a:lnTo>
                    <a:pt x="29" y="101"/>
                  </a:lnTo>
                  <a:lnTo>
                    <a:pt x="23" y="99"/>
                  </a:lnTo>
                  <a:lnTo>
                    <a:pt x="16" y="97"/>
                  </a:lnTo>
                  <a:lnTo>
                    <a:pt x="8" y="91"/>
                  </a:lnTo>
                  <a:lnTo>
                    <a:pt x="3" y="83"/>
                  </a:lnTo>
                  <a:lnTo>
                    <a:pt x="0" y="70"/>
                  </a:lnTo>
                  <a:lnTo>
                    <a:pt x="3" y="70"/>
                  </a:lnTo>
                  <a:lnTo>
                    <a:pt x="7" y="71"/>
                  </a:lnTo>
                  <a:lnTo>
                    <a:pt x="15" y="74"/>
                  </a:lnTo>
                  <a:lnTo>
                    <a:pt x="22" y="78"/>
                  </a:lnTo>
                  <a:lnTo>
                    <a:pt x="27" y="86"/>
                  </a:lnTo>
                  <a:lnTo>
                    <a:pt x="31" y="97"/>
                  </a:lnTo>
                  <a:lnTo>
                    <a:pt x="31" y="31"/>
                  </a:lnTo>
                  <a:lnTo>
                    <a:pt x="31" y="28"/>
                  </a:lnTo>
                  <a:lnTo>
                    <a:pt x="33" y="23"/>
                  </a:lnTo>
                  <a:lnTo>
                    <a:pt x="35" y="15"/>
                  </a:lnTo>
                  <a:lnTo>
                    <a:pt x="41" y="8"/>
                  </a:lnTo>
                  <a:lnTo>
                    <a:pt x="50" y="2"/>
                  </a:lnTo>
                  <a:lnTo>
                    <a:pt x="62" y="0"/>
                  </a:lnTo>
                  <a:lnTo>
                    <a:pt x="62" y="2"/>
                  </a:lnTo>
                  <a:lnTo>
                    <a:pt x="61" y="8"/>
                  </a:lnTo>
                  <a:lnTo>
                    <a:pt x="58" y="15"/>
                  </a:lnTo>
                  <a:lnTo>
                    <a:pt x="53" y="23"/>
                  </a:lnTo>
                  <a:lnTo>
                    <a:pt x="46" y="28"/>
                  </a:lnTo>
                  <a:lnTo>
                    <a:pt x="35" y="31"/>
                  </a:lnTo>
                  <a:lnTo>
                    <a:pt x="35" y="78"/>
                  </a:lnTo>
                  <a:lnTo>
                    <a:pt x="35" y="75"/>
                  </a:lnTo>
                  <a:lnTo>
                    <a:pt x="37" y="70"/>
                  </a:lnTo>
                  <a:lnTo>
                    <a:pt x="39" y="62"/>
                  </a:lnTo>
                  <a:lnTo>
                    <a:pt x="45" y="55"/>
                  </a:lnTo>
                  <a:lnTo>
                    <a:pt x="54" y="48"/>
                  </a:lnTo>
                  <a:lnTo>
                    <a:pt x="66" y="47"/>
                  </a:lnTo>
                  <a:lnTo>
                    <a:pt x="68" y="48"/>
                  </a:lnTo>
                  <a:lnTo>
                    <a:pt x="68" y="52"/>
                  </a:lnTo>
                  <a:lnTo>
                    <a:pt x="66" y="59"/>
                  </a:lnTo>
                  <a:lnTo>
                    <a:pt x="64" y="66"/>
                  </a:lnTo>
                  <a:lnTo>
                    <a:pt x="58" y="72"/>
                  </a:lnTo>
                  <a:lnTo>
                    <a:pt x="50" y="78"/>
                  </a:lnTo>
                  <a:lnTo>
                    <a:pt x="35" y="82"/>
                  </a:lnTo>
                  <a:lnTo>
                    <a:pt x="35" y="144"/>
                  </a:lnTo>
                  <a:lnTo>
                    <a:pt x="35" y="143"/>
                  </a:lnTo>
                  <a:lnTo>
                    <a:pt x="37" y="139"/>
                  </a:lnTo>
                  <a:lnTo>
                    <a:pt x="38" y="132"/>
                  </a:lnTo>
                  <a:lnTo>
                    <a:pt x="42" y="126"/>
                  </a:lnTo>
                  <a:lnTo>
                    <a:pt x="49" y="122"/>
                  </a:lnTo>
                  <a:lnTo>
                    <a:pt x="58" y="121"/>
                  </a:lnTo>
                  <a:lnTo>
                    <a:pt x="60" y="122"/>
                  </a:lnTo>
                  <a:lnTo>
                    <a:pt x="60" y="126"/>
                  </a:lnTo>
                  <a:lnTo>
                    <a:pt x="58" y="133"/>
                  </a:lnTo>
                  <a:lnTo>
                    <a:pt x="56" y="139"/>
                  </a:lnTo>
                  <a:lnTo>
                    <a:pt x="47" y="144"/>
                  </a:lnTo>
                  <a:lnTo>
                    <a:pt x="35" y="148"/>
                  </a:lnTo>
                  <a:lnTo>
                    <a:pt x="35" y="257"/>
                  </a:lnTo>
                  <a:lnTo>
                    <a:pt x="31" y="257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42" name="Freeform 18"/>
            <p:cNvSpPr>
              <a:spLocks/>
            </p:cNvSpPr>
            <p:nvPr/>
          </p:nvSpPr>
          <p:spPr bwMode="gray">
            <a:xfrm>
              <a:off x="1672" y="164"/>
              <a:ext cx="111" cy="425"/>
            </a:xfrm>
            <a:custGeom>
              <a:avLst/>
              <a:gdLst/>
              <a:ahLst/>
              <a:cxnLst>
                <a:cxn ang="0">
                  <a:pos x="52" y="272"/>
                </a:cxn>
                <a:cxn ang="0">
                  <a:pos x="44" y="270"/>
                </a:cxn>
                <a:cxn ang="0">
                  <a:pos x="26" y="265"/>
                </a:cxn>
                <a:cxn ang="0">
                  <a:pos x="8" y="249"/>
                </a:cxn>
                <a:cxn ang="0">
                  <a:pos x="0" y="219"/>
                </a:cxn>
                <a:cxn ang="0">
                  <a:pos x="8" y="219"/>
                </a:cxn>
                <a:cxn ang="0">
                  <a:pos x="25" y="223"/>
                </a:cxn>
                <a:cxn ang="0">
                  <a:pos x="41" y="235"/>
                </a:cxn>
                <a:cxn ang="0">
                  <a:pos x="52" y="265"/>
                </a:cxn>
                <a:cxn ang="0">
                  <a:pos x="50" y="168"/>
                </a:cxn>
                <a:cxn ang="0">
                  <a:pos x="35" y="165"/>
                </a:cxn>
                <a:cxn ang="0">
                  <a:pos x="17" y="156"/>
                </a:cxn>
                <a:cxn ang="0">
                  <a:pos x="3" y="134"/>
                </a:cxn>
                <a:cxn ang="0">
                  <a:pos x="3" y="116"/>
                </a:cxn>
                <a:cxn ang="0">
                  <a:pos x="19" y="120"/>
                </a:cxn>
                <a:cxn ang="0">
                  <a:pos x="39" y="133"/>
                </a:cxn>
                <a:cxn ang="0">
                  <a:pos x="52" y="161"/>
                </a:cxn>
                <a:cxn ang="0">
                  <a:pos x="53" y="50"/>
                </a:cxn>
                <a:cxn ang="0">
                  <a:pos x="54" y="36"/>
                </a:cxn>
                <a:cxn ang="0">
                  <a:pos x="65" y="17"/>
                </a:cxn>
                <a:cxn ang="0">
                  <a:pos x="87" y="3"/>
                </a:cxn>
                <a:cxn ang="0">
                  <a:pos x="103" y="3"/>
                </a:cxn>
                <a:cxn ang="0">
                  <a:pos x="99" y="21"/>
                </a:cxn>
                <a:cxn ang="0">
                  <a:pos x="84" y="42"/>
                </a:cxn>
                <a:cxn ang="0">
                  <a:pos x="58" y="52"/>
                </a:cxn>
                <a:cxn ang="0">
                  <a:pos x="58" y="127"/>
                </a:cxn>
                <a:cxn ang="0">
                  <a:pos x="61" y="112"/>
                </a:cxn>
                <a:cxn ang="0">
                  <a:pos x="72" y="94"/>
                </a:cxn>
                <a:cxn ang="0">
                  <a:pos x="93" y="80"/>
                </a:cxn>
                <a:cxn ang="0">
                  <a:pos x="111" y="80"/>
                </a:cxn>
                <a:cxn ang="0">
                  <a:pos x="111" y="91"/>
                </a:cxn>
                <a:cxn ang="0">
                  <a:pos x="107" y="108"/>
                </a:cxn>
                <a:cxn ang="0">
                  <a:pos x="91" y="126"/>
                </a:cxn>
                <a:cxn ang="0">
                  <a:pos x="58" y="135"/>
                </a:cxn>
                <a:cxn ang="0">
                  <a:pos x="58" y="236"/>
                </a:cxn>
                <a:cxn ang="0">
                  <a:pos x="61" y="223"/>
                </a:cxn>
                <a:cxn ang="0">
                  <a:pos x="73" y="208"/>
                </a:cxn>
                <a:cxn ang="0">
                  <a:pos x="97" y="200"/>
                </a:cxn>
                <a:cxn ang="0">
                  <a:pos x="99" y="207"/>
                </a:cxn>
                <a:cxn ang="0">
                  <a:pos x="97" y="220"/>
                </a:cxn>
                <a:cxn ang="0">
                  <a:pos x="87" y="235"/>
                </a:cxn>
                <a:cxn ang="0">
                  <a:pos x="58" y="245"/>
                </a:cxn>
                <a:cxn ang="0">
                  <a:pos x="52" y="425"/>
                </a:cxn>
              </a:cxnLst>
              <a:rect l="0" t="0" r="r" b="b"/>
              <a:pathLst>
                <a:path w="111" h="425">
                  <a:moveTo>
                    <a:pt x="52" y="425"/>
                  </a:moveTo>
                  <a:lnTo>
                    <a:pt x="52" y="272"/>
                  </a:lnTo>
                  <a:lnTo>
                    <a:pt x="50" y="270"/>
                  </a:lnTo>
                  <a:lnTo>
                    <a:pt x="44" y="270"/>
                  </a:lnTo>
                  <a:lnTo>
                    <a:pt x="35" y="269"/>
                  </a:lnTo>
                  <a:lnTo>
                    <a:pt x="26" y="265"/>
                  </a:lnTo>
                  <a:lnTo>
                    <a:pt x="17" y="258"/>
                  </a:lnTo>
                  <a:lnTo>
                    <a:pt x="8" y="249"/>
                  </a:lnTo>
                  <a:lnTo>
                    <a:pt x="3" y="236"/>
                  </a:lnTo>
                  <a:lnTo>
                    <a:pt x="0" y="219"/>
                  </a:lnTo>
                  <a:lnTo>
                    <a:pt x="3" y="219"/>
                  </a:lnTo>
                  <a:lnTo>
                    <a:pt x="8" y="219"/>
                  </a:lnTo>
                  <a:lnTo>
                    <a:pt x="15" y="220"/>
                  </a:lnTo>
                  <a:lnTo>
                    <a:pt x="25" y="223"/>
                  </a:lnTo>
                  <a:lnTo>
                    <a:pt x="33" y="227"/>
                  </a:lnTo>
                  <a:lnTo>
                    <a:pt x="41" y="235"/>
                  </a:lnTo>
                  <a:lnTo>
                    <a:pt x="48" y="247"/>
                  </a:lnTo>
                  <a:lnTo>
                    <a:pt x="52" y="265"/>
                  </a:lnTo>
                  <a:lnTo>
                    <a:pt x="52" y="168"/>
                  </a:lnTo>
                  <a:lnTo>
                    <a:pt x="50" y="168"/>
                  </a:lnTo>
                  <a:lnTo>
                    <a:pt x="44" y="168"/>
                  </a:lnTo>
                  <a:lnTo>
                    <a:pt x="35" y="165"/>
                  </a:lnTo>
                  <a:lnTo>
                    <a:pt x="26" y="161"/>
                  </a:lnTo>
                  <a:lnTo>
                    <a:pt x="17" y="156"/>
                  </a:lnTo>
                  <a:lnTo>
                    <a:pt x="8" y="146"/>
                  </a:lnTo>
                  <a:lnTo>
                    <a:pt x="3" y="134"/>
                  </a:lnTo>
                  <a:lnTo>
                    <a:pt x="0" y="116"/>
                  </a:lnTo>
                  <a:lnTo>
                    <a:pt x="3" y="116"/>
                  </a:lnTo>
                  <a:lnTo>
                    <a:pt x="10" y="118"/>
                  </a:lnTo>
                  <a:lnTo>
                    <a:pt x="19" y="120"/>
                  </a:lnTo>
                  <a:lnTo>
                    <a:pt x="29" y="125"/>
                  </a:lnTo>
                  <a:lnTo>
                    <a:pt x="39" y="133"/>
                  </a:lnTo>
                  <a:lnTo>
                    <a:pt x="48" y="145"/>
                  </a:lnTo>
                  <a:lnTo>
                    <a:pt x="52" y="161"/>
                  </a:lnTo>
                  <a:lnTo>
                    <a:pt x="52" y="52"/>
                  </a:lnTo>
                  <a:lnTo>
                    <a:pt x="53" y="50"/>
                  </a:lnTo>
                  <a:lnTo>
                    <a:pt x="53" y="44"/>
                  </a:lnTo>
                  <a:lnTo>
                    <a:pt x="54" y="36"/>
                  </a:lnTo>
                  <a:lnTo>
                    <a:pt x="58" y="26"/>
                  </a:lnTo>
                  <a:lnTo>
                    <a:pt x="65" y="17"/>
                  </a:lnTo>
                  <a:lnTo>
                    <a:pt x="75" y="9"/>
                  </a:lnTo>
                  <a:lnTo>
                    <a:pt x="87" y="3"/>
                  </a:lnTo>
                  <a:lnTo>
                    <a:pt x="104" y="0"/>
                  </a:lnTo>
                  <a:lnTo>
                    <a:pt x="103" y="3"/>
                  </a:lnTo>
                  <a:lnTo>
                    <a:pt x="102" y="11"/>
                  </a:lnTo>
                  <a:lnTo>
                    <a:pt x="99" y="21"/>
                  </a:lnTo>
                  <a:lnTo>
                    <a:pt x="92" y="32"/>
                  </a:lnTo>
                  <a:lnTo>
                    <a:pt x="84" y="42"/>
                  </a:lnTo>
                  <a:lnTo>
                    <a:pt x="73" y="49"/>
                  </a:lnTo>
                  <a:lnTo>
                    <a:pt x="58" y="52"/>
                  </a:lnTo>
                  <a:lnTo>
                    <a:pt x="58" y="130"/>
                  </a:lnTo>
                  <a:lnTo>
                    <a:pt x="58" y="127"/>
                  </a:lnTo>
                  <a:lnTo>
                    <a:pt x="60" y="122"/>
                  </a:lnTo>
                  <a:lnTo>
                    <a:pt x="61" y="112"/>
                  </a:lnTo>
                  <a:lnTo>
                    <a:pt x="65" y="103"/>
                  </a:lnTo>
                  <a:lnTo>
                    <a:pt x="72" y="94"/>
                  </a:lnTo>
                  <a:lnTo>
                    <a:pt x="80" y="85"/>
                  </a:lnTo>
                  <a:lnTo>
                    <a:pt x="93" y="80"/>
                  </a:lnTo>
                  <a:lnTo>
                    <a:pt x="110" y="77"/>
                  </a:lnTo>
                  <a:lnTo>
                    <a:pt x="111" y="80"/>
                  </a:lnTo>
                  <a:lnTo>
                    <a:pt x="111" y="84"/>
                  </a:lnTo>
                  <a:lnTo>
                    <a:pt x="111" y="91"/>
                  </a:lnTo>
                  <a:lnTo>
                    <a:pt x="110" y="100"/>
                  </a:lnTo>
                  <a:lnTo>
                    <a:pt x="107" y="108"/>
                  </a:lnTo>
                  <a:lnTo>
                    <a:pt x="100" y="118"/>
                  </a:lnTo>
                  <a:lnTo>
                    <a:pt x="91" y="126"/>
                  </a:lnTo>
                  <a:lnTo>
                    <a:pt x="77" y="133"/>
                  </a:lnTo>
                  <a:lnTo>
                    <a:pt x="58" y="135"/>
                  </a:lnTo>
                  <a:lnTo>
                    <a:pt x="58" y="239"/>
                  </a:lnTo>
                  <a:lnTo>
                    <a:pt x="58" y="236"/>
                  </a:lnTo>
                  <a:lnTo>
                    <a:pt x="60" y="231"/>
                  </a:lnTo>
                  <a:lnTo>
                    <a:pt x="61" y="223"/>
                  </a:lnTo>
                  <a:lnTo>
                    <a:pt x="66" y="215"/>
                  </a:lnTo>
                  <a:lnTo>
                    <a:pt x="73" y="208"/>
                  </a:lnTo>
                  <a:lnTo>
                    <a:pt x="83" y="203"/>
                  </a:lnTo>
                  <a:lnTo>
                    <a:pt x="97" y="200"/>
                  </a:lnTo>
                  <a:lnTo>
                    <a:pt x="97" y="201"/>
                  </a:lnTo>
                  <a:lnTo>
                    <a:pt x="99" y="207"/>
                  </a:lnTo>
                  <a:lnTo>
                    <a:pt x="99" y="212"/>
                  </a:lnTo>
                  <a:lnTo>
                    <a:pt x="97" y="220"/>
                  </a:lnTo>
                  <a:lnTo>
                    <a:pt x="93" y="228"/>
                  </a:lnTo>
                  <a:lnTo>
                    <a:pt x="87" y="235"/>
                  </a:lnTo>
                  <a:lnTo>
                    <a:pt x="75" y="242"/>
                  </a:lnTo>
                  <a:lnTo>
                    <a:pt x="58" y="245"/>
                  </a:lnTo>
                  <a:lnTo>
                    <a:pt x="58" y="425"/>
                  </a:lnTo>
                  <a:lnTo>
                    <a:pt x="52" y="425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43" name="Freeform 19"/>
            <p:cNvSpPr>
              <a:spLocks/>
            </p:cNvSpPr>
            <p:nvPr/>
          </p:nvSpPr>
          <p:spPr bwMode="gray">
            <a:xfrm>
              <a:off x="2065" y="361"/>
              <a:ext cx="100" cy="228"/>
            </a:xfrm>
            <a:custGeom>
              <a:avLst/>
              <a:gdLst/>
              <a:ahLst/>
              <a:cxnLst>
                <a:cxn ang="0">
                  <a:pos x="52" y="176"/>
                </a:cxn>
                <a:cxn ang="0">
                  <a:pos x="59" y="176"/>
                </a:cxn>
                <a:cxn ang="0">
                  <a:pos x="74" y="169"/>
                </a:cxn>
                <a:cxn ang="0">
                  <a:pos x="86" y="154"/>
                </a:cxn>
                <a:cxn ang="0">
                  <a:pos x="86" y="141"/>
                </a:cxn>
                <a:cxn ang="0">
                  <a:pos x="74" y="143"/>
                </a:cxn>
                <a:cxn ang="0">
                  <a:pos x="58" y="158"/>
                </a:cxn>
                <a:cxn ang="0">
                  <a:pos x="52" y="118"/>
                </a:cxn>
                <a:cxn ang="0">
                  <a:pos x="61" y="116"/>
                </a:cxn>
                <a:cxn ang="0">
                  <a:pos x="78" y="110"/>
                </a:cxn>
                <a:cxn ang="0">
                  <a:pos x="92" y="92"/>
                </a:cxn>
                <a:cxn ang="0">
                  <a:pos x="92" y="77"/>
                </a:cxn>
                <a:cxn ang="0">
                  <a:pos x="81" y="79"/>
                </a:cxn>
                <a:cxn ang="0">
                  <a:pos x="65" y="88"/>
                </a:cxn>
                <a:cxn ang="0">
                  <a:pos x="52" y="115"/>
                </a:cxn>
                <a:cxn ang="0">
                  <a:pos x="55" y="48"/>
                </a:cxn>
                <a:cxn ang="0">
                  <a:pos x="67" y="45"/>
                </a:cxn>
                <a:cxn ang="0">
                  <a:pos x="85" y="37"/>
                </a:cxn>
                <a:cxn ang="0">
                  <a:pos x="97" y="17"/>
                </a:cxn>
                <a:cxn ang="0">
                  <a:pos x="97" y="0"/>
                </a:cxn>
                <a:cxn ang="0">
                  <a:pos x="83" y="3"/>
                </a:cxn>
                <a:cxn ang="0">
                  <a:pos x="65" y="14"/>
                </a:cxn>
                <a:cxn ang="0">
                  <a:pos x="50" y="45"/>
                </a:cxn>
                <a:cxn ang="0">
                  <a:pos x="47" y="35"/>
                </a:cxn>
                <a:cxn ang="0">
                  <a:pos x="38" y="18"/>
                </a:cxn>
                <a:cxn ang="0">
                  <a:pos x="16" y="3"/>
                </a:cxn>
                <a:cxn ang="0">
                  <a:pos x="1" y="3"/>
                </a:cxn>
                <a:cxn ang="0">
                  <a:pos x="5" y="19"/>
                </a:cxn>
                <a:cxn ang="0">
                  <a:pos x="19" y="38"/>
                </a:cxn>
                <a:cxn ang="0">
                  <a:pos x="47" y="48"/>
                </a:cxn>
                <a:cxn ang="0">
                  <a:pos x="47" y="132"/>
                </a:cxn>
                <a:cxn ang="0">
                  <a:pos x="42" y="118"/>
                </a:cxn>
                <a:cxn ang="0">
                  <a:pos x="25" y="103"/>
                </a:cxn>
                <a:cxn ang="0">
                  <a:pos x="12" y="103"/>
                </a:cxn>
                <a:cxn ang="0">
                  <a:pos x="16" y="116"/>
                </a:cxn>
                <a:cxn ang="0">
                  <a:pos x="25" y="132"/>
                </a:cxn>
                <a:cxn ang="0">
                  <a:pos x="47" y="141"/>
                </a:cxn>
                <a:cxn ang="0">
                  <a:pos x="52" y="228"/>
                </a:cxn>
              </a:cxnLst>
              <a:rect l="0" t="0" r="r" b="b"/>
              <a:pathLst>
                <a:path w="100" h="228">
                  <a:moveTo>
                    <a:pt x="52" y="228"/>
                  </a:moveTo>
                  <a:lnTo>
                    <a:pt x="52" y="176"/>
                  </a:lnTo>
                  <a:lnTo>
                    <a:pt x="55" y="176"/>
                  </a:lnTo>
                  <a:lnTo>
                    <a:pt x="59" y="176"/>
                  </a:lnTo>
                  <a:lnTo>
                    <a:pt x="67" y="173"/>
                  </a:lnTo>
                  <a:lnTo>
                    <a:pt x="74" y="169"/>
                  </a:lnTo>
                  <a:lnTo>
                    <a:pt x="81" y="163"/>
                  </a:lnTo>
                  <a:lnTo>
                    <a:pt x="86" y="154"/>
                  </a:lnTo>
                  <a:lnTo>
                    <a:pt x="88" y="141"/>
                  </a:lnTo>
                  <a:lnTo>
                    <a:pt x="86" y="141"/>
                  </a:lnTo>
                  <a:lnTo>
                    <a:pt x="81" y="142"/>
                  </a:lnTo>
                  <a:lnTo>
                    <a:pt x="74" y="143"/>
                  </a:lnTo>
                  <a:lnTo>
                    <a:pt x="66" y="149"/>
                  </a:lnTo>
                  <a:lnTo>
                    <a:pt x="58" y="158"/>
                  </a:lnTo>
                  <a:lnTo>
                    <a:pt x="52" y="173"/>
                  </a:lnTo>
                  <a:lnTo>
                    <a:pt x="52" y="118"/>
                  </a:lnTo>
                  <a:lnTo>
                    <a:pt x="55" y="118"/>
                  </a:lnTo>
                  <a:lnTo>
                    <a:pt x="61" y="116"/>
                  </a:lnTo>
                  <a:lnTo>
                    <a:pt x="69" y="115"/>
                  </a:lnTo>
                  <a:lnTo>
                    <a:pt x="78" y="110"/>
                  </a:lnTo>
                  <a:lnTo>
                    <a:pt x="86" y="103"/>
                  </a:lnTo>
                  <a:lnTo>
                    <a:pt x="92" y="92"/>
                  </a:lnTo>
                  <a:lnTo>
                    <a:pt x="94" y="77"/>
                  </a:lnTo>
                  <a:lnTo>
                    <a:pt x="92" y="77"/>
                  </a:lnTo>
                  <a:lnTo>
                    <a:pt x="88" y="77"/>
                  </a:lnTo>
                  <a:lnTo>
                    <a:pt x="81" y="79"/>
                  </a:lnTo>
                  <a:lnTo>
                    <a:pt x="73" y="81"/>
                  </a:lnTo>
                  <a:lnTo>
                    <a:pt x="65" y="88"/>
                  </a:lnTo>
                  <a:lnTo>
                    <a:pt x="58" y="99"/>
                  </a:lnTo>
                  <a:lnTo>
                    <a:pt x="52" y="115"/>
                  </a:lnTo>
                  <a:lnTo>
                    <a:pt x="52" y="48"/>
                  </a:lnTo>
                  <a:lnTo>
                    <a:pt x="55" y="48"/>
                  </a:lnTo>
                  <a:lnTo>
                    <a:pt x="61" y="48"/>
                  </a:lnTo>
                  <a:lnTo>
                    <a:pt x="67" y="45"/>
                  </a:lnTo>
                  <a:lnTo>
                    <a:pt x="77" y="42"/>
                  </a:lnTo>
                  <a:lnTo>
                    <a:pt x="85" y="37"/>
                  </a:lnTo>
                  <a:lnTo>
                    <a:pt x="92" y="27"/>
                  </a:lnTo>
                  <a:lnTo>
                    <a:pt x="97" y="17"/>
                  </a:lnTo>
                  <a:lnTo>
                    <a:pt x="100" y="0"/>
                  </a:lnTo>
                  <a:lnTo>
                    <a:pt x="97" y="0"/>
                  </a:lnTo>
                  <a:lnTo>
                    <a:pt x="92" y="0"/>
                  </a:lnTo>
                  <a:lnTo>
                    <a:pt x="83" y="3"/>
                  </a:lnTo>
                  <a:lnTo>
                    <a:pt x="74" y="7"/>
                  </a:lnTo>
                  <a:lnTo>
                    <a:pt x="65" y="14"/>
                  </a:lnTo>
                  <a:lnTo>
                    <a:pt x="56" y="27"/>
                  </a:lnTo>
                  <a:lnTo>
                    <a:pt x="50" y="45"/>
                  </a:lnTo>
                  <a:lnTo>
                    <a:pt x="50" y="42"/>
                  </a:lnTo>
                  <a:lnTo>
                    <a:pt x="47" y="35"/>
                  </a:lnTo>
                  <a:lnTo>
                    <a:pt x="43" y="27"/>
                  </a:lnTo>
                  <a:lnTo>
                    <a:pt x="38" y="18"/>
                  </a:lnTo>
                  <a:lnTo>
                    <a:pt x="28" y="10"/>
                  </a:lnTo>
                  <a:lnTo>
                    <a:pt x="16" y="3"/>
                  </a:lnTo>
                  <a:lnTo>
                    <a:pt x="0" y="0"/>
                  </a:lnTo>
                  <a:lnTo>
                    <a:pt x="1" y="3"/>
                  </a:lnTo>
                  <a:lnTo>
                    <a:pt x="3" y="10"/>
                  </a:lnTo>
                  <a:lnTo>
                    <a:pt x="5" y="19"/>
                  </a:lnTo>
                  <a:lnTo>
                    <a:pt x="11" y="29"/>
                  </a:lnTo>
                  <a:lnTo>
                    <a:pt x="19" y="38"/>
                  </a:lnTo>
                  <a:lnTo>
                    <a:pt x="31" y="45"/>
                  </a:lnTo>
                  <a:lnTo>
                    <a:pt x="47" y="48"/>
                  </a:lnTo>
                  <a:lnTo>
                    <a:pt x="47" y="135"/>
                  </a:lnTo>
                  <a:lnTo>
                    <a:pt x="47" y="132"/>
                  </a:lnTo>
                  <a:lnTo>
                    <a:pt x="46" y="126"/>
                  </a:lnTo>
                  <a:lnTo>
                    <a:pt x="42" y="118"/>
                  </a:lnTo>
                  <a:lnTo>
                    <a:pt x="35" y="110"/>
                  </a:lnTo>
                  <a:lnTo>
                    <a:pt x="25" y="103"/>
                  </a:lnTo>
                  <a:lnTo>
                    <a:pt x="12" y="100"/>
                  </a:lnTo>
                  <a:lnTo>
                    <a:pt x="12" y="103"/>
                  </a:lnTo>
                  <a:lnTo>
                    <a:pt x="13" y="108"/>
                  </a:lnTo>
                  <a:lnTo>
                    <a:pt x="16" y="116"/>
                  </a:lnTo>
                  <a:lnTo>
                    <a:pt x="20" y="124"/>
                  </a:lnTo>
                  <a:lnTo>
                    <a:pt x="25" y="132"/>
                  </a:lnTo>
                  <a:lnTo>
                    <a:pt x="35" y="139"/>
                  </a:lnTo>
                  <a:lnTo>
                    <a:pt x="47" y="141"/>
                  </a:lnTo>
                  <a:lnTo>
                    <a:pt x="47" y="228"/>
                  </a:lnTo>
                  <a:lnTo>
                    <a:pt x="52" y="228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44" name="Freeform 20"/>
            <p:cNvSpPr>
              <a:spLocks/>
            </p:cNvSpPr>
            <p:nvPr/>
          </p:nvSpPr>
          <p:spPr bwMode="gray">
            <a:xfrm>
              <a:off x="2921" y="361"/>
              <a:ext cx="100" cy="228"/>
            </a:xfrm>
            <a:custGeom>
              <a:avLst/>
              <a:gdLst/>
              <a:ahLst/>
              <a:cxnLst>
                <a:cxn ang="0">
                  <a:pos x="53" y="176"/>
                </a:cxn>
                <a:cxn ang="0">
                  <a:pos x="60" y="176"/>
                </a:cxn>
                <a:cxn ang="0">
                  <a:pos x="74" y="169"/>
                </a:cxn>
                <a:cxn ang="0">
                  <a:pos x="87" y="154"/>
                </a:cxn>
                <a:cxn ang="0">
                  <a:pos x="87" y="141"/>
                </a:cxn>
                <a:cxn ang="0">
                  <a:pos x="74" y="143"/>
                </a:cxn>
                <a:cxn ang="0">
                  <a:pos x="60" y="158"/>
                </a:cxn>
                <a:cxn ang="0">
                  <a:pos x="53" y="118"/>
                </a:cxn>
                <a:cxn ang="0">
                  <a:pos x="61" y="116"/>
                </a:cxn>
                <a:cxn ang="0">
                  <a:pos x="78" y="110"/>
                </a:cxn>
                <a:cxn ang="0">
                  <a:pos x="92" y="92"/>
                </a:cxn>
                <a:cxn ang="0">
                  <a:pos x="92" y="77"/>
                </a:cxn>
                <a:cxn ang="0">
                  <a:pos x="81" y="79"/>
                </a:cxn>
                <a:cxn ang="0">
                  <a:pos x="65" y="88"/>
                </a:cxn>
                <a:cxn ang="0">
                  <a:pos x="53" y="115"/>
                </a:cxn>
                <a:cxn ang="0">
                  <a:pos x="56" y="48"/>
                </a:cxn>
                <a:cxn ang="0">
                  <a:pos x="68" y="45"/>
                </a:cxn>
                <a:cxn ang="0">
                  <a:pos x="85" y="37"/>
                </a:cxn>
                <a:cxn ang="0">
                  <a:pos x="97" y="17"/>
                </a:cxn>
                <a:cxn ang="0">
                  <a:pos x="97" y="0"/>
                </a:cxn>
                <a:cxn ang="0">
                  <a:pos x="84" y="3"/>
                </a:cxn>
                <a:cxn ang="0">
                  <a:pos x="65" y="14"/>
                </a:cxn>
                <a:cxn ang="0">
                  <a:pos x="50" y="45"/>
                </a:cxn>
                <a:cxn ang="0">
                  <a:pos x="47" y="35"/>
                </a:cxn>
                <a:cxn ang="0">
                  <a:pos x="38" y="18"/>
                </a:cxn>
                <a:cxn ang="0">
                  <a:pos x="16" y="3"/>
                </a:cxn>
                <a:cxn ang="0">
                  <a:pos x="2" y="3"/>
                </a:cxn>
                <a:cxn ang="0">
                  <a:pos x="6" y="19"/>
                </a:cxn>
                <a:cxn ang="0">
                  <a:pos x="19" y="38"/>
                </a:cxn>
                <a:cxn ang="0">
                  <a:pos x="47" y="48"/>
                </a:cxn>
                <a:cxn ang="0">
                  <a:pos x="47" y="132"/>
                </a:cxn>
                <a:cxn ang="0">
                  <a:pos x="42" y="118"/>
                </a:cxn>
                <a:cxn ang="0">
                  <a:pos x="26" y="103"/>
                </a:cxn>
                <a:cxn ang="0">
                  <a:pos x="12" y="103"/>
                </a:cxn>
                <a:cxn ang="0">
                  <a:pos x="16" y="116"/>
                </a:cxn>
                <a:cxn ang="0">
                  <a:pos x="26" y="132"/>
                </a:cxn>
                <a:cxn ang="0">
                  <a:pos x="47" y="141"/>
                </a:cxn>
                <a:cxn ang="0">
                  <a:pos x="53" y="228"/>
                </a:cxn>
              </a:cxnLst>
              <a:rect l="0" t="0" r="r" b="b"/>
              <a:pathLst>
                <a:path w="100" h="228">
                  <a:moveTo>
                    <a:pt x="53" y="228"/>
                  </a:moveTo>
                  <a:lnTo>
                    <a:pt x="53" y="176"/>
                  </a:lnTo>
                  <a:lnTo>
                    <a:pt x="56" y="176"/>
                  </a:lnTo>
                  <a:lnTo>
                    <a:pt x="60" y="176"/>
                  </a:lnTo>
                  <a:lnTo>
                    <a:pt x="68" y="173"/>
                  </a:lnTo>
                  <a:lnTo>
                    <a:pt x="74" y="169"/>
                  </a:lnTo>
                  <a:lnTo>
                    <a:pt x="81" y="163"/>
                  </a:lnTo>
                  <a:lnTo>
                    <a:pt x="87" y="154"/>
                  </a:lnTo>
                  <a:lnTo>
                    <a:pt x="88" y="141"/>
                  </a:lnTo>
                  <a:lnTo>
                    <a:pt x="87" y="141"/>
                  </a:lnTo>
                  <a:lnTo>
                    <a:pt x="81" y="142"/>
                  </a:lnTo>
                  <a:lnTo>
                    <a:pt x="74" y="143"/>
                  </a:lnTo>
                  <a:lnTo>
                    <a:pt x="66" y="149"/>
                  </a:lnTo>
                  <a:lnTo>
                    <a:pt x="60" y="158"/>
                  </a:lnTo>
                  <a:lnTo>
                    <a:pt x="53" y="173"/>
                  </a:lnTo>
                  <a:lnTo>
                    <a:pt x="53" y="118"/>
                  </a:lnTo>
                  <a:lnTo>
                    <a:pt x="56" y="118"/>
                  </a:lnTo>
                  <a:lnTo>
                    <a:pt x="61" y="116"/>
                  </a:lnTo>
                  <a:lnTo>
                    <a:pt x="69" y="115"/>
                  </a:lnTo>
                  <a:lnTo>
                    <a:pt x="78" y="110"/>
                  </a:lnTo>
                  <a:lnTo>
                    <a:pt x="87" y="103"/>
                  </a:lnTo>
                  <a:lnTo>
                    <a:pt x="92" y="92"/>
                  </a:lnTo>
                  <a:lnTo>
                    <a:pt x="95" y="77"/>
                  </a:lnTo>
                  <a:lnTo>
                    <a:pt x="92" y="77"/>
                  </a:lnTo>
                  <a:lnTo>
                    <a:pt x="88" y="77"/>
                  </a:lnTo>
                  <a:lnTo>
                    <a:pt x="81" y="79"/>
                  </a:lnTo>
                  <a:lnTo>
                    <a:pt x="73" y="81"/>
                  </a:lnTo>
                  <a:lnTo>
                    <a:pt x="65" y="88"/>
                  </a:lnTo>
                  <a:lnTo>
                    <a:pt x="58" y="99"/>
                  </a:lnTo>
                  <a:lnTo>
                    <a:pt x="53" y="115"/>
                  </a:lnTo>
                  <a:lnTo>
                    <a:pt x="53" y="48"/>
                  </a:lnTo>
                  <a:lnTo>
                    <a:pt x="56" y="48"/>
                  </a:lnTo>
                  <a:lnTo>
                    <a:pt x="61" y="48"/>
                  </a:lnTo>
                  <a:lnTo>
                    <a:pt x="68" y="45"/>
                  </a:lnTo>
                  <a:lnTo>
                    <a:pt x="77" y="42"/>
                  </a:lnTo>
                  <a:lnTo>
                    <a:pt x="85" y="37"/>
                  </a:lnTo>
                  <a:lnTo>
                    <a:pt x="93" y="27"/>
                  </a:lnTo>
                  <a:lnTo>
                    <a:pt x="97" y="17"/>
                  </a:lnTo>
                  <a:lnTo>
                    <a:pt x="100" y="0"/>
                  </a:lnTo>
                  <a:lnTo>
                    <a:pt x="97" y="0"/>
                  </a:lnTo>
                  <a:lnTo>
                    <a:pt x="92" y="0"/>
                  </a:lnTo>
                  <a:lnTo>
                    <a:pt x="84" y="3"/>
                  </a:lnTo>
                  <a:lnTo>
                    <a:pt x="74" y="7"/>
                  </a:lnTo>
                  <a:lnTo>
                    <a:pt x="65" y="14"/>
                  </a:lnTo>
                  <a:lnTo>
                    <a:pt x="57" y="27"/>
                  </a:lnTo>
                  <a:lnTo>
                    <a:pt x="50" y="45"/>
                  </a:lnTo>
                  <a:lnTo>
                    <a:pt x="50" y="42"/>
                  </a:lnTo>
                  <a:lnTo>
                    <a:pt x="47" y="35"/>
                  </a:lnTo>
                  <a:lnTo>
                    <a:pt x="43" y="27"/>
                  </a:lnTo>
                  <a:lnTo>
                    <a:pt x="38" y="18"/>
                  </a:lnTo>
                  <a:lnTo>
                    <a:pt x="29" y="10"/>
                  </a:lnTo>
                  <a:lnTo>
                    <a:pt x="16" y="3"/>
                  </a:lnTo>
                  <a:lnTo>
                    <a:pt x="0" y="0"/>
                  </a:lnTo>
                  <a:lnTo>
                    <a:pt x="2" y="3"/>
                  </a:lnTo>
                  <a:lnTo>
                    <a:pt x="3" y="10"/>
                  </a:lnTo>
                  <a:lnTo>
                    <a:pt x="6" y="19"/>
                  </a:lnTo>
                  <a:lnTo>
                    <a:pt x="11" y="29"/>
                  </a:lnTo>
                  <a:lnTo>
                    <a:pt x="19" y="38"/>
                  </a:lnTo>
                  <a:lnTo>
                    <a:pt x="31" y="45"/>
                  </a:lnTo>
                  <a:lnTo>
                    <a:pt x="47" y="48"/>
                  </a:lnTo>
                  <a:lnTo>
                    <a:pt x="47" y="135"/>
                  </a:lnTo>
                  <a:lnTo>
                    <a:pt x="47" y="132"/>
                  </a:lnTo>
                  <a:lnTo>
                    <a:pt x="46" y="126"/>
                  </a:lnTo>
                  <a:lnTo>
                    <a:pt x="42" y="118"/>
                  </a:lnTo>
                  <a:lnTo>
                    <a:pt x="35" y="110"/>
                  </a:lnTo>
                  <a:lnTo>
                    <a:pt x="26" y="103"/>
                  </a:lnTo>
                  <a:lnTo>
                    <a:pt x="12" y="100"/>
                  </a:lnTo>
                  <a:lnTo>
                    <a:pt x="12" y="103"/>
                  </a:lnTo>
                  <a:lnTo>
                    <a:pt x="14" y="108"/>
                  </a:lnTo>
                  <a:lnTo>
                    <a:pt x="16" y="116"/>
                  </a:lnTo>
                  <a:lnTo>
                    <a:pt x="20" y="124"/>
                  </a:lnTo>
                  <a:lnTo>
                    <a:pt x="26" y="132"/>
                  </a:lnTo>
                  <a:lnTo>
                    <a:pt x="35" y="139"/>
                  </a:lnTo>
                  <a:lnTo>
                    <a:pt x="47" y="141"/>
                  </a:lnTo>
                  <a:lnTo>
                    <a:pt x="47" y="228"/>
                  </a:lnTo>
                  <a:lnTo>
                    <a:pt x="53" y="228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45" name="Freeform 21"/>
            <p:cNvSpPr>
              <a:spLocks/>
            </p:cNvSpPr>
            <p:nvPr/>
          </p:nvSpPr>
          <p:spPr bwMode="gray">
            <a:xfrm>
              <a:off x="2273" y="187"/>
              <a:ext cx="175" cy="402"/>
            </a:xfrm>
            <a:custGeom>
              <a:avLst/>
              <a:gdLst/>
              <a:ahLst/>
              <a:cxnLst>
                <a:cxn ang="0">
                  <a:pos x="93" y="309"/>
                </a:cxn>
                <a:cxn ang="0">
                  <a:pos x="101" y="309"/>
                </a:cxn>
                <a:cxn ang="0">
                  <a:pos x="118" y="304"/>
                </a:cxn>
                <a:cxn ang="0">
                  <a:pos x="138" y="292"/>
                </a:cxn>
                <a:cxn ang="0">
                  <a:pos x="152" y="266"/>
                </a:cxn>
                <a:cxn ang="0">
                  <a:pos x="152" y="247"/>
                </a:cxn>
                <a:cxn ang="0">
                  <a:pos x="138" y="250"/>
                </a:cxn>
                <a:cxn ang="0">
                  <a:pos x="120" y="259"/>
                </a:cxn>
                <a:cxn ang="0">
                  <a:pos x="99" y="285"/>
                </a:cxn>
                <a:cxn ang="0">
                  <a:pos x="93" y="207"/>
                </a:cxn>
                <a:cxn ang="0">
                  <a:pos x="102" y="205"/>
                </a:cxn>
                <a:cxn ang="0">
                  <a:pos x="122" y="200"/>
                </a:cxn>
                <a:cxn ang="0">
                  <a:pos x="147" y="185"/>
                </a:cxn>
                <a:cxn ang="0">
                  <a:pos x="163" y="155"/>
                </a:cxn>
                <a:cxn ang="0">
                  <a:pos x="163" y="134"/>
                </a:cxn>
                <a:cxn ang="0">
                  <a:pos x="149" y="135"/>
                </a:cxn>
                <a:cxn ang="0">
                  <a:pos x="129" y="142"/>
                </a:cxn>
                <a:cxn ang="0">
                  <a:pos x="107" y="162"/>
                </a:cxn>
                <a:cxn ang="0">
                  <a:pos x="93" y="201"/>
                </a:cxn>
                <a:cxn ang="0">
                  <a:pos x="95" y="83"/>
                </a:cxn>
                <a:cxn ang="0">
                  <a:pos x="110" y="81"/>
                </a:cxn>
                <a:cxn ang="0">
                  <a:pos x="134" y="73"/>
                </a:cxn>
                <a:cxn ang="0">
                  <a:pos x="157" y="54"/>
                </a:cxn>
                <a:cxn ang="0">
                  <a:pos x="174" y="23"/>
                </a:cxn>
                <a:cxn ang="0">
                  <a:pos x="174" y="0"/>
                </a:cxn>
                <a:cxn ang="0">
                  <a:pos x="157" y="2"/>
                </a:cxn>
                <a:cxn ang="0">
                  <a:pos x="133" y="10"/>
                </a:cxn>
                <a:cxn ang="0">
                  <a:pos x="107" y="33"/>
                </a:cxn>
                <a:cxn ang="0">
                  <a:pos x="87" y="77"/>
                </a:cxn>
                <a:cxn ang="0">
                  <a:pos x="85" y="68"/>
                </a:cxn>
                <a:cxn ang="0">
                  <a:pos x="75" y="46"/>
                </a:cxn>
                <a:cxn ang="0">
                  <a:pos x="55" y="21"/>
                </a:cxn>
                <a:cxn ang="0">
                  <a:pos x="22" y="3"/>
                </a:cxn>
                <a:cxn ang="0">
                  <a:pos x="1" y="3"/>
                </a:cxn>
                <a:cxn ang="0">
                  <a:pos x="4" y="18"/>
                </a:cxn>
                <a:cxn ang="0">
                  <a:pos x="12" y="42"/>
                </a:cxn>
                <a:cxn ang="0">
                  <a:pos x="31" y="65"/>
                </a:cxn>
                <a:cxn ang="0">
                  <a:pos x="62" y="81"/>
                </a:cxn>
                <a:cxn ang="0">
                  <a:pos x="82" y="238"/>
                </a:cxn>
                <a:cxn ang="0">
                  <a:pos x="80" y="228"/>
                </a:cxn>
                <a:cxn ang="0">
                  <a:pos x="72" y="207"/>
                </a:cxn>
                <a:cxn ang="0">
                  <a:pos x="55" y="185"/>
                </a:cxn>
                <a:cxn ang="0">
                  <a:pos x="21" y="176"/>
                </a:cxn>
                <a:cxn ang="0">
                  <a:pos x="22" y="185"/>
                </a:cxn>
                <a:cxn ang="0">
                  <a:pos x="28" y="205"/>
                </a:cxn>
                <a:cxn ang="0">
                  <a:pos x="41" y="230"/>
                </a:cxn>
                <a:cxn ang="0">
                  <a:pos x="66" y="246"/>
                </a:cxn>
                <a:cxn ang="0">
                  <a:pos x="82" y="402"/>
                </a:cxn>
              </a:cxnLst>
              <a:rect l="0" t="0" r="r" b="b"/>
              <a:pathLst>
                <a:path w="175" h="402">
                  <a:moveTo>
                    <a:pt x="93" y="402"/>
                  </a:moveTo>
                  <a:lnTo>
                    <a:pt x="93" y="309"/>
                  </a:lnTo>
                  <a:lnTo>
                    <a:pt x="95" y="309"/>
                  </a:lnTo>
                  <a:lnTo>
                    <a:pt x="101" y="309"/>
                  </a:lnTo>
                  <a:lnTo>
                    <a:pt x="109" y="308"/>
                  </a:lnTo>
                  <a:lnTo>
                    <a:pt x="118" y="304"/>
                  </a:lnTo>
                  <a:lnTo>
                    <a:pt x="129" y="298"/>
                  </a:lnTo>
                  <a:lnTo>
                    <a:pt x="138" y="292"/>
                  </a:lnTo>
                  <a:lnTo>
                    <a:pt x="147" y="281"/>
                  </a:lnTo>
                  <a:lnTo>
                    <a:pt x="152" y="266"/>
                  </a:lnTo>
                  <a:lnTo>
                    <a:pt x="155" y="247"/>
                  </a:lnTo>
                  <a:lnTo>
                    <a:pt x="152" y="247"/>
                  </a:lnTo>
                  <a:lnTo>
                    <a:pt x="147" y="249"/>
                  </a:lnTo>
                  <a:lnTo>
                    <a:pt x="138" y="250"/>
                  </a:lnTo>
                  <a:lnTo>
                    <a:pt x="129" y="253"/>
                  </a:lnTo>
                  <a:lnTo>
                    <a:pt x="120" y="259"/>
                  </a:lnTo>
                  <a:lnTo>
                    <a:pt x="109" y="270"/>
                  </a:lnTo>
                  <a:lnTo>
                    <a:pt x="99" y="285"/>
                  </a:lnTo>
                  <a:lnTo>
                    <a:pt x="93" y="304"/>
                  </a:lnTo>
                  <a:lnTo>
                    <a:pt x="93" y="207"/>
                  </a:lnTo>
                  <a:lnTo>
                    <a:pt x="95" y="207"/>
                  </a:lnTo>
                  <a:lnTo>
                    <a:pt x="102" y="205"/>
                  </a:lnTo>
                  <a:lnTo>
                    <a:pt x="111" y="204"/>
                  </a:lnTo>
                  <a:lnTo>
                    <a:pt x="122" y="200"/>
                  </a:lnTo>
                  <a:lnTo>
                    <a:pt x="134" y="195"/>
                  </a:lnTo>
                  <a:lnTo>
                    <a:pt x="147" y="185"/>
                  </a:lnTo>
                  <a:lnTo>
                    <a:pt x="156" y="173"/>
                  </a:lnTo>
                  <a:lnTo>
                    <a:pt x="163" y="155"/>
                  </a:lnTo>
                  <a:lnTo>
                    <a:pt x="165" y="134"/>
                  </a:lnTo>
                  <a:lnTo>
                    <a:pt x="163" y="134"/>
                  </a:lnTo>
                  <a:lnTo>
                    <a:pt x="157" y="134"/>
                  </a:lnTo>
                  <a:lnTo>
                    <a:pt x="149" y="135"/>
                  </a:lnTo>
                  <a:lnTo>
                    <a:pt x="140" y="137"/>
                  </a:lnTo>
                  <a:lnTo>
                    <a:pt x="129" y="142"/>
                  </a:lnTo>
                  <a:lnTo>
                    <a:pt x="118" y="150"/>
                  </a:lnTo>
                  <a:lnTo>
                    <a:pt x="107" y="162"/>
                  </a:lnTo>
                  <a:lnTo>
                    <a:pt x="99" y="178"/>
                  </a:lnTo>
                  <a:lnTo>
                    <a:pt x="93" y="201"/>
                  </a:lnTo>
                  <a:lnTo>
                    <a:pt x="93" y="83"/>
                  </a:lnTo>
                  <a:lnTo>
                    <a:pt x="95" y="83"/>
                  </a:lnTo>
                  <a:lnTo>
                    <a:pt x="101" y="83"/>
                  </a:lnTo>
                  <a:lnTo>
                    <a:pt x="110" y="81"/>
                  </a:lnTo>
                  <a:lnTo>
                    <a:pt x="122" y="77"/>
                  </a:lnTo>
                  <a:lnTo>
                    <a:pt x="134" y="73"/>
                  </a:lnTo>
                  <a:lnTo>
                    <a:pt x="147" y="65"/>
                  </a:lnTo>
                  <a:lnTo>
                    <a:pt x="157" y="54"/>
                  </a:lnTo>
                  <a:lnTo>
                    <a:pt x="167" y="41"/>
                  </a:lnTo>
                  <a:lnTo>
                    <a:pt x="174" y="23"/>
                  </a:lnTo>
                  <a:lnTo>
                    <a:pt x="175" y="0"/>
                  </a:lnTo>
                  <a:lnTo>
                    <a:pt x="174" y="0"/>
                  </a:lnTo>
                  <a:lnTo>
                    <a:pt x="167" y="0"/>
                  </a:lnTo>
                  <a:lnTo>
                    <a:pt x="157" y="2"/>
                  </a:lnTo>
                  <a:lnTo>
                    <a:pt x="145" y="4"/>
                  </a:lnTo>
                  <a:lnTo>
                    <a:pt x="133" y="10"/>
                  </a:lnTo>
                  <a:lnTo>
                    <a:pt x="120" y="19"/>
                  </a:lnTo>
                  <a:lnTo>
                    <a:pt x="107" y="33"/>
                  </a:lnTo>
                  <a:lnTo>
                    <a:pt x="97" y="52"/>
                  </a:lnTo>
                  <a:lnTo>
                    <a:pt x="87" y="77"/>
                  </a:lnTo>
                  <a:lnTo>
                    <a:pt x="87" y="75"/>
                  </a:lnTo>
                  <a:lnTo>
                    <a:pt x="85" y="68"/>
                  </a:lnTo>
                  <a:lnTo>
                    <a:pt x="80" y="58"/>
                  </a:lnTo>
                  <a:lnTo>
                    <a:pt x="75" y="46"/>
                  </a:lnTo>
                  <a:lnTo>
                    <a:pt x="66" y="33"/>
                  </a:lnTo>
                  <a:lnTo>
                    <a:pt x="55" y="21"/>
                  </a:lnTo>
                  <a:lnTo>
                    <a:pt x="40" y="10"/>
                  </a:lnTo>
                  <a:lnTo>
                    <a:pt x="22" y="3"/>
                  </a:lnTo>
                  <a:lnTo>
                    <a:pt x="0" y="0"/>
                  </a:lnTo>
                  <a:lnTo>
                    <a:pt x="1" y="3"/>
                  </a:lnTo>
                  <a:lnTo>
                    <a:pt x="1" y="10"/>
                  </a:lnTo>
                  <a:lnTo>
                    <a:pt x="4" y="18"/>
                  </a:lnTo>
                  <a:lnTo>
                    <a:pt x="6" y="30"/>
                  </a:lnTo>
                  <a:lnTo>
                    <a:pt x="12" y="42"/>
                  </a:lnTo>
                  <a:lnTo>
                    <a:pt x="20" y="54"/>
                  </a:lnTo>
                  <a:lnTo>
                    <a:pt x="31" y="65"/>
                  </a:lnTo>
                  <a:lnTo>
                    <a:pt x="44" y="75"/>
                  </a:lnTo>
                  <a:lnTo>
                    <a:pt x="62" y="81"/>
                  </a:lnTo>
                  <a:lnTo>
                    <a:pt x="82" y="83"/>
                  </a:lnTo>
                  <a:lnTo>
                    <a:pt x="82" y="238"/>
                  </a:lnTo>
                  <a:lnTo>
                    <a:pt x="82" y="235"/>
                  </a:lnTo>
                  <a:lnTo>
                    <a:pt x="80" y="228"/>
                  </a:lnTo>
                  <a:lnTo>
                    <a:pt x="78" y="217"/>
                  </a:lnTo>
                  <a:lnTo>
                    <a:pt x="72" y="207"/>
                  </a:lnTo>
                  <a:lnTo>
                    <a:pt x="66" y="196"/>
                  </a:lnTo>
                  <a:lnTo>
                    <a:pt x="55" y="185"/>
                  </a:lnTo>
                  <a:lnTo>
                    <a:pt x="40" y="178"/>
                  </a:lnTo>
                  <a:lnTo>
                    <a:pt x="21" y="176"/>
                  </a:lnTo>
                  <a:lnTo>
                    <a:pt x="21" y="178"/>
                  </a:lnTo>
                  <a:lnTo>
                    <a:pt x="22" y="185"/>
                  </a:lnTo>
                  <a:lnTo>
                    <a:pt x="24" y="195"/>
                  </a:lnTo>
                  <a:lnTo>
                    <a:pt x="28" y="205"/>
                  </a:lnTo>
                  <a:lnTo>
                    <a:pt x="33" y="217"/>
                  </a:lnTo>
                  <a:lnTo>
                    <a:pt x="41" y="230"/>
                  </a:lnTo>
                  <a:lnTo>
                    <a:pt x="52" y="239"/>
                  </a:lnTo>
                  <a:lnTo>
                    <a:pt x="66" y="246"/>
                  </a:lnTo>
                  <a:lnTo>
                    <a:pt x="82" y="247"/>
                  </a:lnTo>
                  <a:lnTo>
                    <a:pt x="82" y="402"/>
                  </a:lnTo>
                  <a:lnTo>
                    <a:pt x="93" y="402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46" name="Freeform 22"/>
            <p:cNvSpPr>
              <a:spLocks/>
            </p:cNvSpPr>
            <p:nvPr/>
          </p:nvSpPr>
          <p:spPr bwMode="gray">
            <a:xfrm>
              <a:off x="2161" y="216"/>
              <a:ext cx="97" cy="373"/>
            </a:xfrm>
            <a:custGeom>
              <a:avLst/>
              <a:gdLst/>
              <a:ahLst/>
              <a:cxnLst>
                <a:cxn ang="0">
                  <a:pos x="52" y="237"/>
                </a:cxn>
                <a:cxn ang="0">
                  <a:pos x="59" y="237"/>
                </a:cxn>
                <a:cxn ang="0">
                  <a:pos x="74" y="232"/>
                </a:cxn>
                <a:cxn ang="0">
                  <a:pos x="90" y="218"/>
                </a:cxn>
                <a:cxn ang="0">
                  <a:pos x="97" y="193"/>
                </a:cxn>
                <a:cxn ang="0">
                  <a:pos x="89" y="193"/>
                </a:cxn>
                <a:cxn ang="0">
                  <a:pos x="71" y="197"/>
                </a:cxn>
                <a:cxn ang="0">
                  <a:pos x="56" y="215"/>
                </a:cxn>
                <a:cxn ang="0">
                  <a:pos x="52" y="147"/>
                </a:cxn>
                <a:cxn ang="0">
                  <a:pos x="59" y="147"/>
                </a:cxn>
                <a:cxn ang="0">
                  <a:pos x="74" y="141"/>
                </a:cxn>
                <a:cxn ang="0">
                  <a:pos x="90" y="128"/>
                </a:cxn>
                <a:cxn ang="0">
                  <a:pos x="97" y="102"/>
                </a:cxn>
                <a:cxn ang="0">
                  <a:pos x="89" y="102"/>
                </a:cxn>
                <a:cxn ang="0">
                  <a:pos x="71" y="109"/>
                </a:cxn>
                <a:cxn ang="0">
                  <a:pos x="56" y="126"/>
                </a:cxn>
                <a:cxn ang="0">
                  <a:pos x="52" y="46"/>
                </a:cxn>
                <a:cxn ang="0">
                  <a:pos x="51" y="37"/>
                </a:cxn>
                <a:cxn ang="0">
                  <a:pos x="45" y="23"/>
                </a:cxn>
                <a:cxn ang="0">
                  <a:pos x="32" y="6"/>
                </a:cxn>
                <a:cxn ang="0">
                  <a:pos x="6" y="0"/>
                </a:cxn>
                <a:cxn ang="0">
                  <a:pos x="8" y="9"/>
                </a:cxn>
                <a:cxn ang="0">
                  <a:pos x="16" y="27"/>
                </a:cxn>
                <a:cxn ang="0">
                  <a:pos x="33" y="43"/>
                </a:cxn>
                <a:cxn ang="0">
                  <a:pos x="45" y="113"/>
                </a:cxn>
                <a:cxn ang="0">
                  <a:pos x="45" y="106"/>
                </a:cxn>
                <a:cxn ang="0">
                  <a:pos x="40" y="90"/>
                </a:cxn>
                <a:cxn ang="0">
                  <a:pos x="27" y="75"/>
                </a:cxn>
                <a:cxn ang="0">
                  <a:pos x="1" y="67"/>
                </a:cxn>
                <a:cxn ang="0">
                  <a:pos x="0" y="75"/>
                </a:cxn>
                <a:cxn ang="0">
                  <a:pos x="2" y="91"/>
                </a:cxn>
                <a:cxn ang="0">
                  <a:pos x="14" y="109"/>
                </a:cxn>
                <a:cxn ang="0">
                  <a:pos x="45" y="118"/>
                </a:cxn>
                <a:cxn ang="0">
                  <a:pos x="45" y="207"/>
                </a:cxn>
                <a:cxn ang="0">
                  <a:pos x="43" y="195"/>
                </a:cxn>
                <a:cxn ang="0">
                  <a:pos x="33" y="182"/>
                </a:cxn>
                <a:cxn ang="0">
                  <a:pos x="12" y="175"/>
                </a:cxn>
                <a:cxn ang="0">
                  <a:pos x="10" y="182"/>
                </a:cxn>
                <a:cxn ang="0">
                  <a:pos x="13" y="197"/>
                </a:cxn>
                <a:cxn ang="0">
                  <a:pos x="29" y="211"/>
                </a:cxn>
                <a:cxn ang="0">
                  <a:pos x="45" y="373"/>
                </a:cxn>
              </a:cxnLst>
              <a:rect l="0" t="0" r="r" b="b"/>
              <a:pathLst>
                <a:path w="97" h="373">
                  <a:moveTo>
                    <a:pt x="52" y="373"/>
                  </a:moveTo>
                  <a:lnTo>
                    <a:pt x="52" y="237"/>
                  </a:lnTo>
                  <a:lnTo>
                    <a:pt x="54" y="237"/>
                  </a:lnTo>
                  <a:lnTo>
                    <a:pt x="59" y="237"/>
                  </a:lnTo>
                  <a:lnTo>
                    <a:pt x="66" y="236"/>
                  </a:lnTo>
                  <a:lnTo>
                    <a:pt x="74" y="232"/>
                  </a:lnTo>
                  <a:lnTo>
                    <a:pt x="82" y="226"/>
                  </a:lnTo>
                  <a:lnTo>
                    <a:pt x="90" y="218"/>
                  </a:lnTo>
                  <a:lnTo>
                    <a:pt x="95" y="207"/>
                  </a:lnTo>
                  <a:lnTo>
                    <a:pt x="97" y="193"/>
                  </a:lnTo>
                  <a:lnTo>
                    <a:pt x="94" y="193"/>
                  </a:lnTo>
                  <a:lnTo>
                    <a:pt x="89" y="193"/>
                  </a:lnTo>
                  <a:lnTo>
                    <a:pt x="81" y="194"/>
                  </a:lnTo>
                  <a:lnTo>
                    <a:pt x="71" y="197"/>
                  </a:lnTo>
                  <a:lnTo>
                    <a:pt x="63" y="205"/>
                  </a:lnTo>
                  <a:lnTo>
                    <a:pt x="56" y="215"/>
                  </a:lnTo>
                  <a:lnTo>
                    <a:pt x="52" y="232"/>
                  </a:lnTo>
                  <a:lnTo>
                    <a:pt x="52" y="147"/>
                  </a:lnTo>
                  <a:lnTo>
                    <a:pt x="54" y="147"/>
                  </a:lnTo>
                  <a:lnTo>
                    <a:pt x="59" y="147"/>
                  </a:lnTo>
                  <a:lnTo>
                    <a:pt x="66" y="144"/>
                  </a:lnTo>
                  <a:lnTo>
                    <a:pt x="74" y="141"/>
                  </a:lnTo>
                  <a:lnTo>
                    <a:pt x="82" y="136"/>
                  </a:lnTo>
                  <a:lnTo>
                    <a:pt x="90" y="128"/>
                  </a:lnTo>
                  <a:lnTo>
                    <a:pt x="95" y="117"/>
                  </a:lnTo>
                  <a:lnTo>
                    <a:pt x="97" y="102"/>
                  </a:lnTo>
                  <a:lnTo>
                    <a:pt x="94" y="102"/>
                  </a:lnTo>
                  <a:lnTo>
                    <a:pt x="89" y="102"/>
                  </a:lnTo>
                  <a:lnTo>
                    <a:pt x="81" y="105"/>
                  </a:lnTo>
                  <a:lnTo>
                    <a:pt x="71" y="109"/>
                  </a:lnTo>
                  <a:lnTo>
                    <a:pt x="63" y="116"/>
                  </a:lnTo>
                  <a:lnTo>
                    <a:pt x="56" y="126"/>
                  </a:lnTo>
                  <a:lnTo>
                    <a:pt x="52" y="141"/>
                  </a:lnTo>
                  <a:lnTo>
                    <a:pt x="52" y="46"/>
                  </a:lnTo>
                  <a:lnTo>
                    <a:pt x="51" y="43"/>
                  </a:lnTo>
                  <a:lnTo>
                    <a:pt x="51" y="37"/>
                  </a:lnTo>
                  <a:lnTo>
                    <a:pt x="49" y="31"/>
                  </a:lnTo>
                  <a:lnTo>
                    <a:pt x="45" y="23"/>
                  </a:lnTo>
                  <a:lnTo>
                    <a:pt x="40" y="15"/>
                  </a:lnTo>
                  <a:lnTo>
                    <a:pt x="32" y="6"/>
                  </a:lnTo>
                  <a:lnTo>
                    <a:pt x="21" y="2"/>
                  </a:lnTo>
                  <a:lnTo>
                    <a:pt x="6" y="0"/>
                  </a:lnTo>
                  <a:lnTo>
                    <a:pt x="6" y="2"/>
                  </a:lnTo>
                  <a:lnTo>
                    <a:pt x="8" y="9"/>
                  </a:lnTo>
                  <a:lnTo>
                    <a:pt x="12" y="17"/>
                  </a:lnTo>
                  <a:lnTo>
                    <a:pt x="16" y="27"/>
                  </a:lnTo>
                  <a:lnTo>
                    <a:pt x="23" y="36"/>
                  </a:lnTo>
                  <a:lnTo>
                    <a:pt x="33" y="43"/>
                  </a:lnTo>
                  <a:lnTo>
                    <a:pt x="45" y="46"/>
                  </a:lnTo>
                  <a:lnTo>
                    <a:pt x="45" y="113"/>
                  </a:lnTo>
                  <a:lnTo>
                    <a:pt x="45" y="112"/>
                  </a:lnTo>
                  <a:lnTo>
                    <a:pt x="45" y="106"/>
                  </a:lnTo>
                  <a:lnTo>
                    <a:pt x="44" y="98"/>
                  </a:lnTo>
                  <a:lnTo>
                    <a:pt x="40" y="90"/>
                  </a:lnTo>
                  <a:lnTo>
                    <a:pt x="35" y="82"/>
                  </a:lnTo>
                  <a:lnTo>
                    <a:pt x="27" y="75"/>
                  </a:lnTo>
                  <a:lnTo>
                    <a:pt x="16" y="70"/>
                  </a:lnTo>
                  <a:lnTo>
                    <a:pt x="1" y="67"/>
                  </a:lnTo>
                  <a:lnTo>
                    <a:pt x="0" y="70"/>
                  </a:lnTo>
                  <a:lnTo>
                    <a:pt x="0" y="75"/>
                  </a:lnTo>
                  <a:lnTo>
                    <a:pt x="0" y="82"/>
                  </a:lnTo>
                  <a:lnTo>
                    <a:pt x="2" y="91"/>
                  </a:lnTo>
                  <a:lnTo>
                    <a:pt x="6" y="100"/>
                  </a:lnTo>
                  <a:lnTo>
                    <a:pt x="14" y="109"/>
                  </a:lnTo>
                  <a:lnTo>
                    <a:pt x="28" y="114"/>
                  </a:lnTo>
                  <a:lnTo>
                    <a:pt x="45" y="118"/>
                  </a:lnTo>
                  <a:lnTo>
                    <a:pt x="45" y="209"/>
                  </a:lnTo>
                  <a:lnTo>
                    <a:pt x="45" y="207"/>
                  </a:lnTo>
                  <a:lnTo>
                    <a:pt x="45" y="202"/>
                  </a:lnTo>
                  <a:lnTo>
                    <a:pt x="43" y="195"/>
                  </a:lnTo>
                  <a:lnTo>
                    <a:pt x="40" y="188"/>
                  </a:lnTo>
                  <a:lnTo>
                    <a:pt x="33" y="182"/>
                  </a:lnTo>
                  <a:lnTo>
                    <a:pt x="24" y="178"/>
                  </a:lnTo>
                  <a:lnTo>
                    <a:pt x="12" y="175"/>
                  </a:lnTo>
                  <a:lnTo>
                    <a:pt x="12" y="178"/>
                  </a:lnTo>
                  <a:lnTo>
                    <a:pt x="10" y="182"/>
                  </a:lnTo>
                  <a:lnTo>
                    <a:pt x="10" y="188"/>
                  </a:lnTo>
                  <a:lnTo>
                    <a:pt x="13" y="197"/>
                  </a:lnTo>
                  <a:lnTo>
                    <a:pt x="20" y="205"/>
                  </a:lnTo>
                  <a:lnTo>
                    <a:pt x="29" y="211"/>
                  </a:lnTo>
                  <a:lnTo>
                    <a:pt x="45" y="215"/>
                  </a:lnTo>
                  <a:lnTo>
                    <a:pt x="45" y="373"/>
                  </a:lnTo>
                  <a:lnTo>
                    <a:pt x="52" y="373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47" name="Freeform 23"/>
            <p:cNvSpPr>
              <a:spLocks/>
            </p:cNvSpPr>
            <p:nvPr/>
          </p:nvSpPr>
          <p:spPr bwMode="gray">
            <a:xfrm>
              <a:off x="2708" y="216"/>
              <a:ext cx="97" cy="373"/>
            </a:xfrm>
            <a:custGeom>
              <a:avLst/>
              <a:gdLst/>
              <a:ahLst/>
              <a:cxnLst>
                <a:cxn ang="0">
                  <a:pos x="51" y="237"/>
                </a:cxn>
                <a:cxn ang="0">
                  <a:pos x="60" y="237"/>
                </a:cxn>
                <a:cxn ang="0">
                  <a:pos x="74" y="232"/>
                </a:cxn>
                <a:cxn ang="0">
                  <a:pos x="91" y="218"/>
                </a:cxn>
                <a:cxn ang="0">
                  <a:pos x="97" y="193"/>
                </a:cxn>
                <a:cxn ang="0">
                  <a:pos x="89" y="193"/>
                </a:cxn>
                <a:cxn ang="0">
                  <a:pos x="72" y="197"/>
                </a:cxn>
                <a:cxn ang="0">
                  <a:pos x="55" y="215"/>
                </a:cxn>
                <a:cxn ang="0">
                  <a:pos x="51" y="147"/>
                </a:cxn>
                <a:cxn ang="0">
                  <a:pos x="60" y="147"/>
                </a:cxn>
                <a:cxn ang="0">
                  <a:pos x="74" y="141"/>
                </a:cxn>
                <a:cxn ang="0">
                  <a:pos x="91" y="128"/>
                </a:cxn>
                <a:cxn ang="0">
                  <a:pos x="97" y="102"/>
                </a:cxn>
                <a:cxn ang="0">
                  <a:pos x="89" y="102"/>
                </a:cxn>
                <a:cxn ang="0">
                  <a:pos x="72" y="109"/>
                </a:cxn>
                <a:cxn ang="0">
                  <a:pos x="55" y="126"/>
                </a:cxn>
                <a:cxn ang="0">
                  <a:pos x="51" y="46"/>
                </a:cxn>
                <a:cxn ang="0">
                  <a:pos x="51" y="37"/>
                </a:cxn>
                <a:cxn ang="0">
                  <a:pos x="46" y="23"/>
                </a:cxn>
                <a:cxn ang="0">
                  <a:pos x="33" y="6"/>
                </a:cxn>
                <a:cxn ang="0">
                  <a:pos x="7" y="0"/>
                </a:cxn>
                <a:cxn ang="0">
                  <a:pos x="8" y="9"/>
                </a:cxn>
                <a:cxn ang="0">
                  <a:pos x="16" y="27"/>
                </a:cxn>
                <a:cxn ang="0">
                  <a:pos x="34" y="43"/>
                </a:cxn>
                <a:cxn ang="0">
                  <a:pos x="46" y="113"/>
                </a:cxn>
                <a:cxn ang="0">
                  <a:pos x="46" y="106"/>
                </a:cxn>
                <a:cxn ang="0">
                  <a:pos x="41" y="90"/>
                </a:cxn>
                <a:cxn ang="0">
                  <a:pos x="27" y="75"/>
                </a:cxn>
                <a:cxn ang="0">
                  <a:pos x="0" y="67"/>
                </a:cxn>
                <a:cxn ang="0">
                  <a:pos x="0" y="75"/>
                </a:cxn>
                <a:cxn ang="0">
                  <a:pos x="3" y="91"/>
                </a:cxn>
                <a:cxn ang="0">
                  <a:pos x="15" y="109"/>
                </a:cxn>
                <a:cxn ang="0">
                  <a:pos x="46" y="118"/>
                </a:cxn>
                <a:cxn ang="0">
                  <a:pos x="46" y="207"/>
                </a:cxn>
                <a:cxn ang="0">
                  <a:pos x="43" y="195"/>
                </a:cxn>
                <a:cxn ang="0">
                  <a:pos x="34" y="182"/>
                </a:cxn>
                <a:cxn ang="0">
                  <a:pos x="12" y="175"/>
                </a:cxn>
                <a:cxn ang="0">
                  <a:pos x="11" y="182"/>
                </a:cxn>
                <a:cxn ang="0">
                  <a:pos x="14" y="197"/>
                </a:cxn>
                <a:cxn ang="0">
                  <a:pos x="30" y="211"/>
                </a:cxn>
                <a:cxn ang="0">
                  <a:pos x="46" y="373"/>
                </a:cxn>
              </a:cxnLst>
              <a:rect l="0" t="0" r="r" b="b"/>
              <a:pathLst>
                <a:path w="97" h="373">
                  <a:moveTo>
                    <a:pt x="51" y="373"/>
                  </a:moveTo>
                  <a:lnTo>
                    <a:pt x="51" y="237"/>
                  </a:lnTo>
                  <a:lnTo>
                    <a:pt x="54" y="237"/>
                  </a:lnTo>
                  <a:lnTo>
                    <a:pt x="60" y="237"/>
                  </a:lnTo>
                  <a:lnTo>
                    <a:pt x="66" y="236"/>
                  </a:lnTo>
                  <a:lnTo>
                    <a:pt x="74" y="232"/>
                  </a:lnTo>
                  <a:lnTo>
                    <a:pt x="82" y="226"/>
                  </a:lnTo>
                  <a:lnTo>
                    <a:pt x="91" y="218"/>
                  </a:lnTo>
                  <a:lnTo>
                    <a:pt x="95" y="207"/>
                  </a:lnTo>
                  <a:lnTo>
                    <a:pt x="97" y="193"/>
                  </a:lnTo>
                  <a:lnTo>
                    <a:pt x="95" y="193"/>
                  </a:lnTo>
                  <a:lnTo>
                    <a:pt x="89" y="193"/>
                  </a:lnTo>
                  <a:lnTo>
                    <a:pt x="81" y="194"/>
                  </a:lnTo>
                  <a:lnTo>
                    <a:pt x="72" y="197"/>
                  </a:lnTo>
                  <a:lnTo>
                    <a:pt x="64" y="205"/>
                  </a:lnTo>
                  <a:lnTo>
                    <a:pt x="55" y="215"/>
                  </a:lnTo>
                  <a:lnTo>
                    <a:pt x="51" y="232"/>
                  </a:lnTo>
                  <a:lnTo>
                    <a:pt x="51" y="147"/>
                  </a:lnTo>
                  <a:lnTo>
                    <a:pt x="54" y="147"/>
                  </a:lnTo>
                  <a:lnTo>
                    <a:pt x="60" y="147"/>
                  </a:lnTo>
                  <a:lnTo>
                    <a:pt x="66" y="144"/>
                  </a:lnTo>
                  <a:lnTo>
                    <a:pt x="74" y="141"/>
                  </a:lnTo>
                  <a:lnTo>
                    <a:pt x="82" y="136"/>
                  </a:lnTo>
                  <a:lnTo>
                    <a:pt x="91" y="128"/>
                  </a:lnTo>
                  <a:lnTo>
                    <a:pt x="95" y="117"/>
                  </a:lnTo>
                  <a:lnTo>
                    <a:pt x="97" y="102"/>
                  </a:lnTo>
                  <a:lnTo>
                    <a:pt x="95" y="102"/>
                  </a:lnTo>
                  <a:lnTo>
                    <a:pt x="89" y="102"/>
                  </a:lnTo>
                  <a:lnTo>
                    <a:pt x="81" y="105"/>
                  </a:lnTo>
                  <a:lnTo>
                    <a:pt x="72" y="109"/>
                  </a:lnTo>
                  <a:lnTo>
                    <a:pt x="64" y="116"/>
                  </a:lnTo>
                  <a:lnTo>
                    <a:pt x="55" y="126"/>
                  </a:lnTo>
                  <a:lnTo>
                    <a:pt x="51" y="141"/>
                  </a:lnTo>
                  <a:lnTo>
                    <a:pt x="51" y="46"/>
                  </a:lnTo>
                  <a:lnTo>
                    <a:pt x="51" y="43"/>
                  </a:lnTo>
                  <a:lnTo>
                    <a:pt x="51" y="37"/>
                  </a:lnTo>
                  <a:lnTo>
                    <a:pt x="49" y="31"/>
                  </a:lnTo>
                  <a:lnTo>
                    <a:pt x="46" y="23"/>
                  </a:lnTo>
                  <a:lnTo>
                    <a:pt x="41" y="15"/>
                  </a:lnTo>
                  <a:lnTo>
                    <a:pt x="33" y="6"/>
                  </a:lnTo>
                  <a:lnTo>
                    <a:pt x="22" y="2"/>
                  </a:lnTo>
                  <a:lnTo>
                    <a:pt x="7" y="0"/>
                  </a:lnTo>
                  <a:lnTo>
                    <a:pt x="7" y="2"/>
                  </a:lnTo>
                  <a:lnTo>
                    <a:pt x="8" y="9"/>
                  </a:lnTo>
                  <a:lnTo>
                    <a:pt x="11" y="17"/>
                  </a:lnTo>
                  <a:lnTo>
                    <a:pt x="16" y="27"/>
                  </a:lnTo>
                  <a:lnTo>
                    <a:pt x="23" y="36"/>
                  </a:lnTo>
                  <a:lnTo>
                    <a:pt x="34" y="43"/>
                  </a:lnTo>
                  <a:lnTo>
                    <a:pt x="46" y="46"/>
                  </a:lnTo>
                  <a:lnTo>
                    <a:pt x="46" y="113"/>
                  </a:lnTo>
                  <a:lnTo>
                    <a:pt x="46" y="112"/>
                  </a:lnTo>
                  <a:lnTo>
                    <a:pt x="46" y="106"/>
                  </a:lnTo>
                  <a:lnTo>
                    <a:pt x="43" y="98"/>
                  </a:lnTo>
                  <a:lnTo>
                    <a:pt x="41" y="90"/>
                  </a:lnTo>
                  <a:lnTo>
                    <a:pt x="35" y="82"/>
                  </a:lnTo>
                  <a:lnTo>
                    <a:pt x="27" y="75"/>
                  </a:lnTo>
                  <a:lnTo>
                    <a:pt x="16" y="70"/>
                  </a:lnTo>
                  <a:lnTo>
                    <a:pt x="0" y="67"/>
                  </a:lnTo>
                  <a:lnTo>
                    <a:pt x="0" y="70"/>
                  </a:lnTo>
                  <a:lnTo>
                    <a:pt x="0" y="75"/>
                  </a:lnTo>
                  <a:lnTo>
                    <a:pt x="0" y="82"/>
                  </a:lnTo>
                  <a:lnTo>
                    <a:pt x="3" y="91"/>
                  </a:lnTo>
                  <a:lnTo>
                    <a:pt x="7" y="100"/>
                  </a:lnTo>
                  <a:lnTo>
                    <a:pt x="15" y="109"/>
                  </a:lnTo>
                  <a:lnTo>
                    <a:pt x="28" y="114"/>
                  </a:lnTo>
                  <a:lnTo>
                    <a:pt x="46" y="118"/>
                  </a:lnTo>
                  <a:lnTo>
                    <a:pt x="46" y="209"/>
                  </a:lnTo>
                  <a:lnTo>
                    <a:pt x="46" y="207"/>
                  </a:lnTo>
                  <a:lnTo>
                    <a:pt x="45" y="202"/>
                  </a:lnTo>
                  <a:lnTo>
                    <a:pt x="43" y="195"/>
                  </a:lnTo>
                  <a:lnTo>
                    <a:pt x="39" y="188"/>
                  </a:lnTo>
                  <a:lnTo>
                    <a:pt x="34" y="182"/>
                  </a:lnTo>
                  <a:lnTo>
                    <a:pt x="24" y="178"/>
                  </a:lnTo>
                  <a:lnTo>
                    <a:pt x="12" y="175"/>
                  </a:lnTo>
                  <a:lnTo>
                    <a:pt x="12" y="178"/>
                  </a:lnTo>
                  <a:lnTo>
                    <a:pt x="11" y="182"/>
                  </a:lnTo>
                  <a:lnTo>
                    <a:pt x="11" y="188"/>
                  </a:lnTo>
                  <a:lnTo>
                    <a:pt x="14" y="197"/>
                  </a:lnTo>
                  <a:lnTo>
                    <a:pt x="19" y="205"/>
                  </a:lnTo>
                  <a:lnTo>
                    <a:pt x="30" y="211"/>
                  </a:lnTo>
                  <a:lnTo>
                    <a:pt x="46" y="215"/>
                  </a:lnTo>
                  <a:lnTo>
                    <a:pt x="46" y="373"/>
                  </a:lnTo>
                  <a:lnTo>
                    <a:pt x="51" y="373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</p:grpSp>
      <p:sp>
        <p:nvSpPr>
          <p:cNvPr id="1049" name="Freeform 25"/>
          <p:cNvSpPr>
            <a:spLocks/>
          </p:cNvSpPr>
          <p:nvPr/>
        </p:nvSpPr>
        <p:spPr bwMode="gray">
          <a:xfrm>
            <a:off x="95250" y="6446838"/>
            <a:ext cx="8970963" cy="314325"/>
          </a:xfrm>
          <a:custGeom>
            <a:avLst/>
            <a:gdLst/>
            <a:ahLst/>
            <a:cxnLst>
              <a:cxn ang="0">
                <a:pos x="4" y="198"/>
              </a:cxn>
              <a:cxn ang="0">
                <a:pos x="5651" y="198"/>
              </a:cxn>
              <a:cxn ang="0">
                <a:pos x="5646" y="94"/>
              </a:cxn>
              <a:cxn ang="0">
                <a:pos x="1491" y="94"/>
              </a:cxn>
              <a:cxn ang="0">
                <a:pos x="1343" y="2"/>
              </a:cxn>
              <a:cxn ang="0">
                <a:pos x="0" y="0"/>
              </a:cxn>
              <a:cxn ang="0">
                <a:pos x="4" y="198"/>
              </a:cxn>
            </a:cxnLst>
            <a:rect l="0" t="0" r="r" b="b"/>
            <a:pathLst>
              <a:path w="5651" h="198">
                <a:moveTo>
                  <a:pt x="4" y="198"/>
                </a:moveTo>
                <a:lnTo>
                  <a:pt x="5651" y="198"/>
                </a:lnTo>
                <a:lnTo>
                  <a:pt x="5646" y="94"/>
                </a:lnTo>
                <a:lnTo>
                  <a:pt x="1491" y="94"/>
                </a:lnTo>
                <a:lnTo>
                  <a:pt x="1343" y="2"/>
                </a:lnTo>
                <a:lnTo>
                  <a:pt x="0" y="0"/>
                </a:lnTo>
                <a:lnTo>
                  <a:pt x="4" y="198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uk-UA"/>
          </a:p>
        </p:txBody>
      </p:sp>
      <p:sp>
        <p:nvSpPr>
          <p:cNvPr id="1050" name="Freeform 26"/>
          <p:cNvSpPr>
            <a:spLocks/>
          </p:cNvSpPr>
          <p:nvPr/>
        </p:nvSpPr>
        <p:spPr bwMode="gray">
          <a:xfrm>
            <a:off x="95250" y="6491288"/>
            <a:ext cx="8975725" cy="279400"/>
          </a:xfrm>
          <a:custGeom>
            <a:avLst/>
            <a:gdLst/>
            <a:ahLst/>
            <a:cxnLst>
              <a:cxn ang="0">
                <a:pos x="0" y="176"/>
              </a:cxn>
              <a:cxn ang="0">
                <a:pos x="5650" y="169"/>
              </a:cxn>
              <a:cxn ang="0">
                <a:pos x="5646" y="95"/>
              </a:cxn>
              <a:cxn ang="0">
                <a:pos x="1478" y="95"/>
              </a:cxn>
              <a:cxn ang="0">
                <a:pos x="1317" y="3"/>
              </a:cxn>
              <a:cxn ang="0">
                <a:pos x="0" y="0"/>
              </a:cxn>
              <a:cxn ang="0">
                <a:pos x="0" y="176"/>
              </a:cxn>
            </a:cxnLst>
            <a:rect l="0" t="0" r="r" b="b"/>
            <a:pathLst>
              <a:path w="5650" h="176">
                <a:moveTo>
                  <a:pt x="0" y="176"/>
                </a:moveTo>
                <a:lnTo>
                  <a:pt x="5650" y="169"/>
                </a:lnTo>
                <a:lnTo>
                  <a:pt x="5646" y="95"/>
                </a:lnTo>
                <a:lnTo>
                  <a:pt x="1478" y="95"/>
                </a:lnTo>
                <a:lnTo>
                  <a:pt x="1317" y="3"/>
                </a:lnTo>
                <a:lnTo>
                  <a:pt x="0" y="0"/>
                </a:lnTo>
                <a:lnTo>
                  <a:pt x="0" y="17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uk-UA"/>
          </a:p>
        </p:txBody>
      </p:sp>
      <p:sp>
        <p:nvSpPr>
          <p:cNvPr id="1051" name="Freeform 27" descr="Dark upward diagonal"/>
          <p:cNvSpPr>
            <a:spLocks/>
          </p:cNvSpPr>
          <p:nvPr/>
        </p:nvSpPr>
        <p:spPr bwMode="gray">
          <a:xfrm>
            <a:off x="96838" y="74613"/>
            <a:ext cx="8956675" cy="17938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582" y="0"/>
              </a:cxn>
              <a:cxn ang="0">
                <a:pos x="5639" y="45"/>
              </a:cxn>
              <a:cxn ang="0">
                <a:pos x="5636" y="113"/>
              </a:cxn>
              <a:cxn ang="0">
                <a:pos x="0" y="113"/>
              </a:cxn>
              <a:cxn ang="0">
                <a:pos x="0" y="0"/>
              </a:cxn>
            </a:cxnLst>
            <a:rect l="0" t="0" r="r" b="b"/>
            <a:pathLst>
              <a:path w="5639" h="113">
                <a:moveTo>
                  <a:pt x="0" y="0"/>
                </a:moveTo>
                <a:lnTo>
                  <a:pt x="5582" y="0"/>
                </a:lnTo>
                <a:cubicBezTo>
                  <a:pt x="5630" y="3"/>
                  <a:pt x="5639" y="45"/>
                  <a:pt x="5639" y="45"/>
                </a:cubicBezTo>
                <a:lnTo>
                  <a:pt x="5636" y="113"/>
                </a:lnTo>
                <a:lnTo>
                  <a:pt x="0" y="113"/>
                </a:lnTo>
                <a:lnTo>
                  <a:pt x="0" y="0"/>
                </a:lnTo>
                <a:close/>
              </a:path>
            </a:pathLst>
          </a:custGeom>
          <a:pattFill prst="dkUpDiag">
            <a:fgClr>
              <a:schemeClr val="accent1"/>
            </a:fgClr>
            <a:bgClr>
              <a:schemeClr val="bg1"/>
            </a:bgClr>
          </a:patt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uk-UA"/>
          </a:p>
        </p:txBody>
      </p:sp>
      <p:sp>
        <p:nvSpPr>
          <p:cNvPr id="1052" name="Freeform 28"/>
          <p:cNvSpPr>
            <a:spLocks/>
          </p:cNvSpPr>
          <p:nvPr/>
        </p:nvSpPr>
        <p:spPr bwMode="gray">
          <a:xfrm>
            <a:off x="92075" y="307975"/>
            <a:ext cx="8955088" cy="938213"/>
          </a:xfrm>
          <a:custGeom>
            <a:avLst/>
            <a:gdLst/>
            <a:ahLst/>
            <a:cxnLst>
              <a:cxn ang="0">
                <a:pos x="5446" y="0"/>
              </a:cxn>
              <a:cxn ang="0">
                <a:pos x="0" y="0"/>
              </a:cxn>
              <a:cxn ang="0">
                <a:pos x="2" y="470"/>
              </a:cxn>
              <a:cxn ang="0">
                <a:pos x="4078" y="474"/>
              </a:cxn>
              <a:cxn ang="0">
                <a:pos x="4178" y="527"/>
              </a:cxn>
              <a:cxn ang="0">
                <a:pos x="5446" y="531"/>
              </a:cxn>
              <a:cxn ang="0">
                <a:pos x="5446" y="0"/>
              </a:cxn>
            </a:cxnLst>
            <a:rect l="0" t="0" r="r" b="b"/>
            <a:pathLst>
              <a:path w="5446" h="531">
                <a:moveTo>
                  <a:pt x="5446" y="0"/>
                </a:moveTo>
                <a:lnTo>
                  <a:pt x="0" y="0"/>
                </a:lnTo>
                <a:lnTo>
                  <a:pt x="2" y="470"/>
                </a:lnTo>
                <a:lnTo>
                  <a:pt x="4078" y="474"/>
                </a:lnTo>
                <a:lnTo>
                  <a:pt x="4178" y="527"/>
                </a:lnTo>
                <a:lnTo>
                  <a:pt x="5446" y="531"/>
                </a:lnTo>
                <a:lnTo>
                  <a:pt x="5446" y="0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uk-UA"/>
          </a:p>
        </p:txBody>
      </p:sp>
      <p:sp>
        <p:nvSpPr>
          <p:cNvPr id="1053" name="Freeform 29"/>
          <p:cNvSpPr>
            <a:spLocks/>
          </p:cNvSpPr>
          <p:nvPr/>
        </p:nvSpPr>
        <p:spPr bwMode="gray">
          <a:xfrm>
            <a:off x="92075" y="306388"/>
            <a:ext cx="8955088" cy="836612"/>
          </a:xfrm>
          <a:custGeom>
            <a:avLst/>
            <a:gdLst/>
            <a:ahLst/>
            <a:cxnLst>
              <a:cxn ang="0">
                <a:pos x="5446" y="0"/>
              </a:cxn>
              <a:cxn ang="0">
                <a:pos x="0" y="0"/>
              </a:cxn>
              <a:cxn ang="0">
                <a:pos x="2" y="470"/>
              </a:cxn>
              <a:cxn ang="0">
                <a:pos x="4078" y="474"/>
              </a:cxn>
              <a:cxn ang="0">
                <a:pos x="4178" y="527"/>
              </a:cxn>
              <a:cxn ang="0">
                <a:pos x="5446" y="531"/>
              </a:cxn>
              <a:cxn ang="0">
                <a:pos x="5446" y="0"/>
              </a:cxn>
            </a:cxnLst>
            <a:rect l="0" t="0" r="r" b="b"/>
            <a:pathLst>
              <a:path w="5446" h="531">
                <a:moveTo>
                  <a:pt x="5446" y="0"/>
                </a:moveTo>
                <a:lnTo>
                  <a:pt x="0" y="0"/>
                </a:lnTo>
                <a:lnTo>
                  <a:pt x="2" y="470"/>
                </a:lnTo>
                <a:lnTo>
                  <a:pt x="4078" y="474"/>
                </a:lnTo>
                <a:lnTo>
                  <a:pt x="4178" y="527"/>
                </a:lnTo>
                <a:lnTo>
                  <a:pt x="5446" y="531"/>
                </a:lnTo>
                <a:lnTo>
                  <a:pt x="5446" y="0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bg1">
                  <a:gamma/>
                  <a:tint val="66667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uk-UA"/>
          </a:p>
        </p:txBody>
      </p:sp>
      <p:sp>
        <p:nvSpPr>
          <p:cNvPr id="1056" name="Rectangle 32"/>
          <p:cNvSpPr>
            <a:spLocks noChangeArrowheads="1"/>
          </p:cNvSpPr>
          <p:nvPr/>
        </p:nvSpPr>
        <p:spPr bwMode="gray">
          <a:xfrm flipV="1">
            <a:off x="95250" y="6723063"/>
            <a:ext cx="8977313" cy="55562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1059" name="Freeform 35"/>
          <p:cNvSpPr>
            <a:spLocks/>
          </p:cNvSpPr>
          <p:nvPr/>
        </p:nvSpPr>
        <p:spPr bwMode="gray">
          <a:xfrm>
            <a:off x="6896100" y="1047750"/>
            <a:ext cx="2155825" cy="52388"/>
          </a:xfrm>
          <a:custGeom>
            <a:avLst/>
            <a:gdLst/>
            <a:ahLst/>
            <a:cxnLst>
              <a:cxn ang="0">
                <a:pos x="0" y="2"/>
              </a:cxn>
              <a:cxn ang="0">
                <a:pos x="1358" y="0"/>
              </a:cxn>
              <a:cxn ang="0">
                <a:pos x="1356" y="32"/>
              </a:cxn>
              <a:cxn ang="0">
                <a:pos x="60" y="33"/>
              </a:cxn>
              <a:cxn ang="0">
                <a:pos x="0" y="2"/>
              </a:cxn>
            </a:cxnLst>
            <a:rect l="0" t="0" r="r" b="b"/>
            <a:pathLst>
              <a:path w="1358" h="33">
                <a:moveTo>
                  <a:pt x="0" y="2"/>
                </a:moveTo>
                <a:lnTo>
                  <a:pt x="1358" y="0"/>
                </a:lnTo>
                <a:lnTo>
                  <a:pt x="1356" y="32"/>
                </a:lnTo>
                <a:lnTo>
                  <a:pt x="60" y="33"/>
                </a:lnTo>
                <a:lnTo>
                  <a:pt x="0" y="2"/>
                </a:lnTo>
                <a:close/>
              </a:path>
            </a:pathLst>
          </a:custGeom>
          <a:solidFill>
            <a:srgbClr val="FFFFFF">
              <a:alpha val="30000"/>
            </a:srgb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uk-UA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457200" y="238125"/>
            <a:ext cx="7643813" cy="86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395288" y="1268413"/>
            <a:ext cx="8507412" cy="4903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179388" y="6381750"/>
            <a:ext cx="1712912" cy="290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>
                <a:solidFill>
                  <a:srgbClr val="000000"/>
                </a:solidFill>
              </a:defRPr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3563938" y="6308725"/>
            <a:ext cx="2311400" cy="290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solidFill>
                  <a:srgbClr val="000000"/>
                </a:solidFill>
              </a:defRPr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7116763" y="6323013"/>
            <a:ext cx="1616075" cy="290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solidFill>
                  <a:srgbClr val="000000"/>
                </a:solidFill>
              </a:defRPr>
            </a:lvl1pPr>
          </a:lstStyle>
          <a:p>
            <a:fld id="{2C5C10AA-93D7-41F9-B769-AFA471DD5444}" type="slidenum">
              <a:rPr lang="en-US"/>
              <a:pPr/>
              <a:t>‹№›</a:t>
            </a:fld>
            <a:endParaRPr lang="en-US"/>
          </a:p>
        </p:txBody>
      </p:sp>
      <p:pic>
        <p:nvPicPr>
          <p:cNvPr id="1063" name="Picture 39" descr="2"/>
          <p:cNvPicPr>
            <a:picLocks noChangeAspect="1" noChangeArrowheads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7812088" y="333375"/>
            <a:ext cx="1150937" cy="769938"/>
          </a:xfrm>
          <a:prstGeom prst="rect">
            <a:avLst/>
          </a:prstGeom>
          <a:noFill/>
          <a:ln w="57150" cmpd="thinThick">
            <a:noFill/>
            <a:miter lim="800000"/>
            <a:headEnd/>
            <a:tailEnd/>
          </a:ln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rgbClr val="000000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rgbClr val="000000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rgbClr val="000000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907704" y="3212976"/>
            <a:ext cx="6552728" cy="1470025"/>
          </a:xfrm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uk-UA" sz="4400" i="1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Сума п </a:t>
            </a:r>
            <a:r>
              <a:rPr lang="uk-UA" sz="4400" i="1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перших членів </a:t>
            </a:r>
            <a:r>
              <a:rPr lang="uk-UA" sz="4400" i="1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арифметичної </a:t>
            </a:r>
            <a:r>
              <a:rPr lang="uk-UA" sz="4400" i="1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прогресії</a:t>
            </a:r>
            <a:endParaRPr lang="ru-RU" sz="54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8045" y="188640"/>
            <a:ext cx="7643813" cy="868363"/>
          </a:xfrm>
        </p:spPr>
        <p:txBody>
          <a:bodyPr/>
          <a:lstStyle/>
          <a:p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1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323528" y="1052736"/>
                <a:ext cx="8507412" cy="4903787"/>
              </a:xfrm>
            </p:spPr>
            <p:txBody>
              <a:bodyPr/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Знайти суму перших 20 натуральних чисел.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Розв’язання:</a:t>
                </a:r>
                <a:endParaRPr lang="ru-RU" sz="28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280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𝑆</m:t>
                        </m:r>
                      </m:e>
                      <m:sub>
                        <m: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20</m:t>
                        </m:r>
                      </m:sub>
                    </m:sSub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ru-RU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uk-UA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𝑎</m:t>
                            </m:r>
                          </m:e>
                          <m:sub>
                            <m:r>
                              <a:rPr lang="uk-UA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1</m:t>
                            </m:r>
                          </m:sub>
                        </m:sSub>
                        <m: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+</m:t>
                        </m:r>
                        <m:sSub>
                          <m:sSubPr>
                            <m:ctrlPr>
                              <a:rPr lang="ru-RU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𝑎</m:t>
                            </m:r>
                          </m:e>
                          <m:sub>
                            <m:r>
                              <a:rPr lang="uk-UA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20</m:t>
                            </m:r>
                          </m:sub>
                        </m:sSub>
                      </m:num>
                      <m:den>
                        <m: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×20,</a:t>
                </a:r>
                <a:endParaRPr lang="en-US" sz="2800" i="1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𝑆</m:t>
                        </m:r>
                      </m:e>
                      <m:sub>
                        <m: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20</m:t>
                        </m:r>
                      </m:sub>
                    </m:sSub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1+</m:t>
                        </m:r>
                        <m:r>
                          <a:rPr lang="ru-RU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20</m:t>
                        </m:r>
                      </m:num>
                      <m:den>
                        <m: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×20 </a:t>
                </a:r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210.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ru-RU" sz="2800" dirty="0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Відповідь</a:t>
                </a:r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210.</a:t>
                </a: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23528" y="1052736"/>
                <a:ext cx="8507412" cy="4903787"/>
              </a:xfrm>
              <a:blipFill>
                <a:blip r:embed="rId3"/>
                <a:stretch>
                  <a:fillRect l="-1433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988840"/>
            <a:ext cx="4251075" cy="3528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413190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2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Десятий член арифметичної прогресії дорівнює 25. Знайти суму дев’ятого і одинадцятого членів 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цієї прогресії.</a:t>
                </a:r>
              </a:p>
              <a:p>
                <a:pPr marL="0" indent="0" algn="just">
                  <a:buNone/>
                </a:pPr>
                <a:r>
                  <a:rPr lang="uk-UA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Розв’язання:</a:t>
                </a:r>
              </a:p>
              <a:p>
                <a:pPr marL="0" indent="0" algn="just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11</m:t>
                        </m:r>
                      </m:sub>
                    </m:sSub>
                    <m:r>
                      <a:rPr lang="en-US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10</m:t>
                        </m:r>
                      </m:sub>
                    </m:sSub>
                    <m:r>
                      <a:rPr lang="en-US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+</m:t>
                    </m:r>
                    <m:r>
                      <a:rPr lang="en-US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𝑑</m:t>
                    </m:r>
                    <m:r>
                      <a:rPr lang="uk-UA" b="0" i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; </m:t>
                    </m:r>
                    <m:r>
                      <a:rPr lang="uk-UA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    </m:t>
                    </m:r>
                    <m:sSub>
                      <m:sSubPr>
                        <m:ctrlPr>
                          <a:rPr lang="ru-RU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9</m:t>
                        </m:r>
                      </m:sub>
                    </m:sSub>
                    <m:r>
                      <a:rPr lang="en-US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10</m:t>
                        </m:r>
                      </m:sub>
                    </m:sSub>
                    <m:r>
                      <a:rPr lang="en-US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−</m:t>
                    </m:r>
                    <m:r>
                      <a:rPr lang="en-US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𝑑</m:t>
                    </m:r>
                  </m:oMath>
                </a14:m>
                <a:r>
                  <a:rPr lang="uk-UA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en-US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11</m:t>
                        </m:r>
                      </m:sub>
                    </m:sSub>
                    <m:r>
                      <a:rPr lang="en-US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ru-RU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9</m:t>
                        </m:r>
                      </m:sub>
                    </m:sSub>
                    <m:r>
                      <a:rPr lang="en-US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10</m:t>
                        </m:r>
                      </m:sub>
                    </m:sSub>
                    <m:r>
                      <a:rPr lang="en-US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+</m:t>
                    </m:r>
                    <m:r>
                      <a:rPr lang="en-US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𝑑</m:t>
                    </m:r>
                    <m:r>
                      <a:rPr lang="en-US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US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10</m:t>
                        </m:r>
                      </m:sub>
                    </m:sSub>
                    <m:r>
                      <a:rPr lang="en-US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−</m:t>
                    </m:r>
                    <m:r>
                      <a:rPr lang="en-US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𝑑</m:t>
                    </m:r>
                    <m:r>
                      <a:rPr lang="en-US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r>
                      <a:rPr lang="en-US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2</m:t>
                    </m:r>
                    <m:sSub>
                      <m:sSubPr>
                        <m:ctrlPr>
                          <a:rPr lang="en-US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10</m:t>
                        </m:r>
                      </m:sub>
                    </m:sSub>
                  </m:oMath>
                </a14:m>
                <a:r>
                  <a:rPr lang="uk-UA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en-US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buNone/>
                </a:pPr>
                <a:r>
                  <a:rPr lang="uk-UA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Якщо</a:t>
                </a:r>
                <a:r>
                  <a:rPr lang="en-US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10</m:t>
                        </m:r>
                      </m:sub>
                    </m:sSub>
                    <m:r>
                      <a:rPr lang="en-US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=25 </m:t>
                    </m:r>
                  </m:oMath>
                </a14:m>
                <a:r>
                  <a:rPr lang="en-US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то</a:t>
                </a:r>
                <a:r>
                  <a:rPr lang="en-US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14:m>
                  <m:oMath xmlns:m="http://schemas.openxmlformats.org/officeDocument/2006/math">
                    <m:r>
                      <a:rPr lang="en-US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𝑆</m:t>
                    </m:r>
                    <m:r>
                      <a:rPr lang="en-US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=2∙25=50</m:t>
                    </m:r>
                  </m:oMath>
                </a14:m>
                <a:r>
                  <a:rPr lang="en-US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0" indent="0">
                  <a:buNone/>
                </a:pPr>
                <a:r>
                  <a:rPr lang="ru-RU" dirty="0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Відповідь</a:t>
                </a:r>
                <a:r>
                  <a:rPr lang="ru-RU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50.</a:t>
                </a: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864" r="-1434" b="-6335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2">
            <a:extLst>
              <a:ext uri="{FF2B5EF4-FFF2-40B4-BE49-F238E27FC236}">
                <a16:creationId xmlns:a16="http://schemas.microsoft.com/office/drawing/2014/main" xmlns="" id="{654F74AD-108C-447C-B248-8B1A5F4EEE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21838" y="1988840"/>
            <a:ext cx="1561854" cy="3384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877408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</a:t>
            </a:r>
            <a:r>
              <a:rPr lang="uk-U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Перший і четвертий члени арифметичної прогресії відповідно дорівнюють 3 і 7. Знайдіть суму перших чотирьох членів цієї прогресії. </a:t>
                </a:r>
                <a:r>
                  <a:rPr lang="uk-UA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/>
                </a:r>
                <a:br>
                  <a:rPr lang="uk-UA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</a:br>
                <a:r>
                  <a:rPr lang="uk-UA" sz="28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Розв'язання.</a:t>
                </a:r>
                <a:r>
                  <a:rPr lang="uk-UA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Виразимо другий член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арифметичної прогресії через перший, а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третій через четвертий: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 dirty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uk-UA" sz="2800" b="0" i="1" dirty="0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   </m:t>
                        </m:r>
                        <m:r>
                          <a:rPr lang="en-US" sz="2800" i="1" dirty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sz="2800" i="1" dirty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</a:t>
                </a:r>
                <a:r>
                  <a:rPr lang="uk-UA" sz="2800" i="1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dirty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 dirty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sz="2800" i="1" dirty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en-US" sz="2800" i="1" dirty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+</m:t>
                    </m:r>
                    <m:r>
                      <a:rPr lang="en-US" sz="2800" i="1" dirty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𝑑</m:t>
                    </m:r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3</m:t>
                        </m:r>
                      </m:sub>
                    </m:sSub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4</m:t>
                        </m:r>
                      </m:sub>
                    </m:sSub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−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𝑑</m:t>
                    </m:r>
                    <m:r>
                      <a:rPr lang="en-US" sz="28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.</m:t>
                    </m:r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</a:t>
                </a:r>
                <a:r>
                  <a:rPr lang="uk-UA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/>
                </a:r>
                <a:br>
                  <a:rPr lang="uk-UA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</a:br>
                <a:endParaRPr lang="ru-RU" sz="2800" dirty="0"/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505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2">
            <a:extLst>
              <a:ext uri="{FF2B5EF4-FFF2-40B4-BE49-F238E27FC236}">
                <a16:creationId xmlns:a16="http://schemas.microsoft.com/office/drawing/2014/main" xmlns="" id="{C47C168B-14FA-4990-A5FB-9305A6C1BD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21838" y="2492896"/>
            <a:ext cx="1561854" cy="2376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156305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При їх </a:t>
                </a: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сумуванн</a:t>
                </a:r>
                <a:r>
                  <a:rPr lang="en-US" sz="2800" dirty="0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різниця прогресії спрощується. </a:t>
                </a:r>
                <a:endParaRPr lang="en-US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uk-UA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en-US" sz="2800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</a:rPr>
                        <m:t>+</m:t>
                      </m:r>
                      <m:sSub>
                        <m:sSubPr>
                          <m:ctrlP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3</m:t>
                          </m:r>
                        </m:sub>
                      </m:sSub>
                      <m:r>
                        <a:rPr lang="en-US" sz="2800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en-US" sz="2800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</a:rPr>
                        <m:t>+</m:t>
                      </m:r>
                      <m:sSub>
                        <m:sSubPr>
                          <m:ctrlP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4</m:t>
                          </m:r>
                        </m:sub>
                      </m:sSub>
                      <m:r>
                        <a:rPr lang="en-US" sz="2800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</a:rPr>
                        <m:t>.</m:t>
                      </m:r>
                    </m:oMath>
                  </m:oMathPara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/>
                </a:r>
                <a:b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</a:br>
                <a:endParaRPr lang="uk-UA" sz="2800" i="1" dirty="0" smtClean="0">
                  <a:solidFill>
                    <a:schemeClr val="bg1">
                      <a:lumMod val="50000"/>
                    </a:schemeClr>
                  </a:solidFill>
                  <a:latin typeface="Cambria Math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Тоді,  </m:t>
                        </m:r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𝑆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4</m:t>
                        </m:r>
                      </m:sub>
                    </m:sSub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=2</m:t>
                    </m:r>
                    <m:d>
                      <m:d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𝑎</m:t>
                            </m:r>
                          </m:e>
                          <m:sub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1</m:t>
                            </m:r>
                          </m:sub>
                        </m:s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+</m:t>
                        </m:r>
                        <m:sSub>
                          <m:sSubPr>
                            <m:ctrlP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𝑎</m:t>
                            </m:r>
                          </m:e>
                          <m:sub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4</m:t>
                            </m:r>
                          </m:sub>
                        </m:sSub>
                      </m:e>
                    </m:d>
                  </m:oMath>
                </a14:m>
                <a:r>
                  <a:rPr lang="uk-UA" sz="2800" i="1" dirty="0">
                    <a:solidFill>
                      <a:schemeClr val="bg1">
                        <a:lumMod val="50000"/>
                      </a:schemeClr>
                    </a:solidFill>
                    <a:latin typeface="Cambria Math" panose="02040503050406030204" pitchFamily="18" charset="0"/>
                  </a:rPr>
                  <a:t>,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𝑆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4</m:t>
                        </m:r>
                      </m:sub>
                    </m:sSub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=2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∙</m:t>
                    </m:r>
                    <m:d>
                      <m:d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</a:rPr>
                          <m:t>3+7</m:t>
                        </m:r>
                      </m:e>
                    </m:d>
                  </m:oMath>
                </a14:m>
                <a:r>
                  <a:rPr lang="uk-UA" sz="2800" i="1" dirty="0">
                    <a:solidFill>
                      <a:schemeClr val="bg1">
                        <a:lumMod val="50000"/>
                      </a:schemeClr>
                    </a:solidFill>
                    <a:latin typeface="Cambria Math" panose="02040503050406030204" pitchFamily="18" charset="0"/>
                    <a:ea typeface="Cambria Math"/>
                  </a:rPr>
                  <a:t>,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𝑆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4</m:t>
                        </m:r>
                      </m:sub>
                    </m:sSub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=2∙10=20</m:t>
                    </m:r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b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</a:b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Відповідь: 20.</a:t>
                </a:r>
                <a:endParaRPr lang="ru-RU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ru-RU" dirty="0"/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505" b="-211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5721"/>
          <a:stretch/>
        </p:blipFill>
        <p:spPr bwMode="auto">
          <a:xfrm>
            <a:off x="5076056" y="2708920"/>
            <a:ext cx="3582577" cy="3266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67409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4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П'ятий член арифметичної прогресії дорівнює 5,5. Знайдіть суму перших дев'яти членів цієї прогресії. </a:t>
                </a:r>
                <a:r>
                  <a:rPr lang="uk-UA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/>
                </a:r>
                <a:br>
                  <a:rPr lang="uk-UA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</a:br>
                <a:r>
                  <a:rPr lang="uk-UA" sz="28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Розв'язання.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Сума арифметичної прогресії: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𝑆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𝑛</m:t>
                        </m:r>
                      </m:sub>
                    </m:sSub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𝑎</m:t>
                            </m:r>
                          </m:e>
                          <m:sub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1</m:t>
                            </m:r>
                          </m:sub>
                        </m:s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+</m:t>
                        </m:r>
                        <m:sSub>
                          <m:sSubPr>
                            <m:ctrlP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𝑎</m:t>
                            </m:r>
                          </m:e>
                          <m:sub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𝑛</m:t>
                            </m:r>
                          </m:sub>
                        </m:sSub>
                      </m:num>
                      <m:den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∙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𝑛</m:t>
                    </m:r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en-US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Оскільки п’ятий член прогресії рівновіддалений від першого і дев’ятого її членів, то</a:t>
                </a:r>
                <a14:m>
                  <m:oMath xmlns:m="http://schemas.openxmlformats.org/officeDocument/2006/math">
                    <m:r>
                      <a:rPr lang="uk-UA" sz="2800" b="0" i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       </m:t>
                    </m:r>
                    <m:sSub>
                      <m:sSub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5</m:t>
                        </m:r>
                      </m:sub>
                    </m:sSub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𝑎</m:t>
                            </m:r>
                          </m:e>
                          <m:sub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1</m:t>
                            </m:r>
                          </m:sub>
                        </m:s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+</m:t>
                        </m:r>
                        <m:sSub>
                          <m:sSubPr>
                            <m:ctrlP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𝑎</m:t>
                            </m:r>
                          </m:e>
                          <m:sub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9</m:t>
                            </m:r>
                          </m:sub>
                        </m:sSub>
                      </m:num>
                      <m:den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en-US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uk-UA" sz="2400" dirty="0"/>
                  <a:t/>
                </a:r>
                <a:br>
                  <a:rPr lang="uk-UA" sz="2400" dirty="0"/>
                </a:br>
                <a:endParaRPr lang="ru-RU" sz="2400" dirty="0"/>
              </a:p>
              <a:p>
                <a:pPr marL="0" indent="0">
                  <a:buNone/>
                </a:pPr>
                <a:endParaRPr lang="ru-RU" sz="2400" dirty="0"/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50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1314810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uk-UA" sz="2800" b="0" i="1" kern="120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Тоді   </m:t>
                      </m:r>
                    </m:oMath>
                  </m:oMathPara>
                </a14:m>
                <a:endParaRPr lang="uk-UA" sz="2800" b="0" i="1" kern="1200" dirty="0">
                  <a:solidFill>
                    <a:schemeClr val="bg1">
                      <a:lumMod val="50000"/>
                    </a:schemeClr>
                  </a:solidFill>
                  <a:latin typeface="Cambria Math" panose="02040503050406030204" pitchFamily="18" charset="0"/>
                </a:endParaRPr>
              </a:p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𝑆</m:t>
                        </m:r>
                      </m:e>
                      <m:sub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𝑛</m:t>
                        </m:r>
                      </m:sub>
                    </m:sSub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800" i="1" kern="120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800" i="1" kern="120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𝑎</m:t>
                            </m:r>
                          </m:e>
                          <m:sub>
                            <m:r>
                              <a:rPr lang="en-US" sz="2800" i="1" kern="120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1</m:t>
                            </m:r>
                          </m:sub>
                        </m:sSub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+</m:t>
                        </m:r>
                        <m:sSub>
                          <m:sSubPr>
                            <m:ctrlPr>
                              <a:rPr lang="en-US" sz="2800" i="1" kern="120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800" i="1" kern="120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𝑎</m:t>
                            </m:r>
                          </m:e>
                          <m:sub>
                            <m:r>
                              <a:rPr lang="en-US" sz="2800" i="1" kern="120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𝑛</m:t>
                            </m:r>
                          </m:sub>
                        </m:sSub>
                      </m:num>
                      <m:den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∙</m:t>
                    </m:r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𝑛</m:t>
                    </m:r>
                  </m:oMath>
                </a14:m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</a:t>
                </a:r>
                <a:endParaRPr lang="en-US" sz="2800" kern="12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𝑆</m:t>
                          </m:r>
                        </m:e>
                        <m:sub>
                          <m:r>
                            <a:rPr lang="uk-UA" sz="2800" b="0" i="1" kern="1200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9</m:t>
                          </m:r>
                        </m:sub>
                      </m:sSub>
                      <m:r>
                        <a:rPr lang="en-US" sz="2800" i="1" kern="120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800" i="1" kern="120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800" i="1" kern="120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2800" i="1" kern="120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sz="2800" i="1" kern="120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800" i="1" kern="120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uk-UA" sz="2800" b="0" i="1" kern="1200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9</m:t>
                              </m:r>
                            </m:sub>
                          </m:sSub>
                        </m:num>
                        <m:den>
                          <m:r>
                            <a:rPr lang="en-US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en-US" sz="2800" i="1" kern="120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ea typeface="Cambria Math"/>
                        </a:rPr>
                        <m:t>∙9</m:t>
                      </m:r>
                      <m:r>
                        <a:rPr lang="uk-UA" sz="2800" b="0" i="0" kern="120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Cambria Math"/>
                        </a:rPr>
                        <m:t>.</m:t>
                      </m:r>
                    </m:oMath>
                  </m:oMathPara>
                </a14:m>
                <a:endParaRPr lang="uk-UA" sz="2800" b="0" kern="12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Cambria Math"/>
                </a:endParaRPr>
              </a:p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Отже,</a:t>
                </a:r>
                <a:endParaRPr lang="en-US" sz="2800" kern="12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𝑆</m:t>
                        </m:r>
                      </m:e>
                      <m:sub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9</m:t>
                        </m:r>
                      </m:sub>
                    </m:sSub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5</m:t>
                        </m:r>
                      </m:sub>
                    </m:sSub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∙</m:t>
                    </m:r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9=5,5</m:t>
                    </m:r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∙9=49,5</m:t>
                    </m:r>
                  </m:oMath>
                </a14:m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en-US" sz="2800" kern="12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Відповідь: 49,5</a:t>
                </a:r>
                <a:endParaRPr lang="ru-RU" sz="2800" kern="12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ru-RU" dirty="0"/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50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628798"/>
            <a:ext cx="2808312" cy="43684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840359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5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Знайдіть суму непарних натуральних </a:t>
                </a:r>
                <a:r>
                  <a:rPr lang="uk-UA" sz="2800" kern="12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чисел</a:t>
                </a:r>
                <a:endParaRPr lang="uk-UA" sz="2800" kern="12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не більших від 101. </a:t>
                </a:r>
                <a:r>
                  <a:rPr lang="uk-UA" sz="2800" kern="12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/>
                </a:r>
                <a:br>
                  <a:rPr lang="uk-UA" sz="2800" kern="12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</a:br>
                <a:r>
                  <a:rPr lang="uk-UA" sz="2800" kern="12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Розв'язання.</a:t>
                </a:r>
                <a:r>
                  <a:rPr lang="uk-UA" sz="2800" kern="12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Непарні натуральні числа утворюють послідовність  1, 3, 5,... 99, 101.</a:t>
                </a:r>
                <a:b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</a:br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Різниця арифметичної прогресії:  </a:t>
                </a:r>
                <a14:m>
                  <m:oMath xmlns:m="http://schemas.openxmlformats.org/officeDocument/2006/math"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𝑑</m:t>
                    </m:r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=3−1=2.</m:t>
                    </m:r>
                  </m:oMath>
                </a14:m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/>
                </a:r>
                <a:b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</a:br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Знайдемо кількість членiв у сумі: </a:t>
                </a:r>
                <a14:m>
                  <m:oMath xmlns:m="http://schemas.openxmlformats.org/officeDocument/2006/math"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𝑛</m:t>
                    </m:r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101−1</m:t>
                        </m:r>
                      </m:num>
                      <m:den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=50</m:t>
                    </m:r>
                  </m:oMath>
                </a14:m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uk-UA" sz="2800" kern="12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/>
                </a:r>
                <a:br>
                  <a:rPr lang="uk-UA" sz="2800" kern="12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</a:br>
                <a:endParaRPr lang="ru-RU" sz="2800" kern="12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ru-RU" dirty="0"/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50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2">
            <a:extLst>
              <a:ext uri="{FF2B5EF4-FFF2-40B4-BE49-F238E27FC236}">
                <a16:creationId xmlns:a16="http://schemas.microsoft.com/office/drawing/2014/main" xmlns="" id="{652FB82A-3703-499C-9AB0-2F8D63424E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21838" y="1268413"/>
            <a:ext cx="1561854" cy="216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827891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Знаходимо суму арифметичної прогресії за формулою: </a:t>
                </a:r>
                <a:endParaRPr lang="en-US" sz="2800" kern="12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𝑆</m:t>
                        </m:r>
                      </m:e>
                      <m:sub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𝑛</m:t>
                        </m:r>
                      </m:sub>
                    </m:sSub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800" i="1" kern="120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800" i="1" kern="120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𝑎</m:t>
                            </m:r>
                          </m:e>
                          <m:sub>
                            <m:r>
                              <a:rPr lang="en-US" sz="2800" i="1" kern="120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1</m:t>
                            </m:r>
                          </m:sub>
                        </m:sSub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+</m:t>
                        </m:r>
                        <m:sSub>
                          <m:sSubPr>
                            <m:ctrlPr>
                              <a:rPr lang="en-US" sz="2800" i="1" kern="120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800" i="1" kern="120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𝑎</m:t>
                            </m:r>
                          </m:e>
                          <m:sub>
                            <m:r>
                              <a:rPr lang="en-US" sz="2800" i="1" kern="120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𝑛</m:t>
                            </m:r>
                          </m:sub>
                        </m:sSub>
                      </m:num>
                      <m:den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∙</m:t>
                    </m:r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𝑛</m:t>
                    </m:r>
                  </m:oMath>
                </a14:m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</a:t>
                </a:r>
                <a:endParaRPr lang="en-US" sz="2800" kern="12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i="1" kern="1200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𝑆</m:t>
                          </m:r>
                        </m:e>
                        <m:sub>
                          <m:r>
                            <a:rPr lang="uk-UA" sz="2800" b="0" i="1" kern="1200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50</m:t>
                          </m:r>
                        </m:sub>
                      </m:sSub>
                      <m:r>
                        <a:rPr lang="en-US" sz="2800" i="1" kern="120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1+101</m:t>
                          </m:r>
                        </m:num>
                        <m:den>
                          <m:r>
                            <a:rPr lang="en-US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en-US" sz="2800" i="1" kern="120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en-US" sz="2800" i="1" kern="120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ea typeface="Cambria Math"/>
                        </a:rPr>
                        <m:t>50</m:t>
                      </m:r>
                      <m:r>
                        <a:rPr lang="uk-UA" sz="2800" b="0" i="1" kern="120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Cambria Math"/>
                        </a:rPr>
                        <m:t>,</m:t>
                      </m:r>
                    </m:oMath>
                  </m:oMathPara>
                </a14:m>
                <a:endParaRPr lang="uk-UA" sz="2800" kern="12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𝑆</m:t>
                          </m:r>
                        </m:e>
                        <m:sub>
                          <m:r>
                            <a:rPr lang="uk-UA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50</m:t>
                          </m:r>
                        </m:sub>
                      </m:sSub>
                      <m:r>
                        <a:rPr lang="en-US" sz="2800" i="1" kern="120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</a:rPr>
                        <m:t>=</m:t>
                      </m:r>
                      <m:r>
                        <a:rPr lang="en-US" sz="2800" i="1" kern="120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ea typeface="Cambria Math"/>
                        </a:rPr>
                        <m:t>2550.</m:t>
                      </m:r>
                    </m:oMath>
                  </m:oMathPara>
                </a14:m>
                <a:endParaRPr lang="en-US" sz="2800" kern="12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US" sz="2800" kern="12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Відповідь: 2550.</a:t>
                </a:r>
                <a:endParaRPr lang="ru-RU" sz="2800" kern="12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ru-RU" dirty="0"/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505" r="-236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276872"/>
            <a:ext cx="3225552" cy="38177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517773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6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Знайдіть суму парних натуральних чисел, </a:t>
                </a:r>
              </a:p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не більших від 100. </a:t>
                </a:r>
                <a:r>
                  <a:rPr lang="uk-UA" sz="2800" kern="12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/>
                </a:r>
                <a:br>
                  <a:rPr lang="uk-UA" sz="2800" kern="12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</a:br>
                <a:r>
                  <a:rPr lang="uk-UA" sz="2800" kern="12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Розв'язання:</a:t>
                </a:r>
                <a:r>
                  <a:rPr lang="uk-UA" sz="2800" kern="12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Перший член прогресії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=2. </m:t>
                    </m:r>
                  </m:oMath>
                </a14:m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Останній – 100. Номер останнього члена послідовності:  </a:t>
                </a:r>
                <a14:m>
                  <m:oMath xmlns:m="http://schemas.openxmlformats.org/officeDocument/2006/math"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𝑛</m:t>
                    </m:r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=100÷2=50</m:t>
                    </m:r>
                  </m:oMath>
                </a14:m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b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</a:br>
                <a14:m>
                  <m:oMath xmlns:m="http://schemas.openxmlformats.org/officeDocument/2006/math">
                    <m:r>
                      <a:rPr lang="uk-UA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Тоді,  </m:t>
                    </m:r>
                    <m:sSub>
                      <m:sSubPr>
                        <m:ctrlP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𝑆</m:t>
                        </m:r>
                      </m:e>
                      <m:sub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𝑛</m:t>
                        </m:r>
                      </m:sub>
                    </m:sSub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800" i="1" kern="120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800" i="1" kern="120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𝑎</m:t>
                            </m:r>
                          </m:e>
                          <m:sub>
                            <m:r>
                              <a:rPr lang="en-US" sz="2800" i="1" kern="120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1</m:t>
                            </m:r>
                          </m:sub>
                        </m:sSub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+</m:t>
                        </m:r>
                        <m:sSub>
                          <m:sSubPr>
                            <m:ctrlPr>
                              <a:rPr lang="en-US" sz="2800" i="1" kern="120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800" i="1" kern="120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𝑎</m:t>
                            </m:r>
                          </m:e>
                          <m:sub>
                            <m:r>
                              <a:rPr lang="en-US" sz="2800" i="1" kern="120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𝑛</m:t>
                            </m:r>
                          </m:sub>
                        </m:sSub>
                      </m:num>
                      <m:den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∙</m:t>
                    </m:r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𝑛</m:t>
                    </m:r>
                  </m:oMath>
                </a14:m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Calibri"/>
                  </a:rPr>
                  <a:t> </a:t>
                </a:r>
                <a14:m>
                  <m:oMath xmlns:m="http://schemas.openxmlformats.org/officeDocument/2006/math">
                    <m:r>
                      <a:rPr lang="uk-UA" sz="2800" b="0" i="0" kern="120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,         </m:t>
                    </m:r>
                    <m:sSub>
                      <m:sSubPr>
                        <m:ctrlP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𝑆</m:t>
                        </m:r>
                      </m:e>
                      <m:sub>
                        <m:r>
                          <a:rPr lang="uk-UA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50</m:t>
                        </m:r>
                      </m:sub>
                    </m:sSub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2+100</m:t>
                        </m:r>
                      </m:num>
                      <m:den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∙50=2550.</m:t>
                    </m:r>
                  </m:oMath>
                </a14:m>
                <a:endParaRPr lang="en-US" sz="2800" kern="1200" dirty="0">
                  <a:solidFill>
                    <a:schemeClr val="bg1">
                      <a:lumMod val="50000"/>
                    </a:schemeClr>
                  </a:solidFill>
                  <a:latin typeface="Calibri"/>
                </a:endParaRPr>
              </a:p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Відповідь: 2550.</a:t>
                </a:r>
                <a:endParaRPr lang="en-US" sz="2800" kern="12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ru-RU" sz="2800" kern="12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ru-RU" dirty="0"/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505" b="-497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2">
            <a:extLst>
              <a:ext uri="{FF2B5EF4-FFF2-40B4-BE49-F238E27FC236}">
                <a16:creationId xmlns:a16="http://schemas.microsoft.com/office/drawing/2014/main" xmlns="" id="{94778306-C6A4-46C9-AAF2-09082775FA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21838" y="1700808"/>
            <a:ext cx="1561854" cy="2736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627068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7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Людям, які копають криницю, обіцяно за перший метр заплатити 50 грн., а за кожний наступний – на 30 грн. більше, ніж за попередній метр. Скільки вони одержать за копання 12-метрової криниці? </a:t>
                </a:r>
                <a:r>
                  <a:rPr lang="uk-UA" sz="2800" kern="12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/>
                </a:r>
                <a:br>
                  <a:rPr lang="uk-UA" sz="2800" kern="12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</a:br>
                <a:r>
                  <a:rPr lang="uk-UA" sz="2800" kern="12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Розв'язання:</a:t>
                </a:r>
              </a:p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Перший член прогресії</a:t>
                </a:r>
                <a14:m>
                  <m:oMath xmlns:m="http://schemas.openxmlformats.org/officeDocument/2006/math">
                    <m:r>
                      <a:rPr lang="uk-UA" sz="2800" b="0" i="0" kern="120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r>
                      <a:rPr lang="uk-UA" sz="2800" b="0" i="1" kern="120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5</m:t>
                    </m:r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0, </m:t>
                    </m:r>
                  </m:oMath>
                </a14:m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різниця  </a:t>
                </a:r>
                <a14:m>
                  <m:oMath xmlns:m="http://schemas.openxmlformats.org/officeDocument/2006/math"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𝑑</m:t>
                    </m:r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=30</m:t>
                    </m:r>
                  </m:oMath>
                </a14:m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endParaRPr lang="en-US" sz="2800" kern="12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Тоді: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12</m:t>
                        </m:r>
                      </m:sub>
                    </m:sSub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12</m:t>
                        </m:r>
                      </m:sub>
                    </m:sSub>
                    <m:r>
                      <a:rPr lang="uk-UA" sz="2800" b="0" i="1" kern="120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+11</m:t>
                    </m:r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𝑑</m:t>
                    </m:r>
                    <m:r>
                      <a:rPr lang="uk-UA" sz="2800" b="0" i="1" kern="120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800" i="1" kern="120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5</m:t>
                    </m:r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0+30</m:t>
                    </m:r>
                    <m:r>
                      <a:rPr lang="en-US" sz="2800" i="1" kern="120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∙</m:t>
                    </m:r>
                    <m:r>
                      <a:rPr lang="uk-UA" sz="2800" b="0" i="1" kern="120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/>
                      </a:rPr>
                      <m:t>11</m:t>
                    </m:r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=380</m:t>
                    </m:r>
                  </m:oMath>
                </a14:m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en-US" sz="2800" kern="12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ru-RU" dirty="0"/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505" r="-2294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5455" t="10265" r="17044"/>
          <a:stretch/>
        </p:blipFill>
        <p:spPr bwMode="auto">
          <a:xfrm>
            <a:off x="7884368" y="2492894"/>
            <a:ext cx="1008112" cy="2379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996905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395288" y="1268413"/>
                <a:ext cx="8507412" cy="5400947"/>
              </a:xfrm>
            </p:spPr>
            <p:txBody>
              <a:bodyPr/>
              <a:lstStyle/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Знаходимо суму прогресії</a:t>
                </a:r>
                <a:r>
                  <a:rPr lang="en-US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за формулою:</a:t>
                </a:r>
                <a:endParaRPr lang="en-US" sz="2800" kern="12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𝑆</m:t>
                        </m:r>
                      </m:e>
                      <m:sub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𝑛</m:t>
                        </m:r>
                      </m:sub>
                    </m:sSub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800" i="1" kern="120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800" i="1" kern="120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𝑎</m:t>
                            </m:r>
                          </m:e>
                          <m:sub>
                            <m:r>
                              <a:rPr lang="en-US" sz="2800" i="1" kern="120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1</m:t>
                            </m:r>
                          </m:sub>
                        </m:sSub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+</m:t>
                        </m:r>
                        <m:sSub>
                          <m:sSubPr>
                            <m:ctrlPr>
                              <a:rPr lang="en-US" sz="2800" i="1" kern="120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800" i="1" kern="120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𝑎</m:t>
                            </m:r>
                          </m:e>
                          <m:sub>
                            <m:r>
                              <a:rPr lang="en-US" sz="2800" i="1" kern="120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𝑛</m:t>
                            </m:r>
                          </m:sub>
                        </m:sSub>
                      </m:num>
                      <m:den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∙</m:t>
                    </m:r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𝑛</m:t>
                    </m:r>
                  </m:oMath>
                </a14:m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</a:t>
                </a:r>
                <a:endParaRPr lang="en-US" sz="2800" kern="12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800" i="1" kern="120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</a:rPr>
                        <m:t>𝑆</m:t>
                      </m:r>
                      <m:r>
                        <a:rPr lang="en-US" sz="2800" i="1" kern="120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50+380</m:t>
                          </m:r>
                        </m:num>
                        <m:den>
                          <m:r>
                            <a:rPr lang="en-US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en-US" sz="2800" i="1" kern="120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ea typeface="Cambria Math"/>
                        </a:rPr>
                        <m:t>∙12=2580 (</m:t>
                      </m:r>
                      <m:r>
                        <a:rPr lang="uk-UA" sz="2800" i="1" kern="120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ea typeface="Cambria Math"/>
                        </a:rPr>
                        <m:t>грн</m:t>
                      </m:r>
                      <m:r>
                        <a:rPr lang="uk-UA" sz="2800" b="0" i="1" kern="120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Cambria Math"/>
                        </a:rPr>
                        <m:t>.</m:t>
                      </m:r>
                      <m:r>
                        <a:rPr lang="en-US" sz="2800" i="1" kern="120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ea typeface="Cambria Math"/>
                        </a:rPr>
                        <m:t>).</m:t>
                      </m:r>
                    </m:oMath>
                  </m:oMathPara>
                </a14:m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/>
                </a:r>
                <a:b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</a:br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Відповідь: за копання криниці робітникам заплатять 2580 грн.</a:t>
                </a:r>
                <a:endParaRPr lang="ru-RU" sz="2800" kern="12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ru-RU" dirty="0"/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288" y="1268413"/>
                <a:ext cx="8507412" cy="5400947"/>
              </a:xfrm>
              <a:blipFill rotWithShape="1">
                <a:blip r:embed="rId2"/>
                <a:stretch>
                  <a:fillRect l="-150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965921"/>
            <a:ext cx="6588224" cy="16248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897210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8</a:t>
            </a: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318294" y="977106"/>
                <a:ext cx="8507412" cy="5548238"/>
              </a:xfrm>
            </p:spPr>
            <p:txBody>
              <a:bodyPr/>
              <a:lstStyle/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Знайдіть суму всіх трицифрових чисел, які кратні 6.</a:t>
                </a:r>
              </a:p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2800" kern="12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Розв’язання:</a:t>
                </a:r>
              </a:p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Дані числа утворюють арифметичну прогресію.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=102, </m:t>
                    </m:r>
                  </m:oMath>
                </a14:m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різниця </a:t>
                </a:r>
                <a14:m>
                  <m:oMath xmlns:m="http://schemas.openxmlformats.org/officeDocument/2006/math"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𝑑</m:t>
                    </m:r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=6. </m:t>
                    </m:r>
                  </m:oMath>
                </a14:m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Тоді                     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𝑛</m:t>
                        </m:r>
                      </m:sub>
                    </m:sSub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=102+6</m:t>
                    </m:r>
                    <m:d>
                      <m:dPr>
                        <m:ctrlP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𝑛</m:t>
                        </m:r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−1</m:t>
                        </m:r>
                      </m:e>
                    </m:d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=6</m:t>
                    </m:r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𝑛</m:t>
                    </m:r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+96.</m:t>
                    </m:r>
                  </m:oMath>
                </a14:m>
                <a:endParaRPr lang="en-US" sz="2800" kern="12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Знайдемо кількість членів цієї прогресії. Оскільки</a:t>
                </a:r>
                <a:r>
                  <a:rPr lang="en-US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𝑛</m:t>
                        </m:r>
                      </m:sub>
                    </m:sSub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&lt;1000,</m:t>
                    </m:r>
                    <m:r>
                      <a:rPr lang="ru-RU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 </m:t>
                    </m:r>
                  </m:oMath>
                </a14:m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то шукана кількість – це найбільший натуральний розв’язок нерівності </a:t>
                </a:r>
                <a14:m>
                  <m:oMath xmlns:m="http://schemas.openxmlformats.org/officeDocument/2006/math"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6</m:t>
                    </m:r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𝑛</m:t>
                    </m:r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+96&lt;1000.</m:t>
                    </m:r>
                  </m:oMath>
                </a14:m>
                <a:r>
                  <a:rPr lang="en-US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endParaRPr lang="ru-RU" dirty="0"/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8294" y="977106"/>
                <a:ext cx="8507412" cy="5548238"/>
              </a:xfrm>
              <a:blipFill>
                <a:blip r:embed="rId2"/>
                <a:stretch>
                  <a:fillRect l="-1433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2">
            <a:extLst>
              <a:ext uri="{FF2B5EF4-FFF2-40B4-BE49-F238E27FC236}">
                <a16:creationId xmlns:a16="http://schemas.microsoft.com/office/drawing/2014/main" xmlns="" id="{DB8B2BAD-4DC7-4D7E-9430-321A45C5AD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54876" y="1844824"/>
            <a:ext cx="1287356" cy="2520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624776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Объект 2">
                <a:extLst>
                  <a:ext uri="{FF2B5EF4-FFF2-40B4-BE49-F238E27FC236}">
                    <a16:creationId xmlns="" xmlns:a16="http://schemas.microsoft.com/office/drawing/2014/main" id="{D2518A82-093D-49A2-A6EC-FED3FE4F1EF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2800" kern="12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Маємо: </a:t>
                </a:r>
                <a:endParaRPr lang="en-US" sz="2800" kern="12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 kern="120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</a:rPr>
                        <m:t>6</m:t>
                      </m:r>
                      <m:r>
                        <a:rPr lang="en-US" sz="2800" i="1" kern="120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</a:rPr>
                        <m:t>𝑛</m:t>
                      </m:r>
                      <m:r>
                        <a:rPr lang="en-US" sz="2800" i="1" kern="120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ea typeface="Cambria Math"/>
                        </a:rPr>
                        <m:t>&lt;9</m:t>
                      </m:r>
                      <m:r>
                        <a:rPr lang="uk-UA" sz="2800" b="0" i="1" kern="120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ea typeface="Cambria Math"/>
                        </a:rPr>
                        <m:t>0</m:t>
                      </m:r>
                      <m:r>
                        <a:rPr lang="en-US" sz="2800" i="1" kern="120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ea typeface="Cambria Math"/>
                        </a:rPr>
                        <m:t>4</m:t>
                      </m:r>
                      <m:r>
                        <a:rPr lang="uk-UA" sz="2800" i="1" kern="120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ea typeface="Cambria Math"/>
                        </a:rPr>
                        <m:t>;</m:t>
                      </m:r>
                    </m:oMath>
                  </m:oMathPara>
                </a14:m>
                <a:endParaRPr lang="uk-UA" sz="2800" kern="12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Cambria Math"/>
                  <a:cs typeface="Times New Roman" panose="02020603050405020304" pitchFamily="18" charset="0"/>
                </a:endParaRPr>
              </a:p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 kern="120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</a:rPr>
                        <m:t>𝑛</m:t>
                      </m:r>
                      <m:r>
                        <a:rPr lang="en-US" sz="2800" i="1" kern="120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ea typeface="Cambria Math"/>
                        </a:rPr>
                        <m:t>&lt;150</m:t>
                      </m:r>
                      <m:f>
                        <m:fPr>
                          <m:ctrlPr>
                            <a:rPr lang="en-US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en-US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ea typeface="Cambria Math"/>
                            </a:rPr>
                            <m:t>2</m:t>
                          </m:r>
                        </m:num>
                        <m:den>
                          <m:r>
                            <a:rPr lang="en-US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ea typeface="Cambria Math"/>
                            </a:rPr>
                            <m:t>3</m:t>
                          </m:r>
                        </m:den>
                      </m:f>
                      <m:r>
                        <a:rPr lang="en-US" sz="2800" i="1" kern="120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ea typeface="Cambria Math"/>
                        </a:rPr>
                        <m:t>.</m:t>
                      </m:r>
                    </m:oMath>
                  </m:oMathPara>
                </a14:m>
                <a:endParaRPr lang="en-US" sz="2800" kern="12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Отже, </a:t>
                </a:r>
                <a14:m>
                  <m:oMath xmlns:m="http://schemas.openxmlformats.org/officeDocument/2006/math"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𝑛</m:t>
                    </m:r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=150. </m:t>
                    </m:r>
                  </m:oMath>
                </a14:m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Знайдемо шукану суму:</a:t>
                </a:r>
              </a:p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𝑆</m:t>
                        </m:r>
                      </m:e>
                      <m:sub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150</m:t>
                        </m:r>
                      </m:sub>
                    </m:sSub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2</m:t>
                        </m:r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</a:rPr>
                          <m:t>∙102+6(150−1)</m:t>
                        </m:r>
                      </m:num>
                      <m:den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∙150=82350</m:t>
                    </m:r>
                  </m:oMath>
                </a14:m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en-US" sz="2800" kern="12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Відповідь: 82350.</a:t>
                </a:r>
                <a:endParaRPr lang="en-US" sz="2800" kern="12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uk-UA" dirty="0"/>
              </a:p>
            </p:txBody>
          </p:sp>
        </mc:Choice>
        <mc:Fallback>
          <p:sp>
            <p:nvSpPr>
              <p:cNvPr id="3" name="Объект 2">
                <a:extLst>
                  <a:ext uri="{FF2B5EF4-FFF2-40B4-BE49-F238E27FC236}">
                    <a16:creationId xmlns="" xmlns:a14="http://schemas.microsoft.com/office/drawing/2010/main" xmlns:a16="http://schemas.microsoft.com/office/drawing/2014/main" id="{D2518A82-093D-49A2-A6EC-FED3FE4F1EF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50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276523"/>
            <a:ext cx="2808312" cy="4313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167966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9</a:t>
            </a: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318294" y="1268760"/>
                <a:ext cx="8507412" cy="4903787"/>
              </a:xfrm>
            </p:spPr>
            <p:txBody>
              <a:bodyPr/>
              <a:lstStyle/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Сума сімдесяти п’яти перших членів арифметичної прогресії дорівнює 450. Знайти тридцять восьмий член прогресії.</a:t>
                </a:r>
              </a:p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2800" kern="12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Розв’язання.</a:t>
                </a:r>
                <a:r>
                  <a:rPr lang="uk-UA" sz="2800" kern="12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За умовою задачі</a:t>
                </a:r>
                <a:r>
                  <a:rPr lang="ru-RU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</a:p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𝑆</m:t>
                          </m:r>
                        </m:e>
                        <m:sub>
                          <m:r>
                            <a:rPr lang="en-US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75</m:t>
                          </m:r>
                        </m:sub>
                      </m:sSub>
                      <m:r>
                        <a:rPr lang="en-US" sz="2800" i="1" kern="120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800" i="1" kern="120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800" i="1" kern="120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  <m:t>2</m:t>
                              </m:r>
                              <m:r>
                                <a:rPr lang="en-US" sz="2800" i="1" kern="120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2800" i="1" kern="120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+74</m:t>
                          </m:r>
                          <m:r>
                            <a:rPr lang="en-US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𝑑</m:t>
                          </m:r>
                        </m:num>
                        <m:den>
                          <m:r>
                            <a:rPr lang="en-US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en-US" sz="2800" i="1" kern="120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ea typeface="Cambria Math"/>
                        </a:rPr>
                        <m:t>∙75=75</m:t>
                      </m:r>
                      <m:d>
                        <m:dPr>
                          <m:ctrlPr>
                            <a:rPr lang="en-US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800" i="1" kern="120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en-US" sz="2800" i="1" kern="120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ea typeface="Cambria Math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2800" i="1" kern="120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ea typeface="Cambria Math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ea typeface="Cambria Math"/>
                            </a:rPr>
                            <m:t>+37</m:t>
                          </m:r>
                          <m:r>
                            <a:rPr lang="en-US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ea typeface="Cambria Math"/>
                            </a:rPr>
                            <m:t>𝑑</m:t>
                          </m:r>
                        </m:e>
                      </m:d>
                      <m:r>
                        <a:rPr lang="en-US" sz="2800" i="1" kern="120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ea typeface="Cambria Math"/>
                        </a:rPr>
                        <m:t>=450.</m:t>
                      </m:r>
                    </m:oMath>
                  </m:oMathPara>
                </a14:m>
                <a:endParaRPr lang="en-US" sz="2800" kern="12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Оскільки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38</m:t>
                        </m:r>
                      </m:sub>
                    </m:sSub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+37</m:t>
                    </m:r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𝑑</m:t>
                    </m:r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, </m:t>
                    </m:r>
                  </m:oMath>
                </a14:m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то</a:t>
                </a:r>
                <a:r>
                  <a:rPr lang="ru-RU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38</m:t>
                        </m:r>
                      </m:sub>
                    </m:sSub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r>
                      <a:rPr lang="uk-UA" sz="2800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450</m:t>
                    </m:r>
                    <m:r>
                      <a:rPr lang="uk-UA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÷75=6.</m:t>
                    </m:r>
                  </m:oMath>
                </a14:m>
                <a:endParaRPr lang="ru-RU" sz="2800" kern="12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Відповідь: 6.</a:t>
                </a:r>
                <a:endParaRPr lang="ru-RU" sz="2800" kern="12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ru-RU" dirty="0"/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8294" y="1268760"/>
                <a:ext cx="8507412" cy="4903787"/>
              </a:xfrm>
              <a:blipFill rotWithShape="1">
                <a:blip r:embed="rId2"/>
                <a:stretch>
                  <a:fillRect l="-1433" b="-670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3300901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7643813" cy="868363"/>
          </a:xfrm>
        </p:spPr>
        <p:txBody>
          <a:bodyPr/>
          <a:lstStyle/>
          <a:p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10</a:t>
            </a:r>
            <a:b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Знайдіть суму членів арифметичної прогресії з дев'ятого до двадцятого включно, якщо перший член прогресії дорівнює 5, а різниця </a:t>
                </a:r>
                <a:r>
                  <a:rPr lang="uk-UA" sz="2800" kern="12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-2</a:t>
                </a:r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endParaRPr lang="en-US" sz="2800" kern="12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2800" kern="12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Розв'язання.</a:t>
                </a:r>
                <a:endParaRPr lang="ru-RU" sz="2800" kern="12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Знайдемо восьмий та двадцятий члени прогресії:</a:t>
                </a:r>
              </a:p>
              <a:p>
                <a:pPr marL="0" lvl="0" indent="0" algn="ct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8</m:t>
                        </m:r>
                      </m:sub>
                    </m:sSub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=5−2</m:t>
                    </m:r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∙</m:t>
                    </m:r>
                    <m:d>
                      <m:dPr>
                        <m:ctrlP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</a:rPr>
                          <m:t>8−1</m:t>
                        </m:r>
                      </m:e>
                    </m:d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=−9</m:t>
                    </m:r>
                  </m:oMath>
                </a14:m>
                <a:r>
                  <a:rPr lang="uk-UA" sz="2800" kern="12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Cambria Math"/>
                    <a:cs typeface="Times New Roman" panose="02020603050405020304" pitchFamily="18" charset="0"/>
                  </a:rPr>
                  <a:t>,</a:t>
                </a:r>
                <a:endParaRPr lang="en-US" sz="2800" kern="12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Cambria Math"/>
                  <a:cs typeface="Times New Roman" panose="02020603050405020304" pitchFamily="18" charset="0"/>
                </a:endParaRPr>
              </a:p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uk-UA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en-US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20</m:t>
                          </m:r>
                        </m:sub>
                      </m:sSub>
                      <m:r>
                        <a:rPr lang="en-US" sz="2800" i="1" kern="120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</a:rPr>
                        <m:t>=5−2</m:t>
                      </m:r>
                      <m:r>
                        <a:rPr lang="en-US" sz="2800" i="1" kern="120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ea typeface="Cambria Math"/>
                        </a:rPr>
                        <m:t>∙19=−33.</m:t>
                      </m:r>
                    </m:oMath>
                  </m:oMathPara>
                </a14:m>
                <a:endParaRPr lang="uk-UA" sz="2800" kern="12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lvl="0" indent="0" fontAlgn="auto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ru-RU" sz="1800" kern="1200" dirty="0">
                  <a:solidFill>
                    <a:prstClr val="black"/>
                  </a:solidFill>
                  <a:latin typeface="Calibri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50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4216340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Знаходимо суми : </a:t>
                </a:r>
                <a:b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</a:b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𝑆</m:t>
                        </m:r>
                      </m:e>
                      <m:sub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8</m:t>
                        </m:r>
                      </m:sub>
                    </m:sSub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(5−9)</m:t>
                        </m:r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</a:rPr>
                          <m:t>∙8</m:t>
                        </m:r>
                      </m:num>
                      <m:den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=−16</m:t>
                    </m:r>
                  </m:oMath>
                </a14:m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</a:t>
                </a:r>
                <a:endParaRPr lang="en-US" sz="2800" kern="12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𝑆</m:t>
                        </m:r>
                      </m:e>
                      <m:sub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20</m:t>
                        </m:r>
                      </m:sub>
                    </m:sSub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(5−33)</m:t>
                        </m:r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</a:rPr>
                          <m:t>∙20</m:t>
                        </m:r>
                      </m:num>
                      <m:den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=−280</m:t>
                    </m:r>
                  </m:oMath>
                </a14:m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en-US" sz="2800" kern="12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Їх різниця і буде шуканою сумою:</a:t>
                </a:r>
                <a:endParaRPr lang="en-US" sz="2800" kern="12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800" i="1" kern="120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</a:rPr>
                        <m:t>𝑆</m:t>
                      </m:r>
                      <m:r>
                        <a:rPr lang="en-US" sz="2800" i="1" kern="120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</a:rPr>
                        <m:t>=−280−</m:t>
                      </m:r>
                      <m:d>
                        <m:dPr>
                          <m:ctrlPr>
                            <a:rPr lang="en-US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−16</m:t>
                          </m:r>
                        </m:e>
                      </m:d>
                      <m:r>
                        <a:rPr lang="en-US" sz="2800" i="1" kern="120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</a:rPr>
                        <m:t>=−264.</m:t>
                      </m:r>
                    </m:oMath>
                  </m:oMathPara>
                </a14:m>
                <a:endParaRPr lang="en-US" sz="2800" kern="12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Відповідь: -264</a:t>
                </a:r>
                <a:endParaRPr lang="ru-RU" sz="2800" kern="12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ru-RU" dirty="0"/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505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484783"/>
            <a:ext cx="3096344" cy="4104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726671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10</a:t>
            </a: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ru-RU" sz="2800" kern="12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ІІ </a:t>
                </a:r>
                <a:r>
                  <a:rPr lang="ru-RU" sz="2800" kern="1200" dirty="0" err="1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спосіб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800" i="1" kern="1200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SupPr>
                      <m:e>
                        <m:r>
                          <a:rPr lang="uk-UA" sz="2800" b="0" i="1" kern="1200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                </m:t>
                        </m:r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𝑆</m:t>
                        </m:r>
                      </m:e>
                      <m:sub>
                        <m:r>
                          <a:rPr lang="uk-UA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20</m:t>
                        </m:r>
                      </m:sub>
                      <m:sup>
                        <m:r>
                          <a:rPr lang="uk-UA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9</m:t>
                        </m:r>
                      </m:sup>
                    </m:sSubSup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800" i="1" kern="120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800" i="1" kern="120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𝑎</m:t>
                            </m:r>
                          </m:e>
                          <m:sub>
                            <m:r>
                              <a:rPr lang="en-US" sz="2800" i="1" kern="120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9</m:t>
                            </m:r>
                          </m:sub>
                        </m:sSub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+</m:t>
                        </m:r>
                        <m:sSub>
                          <m:sSubPr>
                            <m:ctrlPr>
                              <a:rPr lang="en-US" sz="2800" i="1" kern="120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800" i="1" kern="120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𝑎</m:t>
                            </m:r>
                          </m:e>
                          <m:sub>
                            <m:r>
                              <a:rPr lang="en-US" sz="2800" i="1" kern="120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20</m:t>
                            </m:r>
                          </m:sub>
                        </m:sSub>
                      </m:num>
                      <m:den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∙</m:t>
                    </m:r>
                    <m:d>
                      <m:dPr>
                        <m:ctrlP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</a:rPr>
                          <m:t>20−9+1</m:t>
                        </m:r>
                      </m:e>
                    </m:d>
                    <m:r>
                      <a:rPr lang="uk-UA" sz="2800" b="0" i="1" kern="120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/>
                      </a:rPr>
                      <m:t>.</m:t>
                    </m:r>
                  </m:oMath>
                </a14:m>
                <a:endParaRPr lang="ru-RU" sz="2800" kern="12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Знайдемо дев’ятий і двадцятий члени арифметичної прогресії:</a:t>
                </a:r>
              </a:p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9</m:t>
                        </m:r>
                      </m:sub>
                    </m:sSub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+</m:t>
                    </m:r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𝑑</m:t>
                    </m:r>
                    <m:d>
                      <m:dPr>
                        <m:ctrlP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𝑛</m:t>
                        </m:r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−1</m:t>
                        </m:r>
                      </m:e>
                    </m:d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=5−2</m:t>
                    </m:r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∙8=5−16=−11</m:t>
                    </m:r>
                  </m:oMath>
                </a14:m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Cambria Math"/>
                    <a:cs typeface="Times New Roman" panose="02020603050405020304" pitchFamily="18" charset="0"/>
                  </a:rPr>
                  <a:t>,</a:t>
                </a:r>
                <a:endParaRPr lang="en-US" sz="2800" kern="12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Cambria Math"/>
                  <a:cs typeface="Times New Roman" panose="02020603050405020304" pitchFamily="18" charset="0"/>
                </a:endParaRPr>
              </a:p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en-US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20</m:t>
                          </m:r>
                        </m:sub>
                      </m:sSub>
                      <m:r>
                        <a:rPr lang="en-US" sz="2800" i="1" kern="120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en-US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en-US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en-US" sz="2800" i="1" kern="120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</a:rPr>
                        <m:t>+</m:t>
                      </m:r>
                      <m:r>
                        <a:rPr lang="en-US" sz="2800" i="1" kern="120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</a:rPr>
                        <m:t>𝑑</m:t>
                      </m:r>
                      <m:d>
                        <m:dPr>
                          <m:ctrlPr>
                            <a:rPr lang="en-US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𝑛</m:t>
                          </m:r>
                          <m:r>
                            <a:rPr lang="en-US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−1</m:t>
                          </m:r>
                        </m:e>
                      </m:d>
                      <m:r>
                        <a:rPr lang="en-US" sz="2800" i="1" kern="120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</a:rPr>
                        <m:t>=5−2</m:t>
                      </m:r>
                      <m:r>
                        <a:rPr lang="en-US" sz="2800" i="1" kern="120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uk-UA" sz="2800" b="0" i="1" kern="120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ea typeface="Cambria Math"/>
                        </a:rPr>
                        <m:t>19=</m:t>
                      </m:r>
                      <m:r>
                        <a:rPr lang="en-US" sz="2800" i="1" kern="120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ea typeface="Cambria Math"/>
                        </a:rPr>
                        <m:t>−33</m:t>
                      </m:r>
                      <m:r>
                        <a:rPr lang="uk-UA" sz="2800" b="0" i="1" kern="120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Cambria Math"/>
                        </a:rPr>
                        <m:t>.</m:t>
                      </m:r>
                    </m:oMath>
                  </m:oMathPara>
                </a14:m>
                <a:endParaRPr lang="en-US" sz="2800" kern="12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Тоді </a:t>
                </a:r>
                <a14:m>
                  <m:oMath xmlns:m="http://schemas.openxmlformats.org/officeDocument/2006/math">
                    <m:r>
                      <a:rPr lang="uk-UA" sz="2800" b="0" i="0" kern="120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  </m:t>
                    </m:r>
                    <m:sSubSup>
                      <m:sSubSupPr>
                        <m:ctrlPr>
                          <a:rPr lang="ru-RU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SupPr>
                      <m:e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𝑆</m:t>
                        </m:r>
                      </m:e>
                      <m:sub>
                        <m:r>
                          <a:rPr lang="uk-UA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20</m:t>
                        </m:r>
                      </m:sub>
                      <m:sup>
                        <m:r>
                          <a:rPr lang="uk-UA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9</m:t>
                        </m:r>
                      </m:sup>
                    </m:sSubSup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−11+(−33)</m:t>
                        </m:r>
                      </m:num>
                      <m:den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∙(20−9+1)</m:t>
                    </m:r>
                    <m:r>
                      <a:rPr lang="ru-RU" sz="2800" i="1" kern="120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−44</m:t>
                        </m:r>
                      </m:num>
                      <m:den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∙12</m:t>
                    </m:r>
                  </m:oMath>
                </a14:m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Cambria Math"/>
                    <a:cs typeface="Times New Roman" panose="02020603050405020304" pitchFamily="18" charset="0"/>
                  </a:rPr>
                  <a:t>=-264</a:t>
                </a:r>
                <a:endParaRPr lang="en-US" sz="2800" kern="12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Cambria Math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Відповідь: -264</a:t>
                </a:r>
                <a:endParaRPr lang="ru-RU" sz="2800" kern="12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ru-RU" sz="2800" dirty="0"/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505" b="-509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432914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4000" kern="1200" dirty="0">
                <a:solidFill>
                  <a:prstClr val="black"/>
                </a:solidFill>
                <a:latin typeface="Calibri"/>
              </a:rPr>
              <a:t/>
            </a:r>
            <a:br>
              <a:rPr lang="uk-UA" sz="4000" kern="1200" dirty="0">
                <a:solidFill>
                  <a:prstClr val="black"/>
                </a:solidFill>
                <a:latin typeface="Calibri"/>
              </a:rPr>
            </a:br>
            <a:r>
              <a:rPr lang="uk-UA" sz="4000" kern="1200" dirty="0">
                <a:solidFill>
                  <a:prstClr val="black"/>
                </a:solidFill>
                <a:latin typeface="Calibri"/>
              </a:rPr>
              <a:t> </a:t>
            </a:r>
            <a:r>
              <a:rPr lang="uk-UA" sz="4000" kern="1200" dirty="0">
                <a:solidFill>
                  <a:schemeClr val="tx1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11 </a:t>
            </a:r>
            <a:br>
              <a:rPr lang="uk-UA" sz="4000" kern="1200" dirty="0">
                <a:solidFill>
                  <a:schemeClr val="tx1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000" dirty="0">
              <a:solidFill>
                <a:schemeClr val="tx1">
                  <a:lumMod val="20000"/>
                  <a:lumOff val="8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052736"/>
                <a:ext cx="8445748" cy="4903787"/>
              </a:xfrm>
            </p:spPr>
            <p:txBody>
              <a:bodyPr/>
              <a:lstStyle/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2800" kern="12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Знайдіть суму натуральних чисел </a:t>
                </a:r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кратних 7 і не більших від 145. </a:t>
                </a:r>
                <a:r>
                  <a:rPr lang="uk-UA" sz="2800" kern="12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/>
                </a:r>
                <a:br>
                  <a:rPr lang="uk-UA" sz="2800" kern="12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</a:br>
                <a:r>
                  <a:rPr lang="uk-UA" sz="2800" kern="12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Розв'язання</a:t>
                </a:r>
                <a:r>
                  <a:rPr lang="uk-UA" sz="2800" kern="12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</a:p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 xmlns:m="http://schemas.openxmlformats.org/officeDocument/2006/math">
                    <m:r>
                      <a:rPr lang="en-US" sz="2800" i="1" kern="120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𝑑</m:t>
                    </m:r>
                  </m:oMath>
                </a14:m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=7. </a:t>
                </a:r>
                <a:r>
                  <a:rPr lang="uk-UA" sz="2800" kern="1200" dirty="0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Кiлькiсть</a:t>
                </a:r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членів прогресії: </a:t>
                </a:r>
                <a:endParaRPr lang="uk-UA" sz="2800" kern="1200" dirty="0" smtClean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 xmlns:m="http://schemas.openxmlformats.org/officeDocument/2006/math">
                    <m:r>
                      <a:rPr lang="uk-UA" sz="2800" i="1" kern="12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145:7=</m:t>
                    </m:r>
                    <m:r>
                      <a:rPr lang="en-US" sz="2800" i="1" kern="12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 </m:t>
                    </m:r>
                    <m:r>
                      <a:rPr lang="uk-UA" sz="2800" i="1" kern="12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20</m:t>
                    </m:r>
                  </m:oMath>
                </a14:m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2800" kern="12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ост. 5) </a:t>
                </a:r>
                <a:b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</a:br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Останній доданок суми:</a:t>
                </a:r>
                <a14:m>
                  <m:oMath xmlns:m="http://schemas.openxmlformats.org/officeDocument/2006/math">
                    <m:r>
                      <a:rPr lang="uk-UA" sz="2800" b="0" i="0" kern="120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      </m:t>
                    </m:r>
                    <m:sSub>
                      <m:sSubPr>
                        <m:ctrlPr>
                          <a:rPr lang="uk-UA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20</m:t>
                        </m:r>
                      </m:sub>
                    </m:sSub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=20</m:t>
                    </m:r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∙7=140</m:t>
                    </m:r>
                    <m:r>
                      <a:rPr lang="uk-UA" sz="2800" b="0" i="1" kern="120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.</m:t>
                    </m:r>
                  </m:oMath>
                </a14:m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/>
                </a:r>
                <a:b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</a:br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Сума арифметичної прогресії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𝑆</m:t>
                        </m:r>
                      </m:e>
                      <m:sub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20</m:t>
                        </m:r>
                      </m:sub>
                    </m:sSub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(7+140)</m:t>
                        </m:r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</a:rPr>
                          <m:t>∙20</m:t>
                        </m:r>
                      </m:num>
                      <m:den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uk-UA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1470.</m:t>
                    </m:r>
                  </m:oMath>
                </a14:m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/>
                </a:r>
                <a:b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</a:br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Відповідь: </a:t>
                </a:r>
                <a14:m>
                  <m:oMath xmlns:m="http://schemas.openxmlformats.org/officeDocument/2006/math"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1470.</m:t>
                    </m:r>
                  </m:oMath>
                </a14:m>
                <a:endParaRPr lang="ru-RU" sz="2800" kern="12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ru-RU" dirty="0"/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052736"/>
                <a:ext cx="8445748" cy="4903787"/>
              </a:xfrm>
              <a:blipFill rotWithShape="1">
                <a:blip r:embed="rId2"/>
                <a:stretch>
                  <a:fillRect l="-1444" b="-1430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700808"/>
            <a:ext cx="3159244" cy="2664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616067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7643813" cy="868363"/>
          </a:xfrm>
        </p:spPr>
        <p:txBody>
          <a:bodyPr/>
          <a:lstStyle/>
          <a:p>
            <a:pPr lvl="0" fontAlgn="auto">
              <a:spcBef>
                <a:spcPts val="0"/>
              </a:spcBef>
              <a:spcAft>
                <a:spcPts val="0"/>
              </a:spcAft>
            </a:pP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12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395288" y="1268413"/>
                <a:ext cx="8507412" cy="5256931"/>
              </a:xfrm>
            </p:spPr>
            <p:txBody>
              <a:bodyPr/>
              <a:lstStyle/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Знайдіть суму перших десяти членів арифметичної прогресії, п'ятий і восьмий члени якої відповідно дорівнюють 12 і 27.</a:t>
                </a:r>
                <a:b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</a:br>
                <a:r>
                  <a:rPr lang="uk-UA" sz="2800" kern="12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Розв'язання.</a:t>
                </a:r>
                <a:r>
                  <a:rPr lang="uk-UA" sz="2800" kern="12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en-US" sz="2800" kern="12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kern="1200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5</m:t>
                        </m:r>
                      </m:sub>
                    </m:sSub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+4</m:t>
                    </m:r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∙</m:t>
                    </m:r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𝑑</m:t>
                    </m:r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=12;</m:t>
                    </m:r>
                  </m:oMath>
                </a14:m>
                <a:r>
                  <a:rPr lang="uk-UA" sz="2800" kern="12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(1)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8</m:t>
                        </m:r>
                      </m:sub>
                    </m:sSub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+7</m:t>
                    </m:r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∙</m:t>
                    </m:r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𝑑</m:t>
                    </m:r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=27;</m:t>
                    </m:r>
                  </m:oMath>
                </a14:m>
                <a:r>
                  <a:rPr lang="uk-UA" sz="2800" kern="12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(2)</a:t>
                </a:r>
                <a:endParaRPr lang="uk-UA" sz="2800" kern="12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Від другого рівняння віднімемо перше та знайдемо різницю прогресії</a:t>
                </a:r>
                <a:endParaRPr lang="en-US" sz="2800" kern="12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 xmlns:m="http://schemas.openxmlformats.org/officeDocument/2006/math"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3</m:t>
                    </m:r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∙</m:t>
                    </m:r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𝑑</m:t>
                    </m:r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=27−12=15</m:t>
                    </m:r>
                  </m:oMath>
                </a14:m>
                <a:r>
                  <a:rPr lang="en-US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;</m:t>
                    </m:r>
                  </m:oMath>
                </a14:m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𝑑</m:t>
                    </m:r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=15÷3=5</m:t>
                    </m:r>
                  </m:oMath>
                </a14:m>
                <a:endParaRPr lang="en-US" sz="2800" kern="12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2800" kern="12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288" y="1268413"/>
                <a:ext cx="8507412" cy="5256931"/>
              </a:xfrm>
              <a:blipFill rotWithShape="1">
                <a:blip r:embed="rId2"/>
                <a:stretch>
                  <a:fillRect l="-150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1532709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Объект 2">
                <a:extLst>
                  <a:ext uri="{FF2B5EF4-FFF2-40B4-BE49-F238E27FC236}">
                    <a16:creationId xmlns="" xmlns:a16="http://schemas.microsoft.com/office/drawing/2014/main" id="{6914A517-7669-4C4F-B3FC-35ED456757C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Обчислюємо перший та десятий члени прогресії:</a:t>
                </a:r>
                <a:endParaRPr lang="en-US" sz="2800" kern="12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+4</m:t>
                    </m:r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∙5=12</m:t>
                    </m:r>
                  </m:oMath>
                </a14:m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  <a14:m>
                  <m:oMath xmlns:m="http://schemas.openxmlformats.org/officeDocument/2006/math">
                    <m:r>
                      <a:rPr lang="uk-UA" sz="2800" b="0" i="0" kern="120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      </m:t>
                    </m:r>
                    <m:sSub>
                      <m:sSubPr>
                        <m:ctrlPr>
                          <a:rPr lang="uk-UA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=12−20</m:t>
                    </m:r>
                  </m:oMath>
                </a14:m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=−8</m:t>
                    </m:r>
                    <m:r>
                      <a:rPr lang="en-US" sz="2800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.</m:t>
                    </m:r>
                  </m:oMath>
                </a14:m>
                <a:endParaRPr lang="en-US" sz="2800" kern="12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en-US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10</m:t>
                          </m:r>
                        </m:sub>
                      </m:sSub>
                      <m:r>
                        <a:rPr lang="en-US" sz="2800" i="1" kern="120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</a:rPr>
                        <m:t>=−8+9</m:t>
                      </m:r>
                      <m:r>
                        <a:rPr lang="en-US" sz="2800" i="1" kern="120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ea typeface="Cambria Math"/>
                        </a:rPr>
                        <m:t>∙5=37.</m:t>
                      </m:r>
                    </m:oMath>
                  </m:oMathPara>
                </a14:m>
                <a:endParaRPr lang="en-US" sz="2800" kern="12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Знаходимо суму арифметичної </a:t>
                </a:r>
                <a:r>
                  <a:rPr lang="uk-UA" sz="2800" kern="12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прогресії: </a:t>
                </a:r>
                <a:endParaRPr lang="en-US" sz="2800" kern="12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uk-UA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𝑆</m:t>
                          </m:r>
                        </m:e>
                        <m:sub>
                          <m:r>
                            <a:rPr lang="en-US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10</m:t>
                          </m:r>
                        </m:sub>
                      </m:sSub>
                      <m:r>
                        <a:rPr lang="en-US" sz="2800" i="1" kern="120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(−8+37)</m:t>
                          </m:r>
                          <m:r>
                            <a:rPr lang="en-US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ea typeface="Cambria Math"/>
                            </a:rPr>
                            <m:t>∙20</m:t>
                          </m:r>
                        </m:num>
                        <m:den>
                          <m:r>
                            <a:rPr lang="en-US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en-US" sz="2800" i="1" kern="120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</a:rPr>
                        <m:t>=290.</m:t>
                      </m:r>
                    </m:oMath>
                  </m:oMathPara>
                </a14:m>
                <a:endParaRPr lang="ru-RU" sz="2800" kern="12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Відповідь: 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290.</a:t>
                </a:r>
              </a:p>
            </p:txBody>
          </p:sp>
        </mc:Choice>
        <mc:Fallback>
          <p:sp>
            <p:nvSpPr>
              <p:cNvPr id="3" name="Объект 2">
                <a:extLst>
                  <a:ext uri="{FF2B5EF4-FFF2-40B4-BE49-F238E27FC236}">
                    <a16:creationId xmlns="" xmlns:a14="http://schemas.microsoft.com/office/drawing/2010/main" xmlns:a16="http://schemas.microsoft.com/office/drawing/2014/main" id="{6914A517-7669-4C4F-B3FC-35ED456757C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50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708920"/>
            <a:ext cx="2174006" cy="3424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194647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</a:t>
            </a:r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Дев'ятий член арифметичної прогресії більший від третього утричі, а їх сума дорівнює 20. Знайдіть суму перших восьми членів прогресії. </a:t>
                </a:r>
                <a:r>
                  <a:rPr lang="uk-UA" sz="2600" kern="1200" dirty="0">
                    <a:solidFill>
                      <a:schemeClr val="bg1">
                        <a:lumMod val="50000"/>
                      </a:schemeClr>
                    </a:solidFill>
                    <a:latin typeface="Calibri"/>
                  </a:rPr>
                  <a:t/>
                </a:r>
                <a:br>
                  <a:rPr lang="uk-UA" sz="2600" kern="1200" dirty="0">
                    <a:solidFill>
                      <a:schemeClr val="bg1">
                        <a:lumMod val="50000"/>
                      </a:schemeClr>
                    </a:solidFill>
                    <a:latin typeface="Calibri"/>
                  </a:rPr>
                </a:br>
                <a:r>
                  <a:rPr lang="uk-UA" sz="2800" kern="12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Розв'язання. </a:t>
                </a:r>
              </a:p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За умовою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9</m:t>
                        </m:r>
                      </m:sub>
                    </m:sSub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=3</m:t>
                    </m:r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∙</m:t>
                    </m:r>
                    <m:sSub>
                      <m:sSubPr>
                        <m:ctrlP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</a:rPr>
                          <m:t>𝑎</m:t>
                        </m:r>
                      </m:e>
                      <m:sub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</a:rPr>
                          <m:t>3</m:t>
                        </m:r>
                      </m:sub>
                    </m:sSub>
                  </m:oMath>
                </a14:m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3</m:t>
                        </m:r>
                      </m:sub>
                    </m:sSub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uk-UA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9</m:t>
                        </m:r>
                      </m:sub>
                    </m:sSub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=20</m:t>
                    </m:r>
                  </m:oMath>
                </a14:m>
                <a:r>
                  <a:rPr lang="en-US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b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</a:br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 першого рівняння 9 член прогресії підставимо у друге рівняння: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3</m:t>
                        </m:r>
                      </m:sub>
                    </m:sSub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+3</m:t>
                    </m:r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∙</m:t>
                    </m:r>
                    <m:sSub>
                      <m:sSubPr>
                        <m:ctrlP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</a:rPr>
                          <m:t>𝑎</m:t>
                        </m:r>
                      </m:e>
                      <m:sub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</a:rPr>
                          <m:t>3</m:t>
                        </m:r>
                      </m:sub>
                    </m:sSub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=20</m:t>
                    </m:r>
                  </m:oMath>
                </a14:m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    </a:t>
                </a:r>
                <a14:m>
                  <m:oMath xmlns:m="http://schemas.openxmlformats.org/officeDocument/2006/math"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4</m:t>
                    </m:r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∙</m:t>
                    </m:r>
                    <m:sSub>
                      <m:sSubPr>
                        <m:ctrlP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</a:rPr>
                          <m:t>𝑎</m:t>
                        </m:r>
                      </m:e>
                      <m:sub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</a:rPr>
                          <m:t>3</m:t>
                        </m:r>
                      </m:sub>
                    </m:sSub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=20</m:t>
                    </m:r>
                  </m:oMath>
                </a14:m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   </a:t>
                </a:r>
              </a:p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3</m:t>
                        </m:r>
                      </m:sub>
                    </m:sSub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=20</m:t>
                    </m:r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÷4=5.</m:t>
                    </m:r>
                  </m:oMath>
                </a14:m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Тоді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9</m:t>
                        </m:r>
                      </m:sub>
                    </m:sSub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=20−5=15.</m:t>
                    </m:r>
                  </m:oMath>
                </a14:m>
                <a:endParaRPr lang="en-US" sz="2800" kern="12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ru-RU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505" r="-215" b="-8199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2">
            <a:extLst>
              <a:ext uri="{FF2B5EF4-FFF2-40B4-BE49-F238E27FC236}">
                <a16:creationId xmlns:a16="http://schemas.microsoft.com/office/drawing/2014/main" xmlns="" id="{C9783D7C-0BCD-49C0-B7E1-C177A3E75C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21838" y="2492896"/>
            <a:ext cx="1561854" cy="2304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158223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2800" kern="12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Подамо  третій </a:t>
                </a:r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і дев’ятий члени прогресії  через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uk-UA" sz="2800" b="0" i="1" kern="120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і </m:t>
                    </m:r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𝑑</m:t>
                    </m:r>
                  </m:oMath>
                </a14:m>
                <a:r>
                  <a:rPr lang="uk-UA" sz="2800" kern="12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 kern="1200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b="0" i="1" kern="1200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sz="2800" b="0" i="1" kern="1200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en-US" sz="2800" b="0" i="1" kern="120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+2</m:t>
                    </m:r>
                    <m:r>
                      <a:rPr lang="en-US" sz="2800" b="0" i="1" kern="120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𝑑</m:t>
                    </m:r>
                    <m:r>
                      <a:rPr lang="en-US" sz="2800" b="0" i="1" kern="120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=5</m:t>
                    </m:r>
                  </m:oMath>
                </a14:m>
                <a:r>
                  <a:rPr lang="uk-UA" sz="2800" kern="12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</a:t>
                </a:r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:endParaRPr lang="en-US" sz="2800" kern="12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+</m:t>
                    </m:r>
                    <m:r>
                      <a:rPr lang="en-US" sz="2800" b="0" i="1" kern="120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8</m:t>
                    </m:r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𝑑</m:t>
                    </m:r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=15</m:t>
                    </m:r>
                  </m:oMath>
                </a14:m>
                <a:r>
                  <a:rPr lang="uk-UA" sz="2800" kern="12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/>
                </a:r>
                <a:b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</a:br>
                <a:r>
                  <a:rPr lang="uk-UA" sz="2800" kern="12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Від другого рівняння віднімемо перше. </a:t>
                </a:r>
              </a:p>
              <a:p>
                <a:pPr marL="0" lvl="0" indent="0" algn="ct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 xmlns:m="http://schemas.openxmlformats.org/officeDocument/2006/math">
                    <m:r>
                      <a:rPr lang="en-US" sz="2800" i="1" kern="120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6</m:t>
                    </m:r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𝑑</m:t>
                    </m:r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=15−5</m:t>
                    </m:r>
                  </m:oMath>
                </a14:m>
                <a:r>
                  <a:rPr lang="uk-UA" sz="2800" i="1" kern="1200" dirty="0" smtClean="0">
                    <a:solidFill>
                      <a:schemeClr val="bg1">
                        <a:lumMod val="50000"/>
                      </a:schemeClr>
                    </a:solidFill>
                    <a:latin typeface="Cambria Math"/>
                  </a:rPr>
                  <a:t>,</a:t>
                </a:r>
              </a:p>
              <a:p>
                <a:pPr marL="0" lvl="0" indent="0" algn="ct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 xmlns:m="http://schemas.openxmlformats.org/officeDocument/2006/math">
                    <m:r>
                      <a:rPr lang="en-US" sz="2800" i="1" kern="12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6</m:t>
                    </m:r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𝑑</m:t>
                    </m:r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 =10</m:t>
                    </m:r>
                  </m:oMath>
                </a14:m>
                <a:r>
                  <a:rPr lang="uk-UA" sz="2800" kern="12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0" lvl="0" indent="0" algn="ct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2800" kern="12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Тоді  </a:t>
                </a:r>
                <a14:m>
                  <m:oMath xmlns:m="http://schemas.openxmlformats.org/officeDocument/2006/math">
                    <m:r>
                      <a:rPr lang="en-US" sz="2800" b="0" i="1" kern="120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𝑑</m:t>
                    </m:r>
                    <m:r>
                      <a:rPr lang="en-US" sz="2800" b="0" i="1" kern="120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800" b="0" i="1" kern="1200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sz="2800" b="0" i="1" kern="1200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10</m:t>
                        </m:r>
                      </m:num>
                      <m:den>
                        <m:r>
                          <a:rPr lang="en-US" sz="2800" b="0" i="1" kern="1200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6</m:t>
                        </m:r>
                      </m:den>
                    </m:f>
                    <m:r>
                      <a:rPr lang="en-US" sz="2800" b="0" i="1" kern="120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800" b="0" i="1" kern="1200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sz="2800" b="0" i="1" kern="1200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5</m:t>
                        </m:r>
                      </m:num>
                      <m:den>
                        <m:r>
                          <a:rPr lang="en-US" sz="2800" b="0" i="1" kern="1200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3</m:t>
                        </m:r>
                      </m:den>
                    </m:f>
                    <m:r>
                      <a:rPr lang="en-US" sz="2800" b="0" i="1" kern="120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.</m:t>
                    </m:r>
                  </m:oMath>
                </a14:m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/>
                </a:r>
                <a:b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</a:br>
                <a:endParaRPr lang="ru-RU" sz="200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505" r="-86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04326" y="2564904"/>
            <a:ext cx="2448272" cy="3457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507539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Объект 2">
                <a:extLst>
                  <a:ext uri="{FF2B5EF4-FFF2-40B4-BE49-F238E27FC236}">
                    <a16:creationId xmlns="" xmlns:a16="http://schemas.microsoft.com/office/drawing/2014/main" id="{7D395BC0-8419-4DFE-A611-9A4C7B18A6F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2800" kern="12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Перший та восьмий члени прогресії:</a:t>
                </a:r>
                <a:endParaRPr lang="en-US" sz="2800" kern="12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uk-UA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uk-UA" sz="2800" b="0" i="1" kern="1200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3</m:t>
                        </m:r>
                      </m:sub>
                    </m:sSub>
                    <m:r>
                      <a:rPr lang="uk-UA" sz="2800" b="0" i="1" kern="120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−</m:t>
                    </m:r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2</m:t>
                    </m:r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𝑑</m:t>
                    </m:r>
                    <m:r>
                      <a:rPr lang="uk-UA" sz="2800" b="0" i="1" kern="120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5−</m:t>
                    </m:r>
                    <m:f>
                      <m:fPr>
                        <m:ctrlPr>
                          <a:rPr lang="en-US" sz="2800" i="1" kern="1200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2</m:t>
                        </m:r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</a:rPr>
                          <m:t>∙5</m:t>
                        </m:r>
                      </m:num>
                      <m:den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3</m:t>
                        </m:r>
                      </m:den>
                    </m:f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5</m:t>
                        </m:r>
                      </m:num>
                      <m:den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uk-UA" sz="2800" i="1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,   </a:t>
                </a:r>
                <a:endParaRPr lang="uk-UA" sz="2800" i="1" kern="1200" dirty="0" smtClean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8</m:t>
                        </m:r>
                      </m:sub>
                    </m:sSub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9</m:t>
                        </m:r>
                      </m:sub>
                    </m:sSub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−</m:t>
                    </m:r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𝑑</m:t>
                    </m:r>
                    <m:r>
                      <a:rPr lang="en-US" sz="2800" i="1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=15−</m:t>
                    </m:r>
                    <m:f>
                      <m:fPr>
                        <m:ctrlPr>
                          <a:rPr lang="en-US" sz="2800" i="1" kern="1200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5</m:t>
                        </m:r>
                      </m:num>
                      <m:den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uk-UA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40</m:t>
                        </m:r>
                      </m:num>
                      <m:den>
                        <m:r>
                          <a:rPr lang="en-US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uk-UA" sz="2800" kern="12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/>
                </a:r>
                <a:b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</a:b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uk-UA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𝑆</m:t>
                          </m:r>
                        </m:e>
                        <m:sub>
                          <m:r>
                            <a:rPr lang="en-US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8</m:t>
                          </m:r>
                        </m:sub>
                      </m:sSub>
                      <m:r>
                        <a:rPr lang="en-US" sz="2800" i="1" kern="120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en-US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sz="2800" i="1" kern="120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en-US" sz="2800" i="1" kern="120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  <m:t>5</m:t>
                              </m:r>
                            </m:num>
                            <m:den>
                              <m:r>
                                <a:rPr lang="en-US" sz="2800" i="1" kern="120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  <m:t>3</m:t>
                              </m:r>
                            </m:den>
                          </m:f>
                          <m:r>
                            <a:rPr lang="en-US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+</m:t>
                          </m:r>
                          <m:f>
                            <m:fPr>
                              <m:ctrlPr>
                                <a:rPr lang="en-US" sz="2800" i="1" kern="120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uk-UA" sz="2800" b="0" i="1" kern="1200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40</m:t>
                              </m:r>
                            </m:num>
                            <m:den>
                              <m:r>
                                <a:rPr lang="en-US" sz="2800" i="1" kern="120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  <m:t>3</m:t>
                              </m:r>
                            </m:den>
                          </m:f>
                        </m:e>
                      </m:d>
                      <m:r>
                        <a:rPr lang="en-US" sz="2800" i="1" kern="120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en-US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en-US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ea typeface="Cambria Math"/>
                            </a:rPr>
                            <m:t>8</m:t>
                          </m:r>
                        </m:num>
                        <m:den>
                          <m:r>
                            <a:rPr lang="en-US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ea typeface="Cambria Math"/>
                            </a:rPr>
                            <m:t>2</m:t>
                          </m:r>
                        </m:den>
                      </m:f>
                      <m:r>
                        <a:rPr lang="en-US" sz="2800" i="1" kern="120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ea typeface="Cambria Math"/>
                        </a:rPr>
                        <m:t>=60.</m:t>
                      </m:r>
                    </m:oMath>
                  </m:oMathPara>
                </a14:m>
                <a:endParaRPr lang="en-US" sz="2800" kern="12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Відповідь: 60.</a:t>
                </a:r>
              </a:p>
            </p:txBody>
          </p:sp>
        </mc:Choice>
        <mc:Fallback>
          <p:sp>
            <p:nvSpPr>
              <p:cNvPr id="3" name="Объект 2">
                <a:extLst>
                  <a:ext uri="{FF2B5EF4-FFF2-40B4-BE49-F238E27FC236}">
                    <a16:creationId xmlns="" xmlns:a14="http://schemas.microsoft.com/office/drawing/2010/main" xmlns:a16="http://schemas.microsoft.com/office/drawing/2014/main" id="{7D395BC0-8419-4DFE-A611-9A4C7B18A6F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50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068960"/>
            <a:ext cx="3023425" cy="3036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780128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для самоперевірки</a:t>
            </a:r>
            <a:endParaRPr lang="ru-RU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514350" indent="-514350">
                  <a:lnSpc>
                    <a:spcPct val="150000"/>
                  </a:lnSpc>
                  <a:buAutoNum type="arabicPeriod"/>
                </a:pP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Знайти суму перших десяти членів арифметичної прогресії, якщо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=3, </m:t>
                    </m:r>
                    <m:sSub>
                      <m:sSubPr>
                        <m:ctrlP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10</m:t>
                        </m:r>
                      </m:sub>
                    </m:sSub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=17.</m:t>
                    </m:r>
                  </m:oMath>
                </a14:m>
                <a:endParaRPr lang="en-US" sz="2800" dirty="0" smtClean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514350" indent="-514350">
                  <a:lnSpc>
                    <a:spcPct val="150000"/>
                  </a:lnSpc>
                  <a:buAutoNum type="arabicPeriod"/>
                </a:pP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Знайти суму тридцяти членів арифметичної прогресії: 4, 6, 8…</a:t>
                </a:r>
              </a:p>
              <a:p>
                <a:pPr marL="514350" indent="-514350">
                  <a:lnSpc>
                    <a:spcPct val="150000"/>
                  </a:lnSpc>
                  <a:buAutoNum type="arabicPeriod"/>
                </a:pP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Третій член арифметичної прогресії</a:t>
                </a:r>
                <a:r>
                  <a:rPr lang="en-US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b="0" i="0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ru-RU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800" dirty="0" err="1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дорівнює</a:t>
                </a:r>
                <a:r>
                  <a:rPr lang="ru-RU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3, </a:t>
                </a:r>
                <a:r>
                  <a:rPr lang="ru-RU" sz="2800" dirty="0" err="1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її</a:t>
                </a:r>
                <a:r>
                  <a:rPr lang="ru-RU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800" dirty="0" err="1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різниця</a:t>
                </a:r>
                <a:r>
                  <a:rPr lang="ru-RU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– 5. </a:t>
                </a:r>
                <a:r>
                  <a:rPr lang="ru-RU" sz="2800" dirty="0" err="1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Скільки</a:t>
                </a:r>
                <a:r>
                  <a:rPr lang="ru-RU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800" dirty="0" err="1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членів</a:t>
                </a:r>
                <a:r>
                  <a:rPr lang="ru-RU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800" dirty="0" err="1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цієї</a:t>
                </a:r>
                <a:r>
                  <a:rPr lang="ru-RU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800" dirty="0" err="1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прогресії</a:t>
                </a:r>
                <a:r>
                  <a:rPr lang="ru-RU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треба </a:t>
                </a:r>
                <a:r>
                  <a:rPr lang="ru-RU" sz="2800" dirty="0" err="1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взяти</a:t>
                </a:r>
                <a:r>
                  <a:rPr lang="ru-RU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ru-RU" sz="2800" dirty="0" err="1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щоб</a:t>
                </a:r>
                <a:r>
                  <a:rPr lang="ru-RU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800" dirty="0" err="1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її</a:t>
                </a:r>
                <a:r>
                  <a:rPr lang="ru-RU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сума </a:t>
                </a:r>
                <a:r>
                  <a:rPr lang="ru-RU" sz="2800" dirty="0" err="1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дорівнювала</a:t>
                </a:r>
                <a:r>
                  <a:rPr lang="ru-RU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15.</a:t>
                </a:r>
                <a:endParaRPr lang="ru-RU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290" r="-229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794363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395288" y="1268413"/>
                <a:ext cx="8507412" cy="5328939"/>
              </a:xfrm>
            </p:spPr>
            <p:txBody>
              <a:bodyPr/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4. Чи є арифметичною прогресією послідовність, суму членів якої можна знайти за формулою: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𝑆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𝑛</m:t>
                        </m:r>
                      </m:sub>
                    </m:sSub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𝑛</m:t>
                        </m:r>
                      </m:e>
                      <m:sup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𝑛</m:t>
                    </m:r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?</m:t>
                    </m:r>
                  </m:oMath>
                </a14:m>
                <a:endParaRPr lang="uk-UA" sz="2800" b="0" dirty="0" smtClean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5.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𝑛</m:t>
                        </m:r>
                      </m:sub>
                    </m:sSub>
                    <m:r>
                      <a:rPr lang="uk-UA" sz="2800" b="0" i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 − </m:t>
                    </m:r>
                  </m:oMath>
                </a14:m>
                <a:r>
                  <a:rPr lang="ru-RU" sz="2800" dirty="0" err="1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арифметична</a:t>
                </a:r>
                <a:r>
                  <a:rPr lang="ru-RU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800" dirty="0" err="1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прогресія</a:t>
                </a:r>
                <a:r>
                  <a:rPr lang="ru-RU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ru-RU" sz="2800" dirty="0" err="1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Знайти</a:t>
                </a:r>
                <a:r>
                  <a:rPr lang="ru-RU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𝑆</m:t>
                        </m:r>
                      </m:e>
                      <m:sub>
                        <m: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7</m:t>
                        </m:r>
                      </m:sub>
                    </m:sSub>
                  </m:oMath>
                </a14:m>
                <a:r>
                  <a:rPr lang="ru-RU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ru-RU" sz="2800" dirty="0" err="1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якщо</a:t>
                </a:r>
                <a:r>
                  <a:rPr lang="ru-RU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−12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, </m:t>
                    </m:r>
                    <m:sSub>
                      <m:sSub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10</m:t>
                        </m:r>
                      </m:sub>
                    </m:sSub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42</m:t>
                    </m:r>
                  </m:oMath>
                </a14:m>
                <a:r>
                  <a:rPr lang="ru-RU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6. Знайти суму всіх натуральних чисел, які кратні 4 і менші від 65.</a:t>
                </a:r>
                <a:endParaRPr lang="ru-RU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288" y="1268413"/>
                <a:ext cx="8507412" cy="5328939"/>
              </a:xfrm>
              <a:blipFill rotWithShape="1">
                <a:blip r:embed="rId2"/>
                <a:stretch>
                  <a:fillRect l="-1505" r="-215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71800" y="4842966"/>
            <a:ext cx="6084168" cy="1500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765982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7. Арифметичну прогресію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задано формулою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𝑛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−</m:t>
                    </m:r>
                  </m:oMath>
                </a14:m>
                <a:r>
                  <a:rPr lang="ru-RU" sz="2800" dirty="0" err="1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го</a:t>
                </a:r>
                <a:r>
                  <a:rPr lang="ru-RU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члена:</a:t>
                </a:r>
                <a:r>
                  <a:rPr lang="en-US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80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𝑛</m:t>
                        </m:r>
                      </m:sub>
                    </m:sSub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=5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𝑛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+7</m:t>
                    </m:r>
                  </m:oMath>
                </a14:m>
                <a:r>
                  <a:rPr lang="ru-RU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ru-RU" sz="2800" dirty="0" err="1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Знайти</a:t>
                </a:r>
                <a:r>
                  <a:rPr lang="ru-RU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суму десяти перших </a:t>
                </a:r>
                <a:r>
                  <a:rPr lang="ru-RU" sz="2800" dirty="0" err="1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членів</a:t>
                </a:r>
                <a:r>
                  <a:rPr lang="ru-RU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800" dirty="0" err="1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прогресії</a:t>
                </a:r>
                <a:r>
                  <a:rPr lang="ru-RU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8. Знайти суму тридцяти трьох перших членів арифметичної прогресії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ru-RU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ru-RU" sz="2800" dirty="0" err="1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якщо</a:t>
                </a:r>
                <a:r>
                  <a:rPr lang="ru-RU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280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3</m:t>
                        </m:r>
                      </m:sub>
                    </m:sSub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+</m:t>
                    </m:r>
                  </m:oMath>
                </a14:m>
                <a:r>
                  <a:rPr lang="ru-RU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5</m:t>
                        </m:r>
                      </m:sub>
                    </m:sSub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+</m:t>
                    </m:r>
                    <m:sSub>
                      <m:sSubPr>
                        <m:ctrlPr>
                          <a:rPr lang="ru-RU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13</m:t>
                        </m:r>
                      </m:sub>
                    </m:sSub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=33 </m:t>
                    </m:r>
                    <m:r>
                      <m:rPr>
                        <m:sty m:val="p"/>
                      </m:rPr>
                      <a:rPr lang="en-US" sz="2800" b="0" i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i</m:t>
                    </m:r>
                    <m:sSub>
                      <m:sSubPr>
                        <m:ctrlPr>
                          <a:rPr lang="ru-RU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15</m:t>
                        </m:r>
                      </m:sub>
                    </m:sSub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−</m:t>
                    </m:r>
                    <m:r>
                      <m:rPr>
                        <m:nor/>
                      </m:rPr>
                      <a:rPr lang="ru-RU" sz="2800" dirty="0">
                        <a:solidFill>
                          <a:schemeClr val="bg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sSub>
                      <m:sSubPr>
                        <m:ctrlPr>
                          <a:rPr lang="ru-RU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8</m:t>
                        </m:r>
                      </m:sub>
                    </m:sSub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−</m:t>
                    </m:r>
                    <m:sSub>
                      <m:sSubPr>
                        <m:ctrlPr>
                          <a:rPr lang="ru-RU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0</m:t>
                        </m:r>
                      </m:sub>
                    </m:sSub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−1</m:t>
                    </m:r>
                  </m:oMath>
                </a14:m>
                <a:endParaRPr lang="ru-RU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505" r="-236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62227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9. </a:t>
            </a:r>
            <a:r>
              <a:rPr lang="uk-UA" sz="2800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Скільки разів проб’є годинник упродовж 12 годин, якщо він відбиває щопівгодини?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uk-UA" sz="2800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10. Під час вільного падіння тіло за першу секунду проходить 4,9 метра, а за кожну наступну – на 9,8 метра більше, ніж за попередню. Знайдіть час падіння тіла з висоти 490 метрів (опором повітря знехтувати). </a:t>
            </a:r>
            <a:endParaRPr lang="ru-RU" sz="2800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35257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556792"/>
            <a:ext cx="8507412" cy="5688632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uk-UA" sz="2800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11. Гальмуючи, автомобіль за першу секунду проїхав 15 метрів, а за кожну наступну на 3 метри менше, ніж за попередню. Знайти гальмівний шлях автомобіля.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uk-UA" sz="2800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12. Обчислити:  2007+2000+1993+…+(-1962)–1969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71800" y="4437112"/>
            <a:ext cx="3456384" cy="2109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559508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052736"/>
            <a:ext cx="8507412" cy="5688632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uk-UA" sz="2800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13. </a:t>
            </a:r>
            <a:r>
              <a:rPr lang="uk-UA" sz="2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глядачів циркових вистав крісла в кожному із секторів розставлені так, що кожен слідуючий ряд містить на одне місце більше, ніж   попередній. Скільки місць установлено в секторі якщо в першому ряду 8 крісел, а всього 22 ряди?  </a:t>
            </a:r>
            <a:endParaRPr lang="ru-RU" sz="2800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ru-RU" sz="2800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71800" y="4653135"/>
            <a:ext cx="3456384" cy="192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553536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Відповіді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611560" y="1052736"/>
                <a:ext cx="6192688" cy="5688632"/>
              </a:xfrm>
            </p:spPr>
            <p:txBody>
              <a:bodyPr numCol="2"/>
              <a:lstStyle/>
              <a:p>
                <a:pPr marL="514350" indent="-514350">
                  <a:lnSpc>
                    <a:spcPct val="150000"/>
                  </a:lnSpc>
                  <a:buAutoNum type="arabicPeriod"/>
                </a:pP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100</a:t>
                </a:r>
              </a:p>
              <a:p>
                <a:pPr marL="514350" indent="-514350">
                  <a:lnSpc>
                    <a:spcPct val="150000"/>
                  </a:lnSpc>
                  <a:buAutoNum type="arabicPeriod"/>
                </a:pP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990</a:t>
                </a:r>
              </a:p>
              <a:p>
                <a:pPr marL="514350" indent="-514350">
                  <a:lnSpc>
                    <a:spcPct val="150000"/>
                  </a:lnSpc>
                  <a:buAutoNum type="arabicPeriod"/>
                </a:pP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𝑛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=5</m:t>
                    </m:r>
                  </m:oMath>
                </a14:m>
                <a:endParaRPr lang="en-US" sz="2800" dirty="0" smtClean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514350" indent="-514350">
                  <a:lnSpc>
                    <a:spcPct val="150000"/>
                  </a:lnSpc>
                  <a:buAutoNum type="arabicPeriod"/>
                </a:pP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Так</a:t>
                </a:r>
              </a:p>
              <a:p>
                <a:pPr marL="514350" indent="-514350">
                  <a:lnSpc>
                    <a:spcPct val="150000"/>
                  </a:lnSpc>
                  <a:buAutoNum type="arabicPeriod"/>
                </a:pP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42</a:t>
                </a:r>
              </a:p>
              <a:p>
                <a:pPr marL="514350" indent="-514350">
                  <a:lnSpc>
                    <a:spcPct val="150000"/>
                  </a:lnSpc>
                  <a:buAutoNum type="arabicPeriod"/>
                </a:pP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544</a:t>
                </a:r>
              </a:p>
              <a:p>
                <a:pPr marL="514350" indent="-514350">
                  <a:lnSpc>
                    <a:spcPct val="150000"/>
                  </a:lnSpc>
                  <a:buAutoNum type="arabicPeriod"/>
                </a:pP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345</a:t>
                </a:r>
              </a:p>
              <a:p>
                <a:pPr marL="514350" indent="-514350">
                  <a:lnSpc>
                    <a:spcPct val="150000"/>
                  </a:lnSpc>
                  <a:buAutoNum type="arabicPeriod"/>
                </a:pP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1188</a:t>
                </a:r>
              </a:p>
              <a:p>
                <a:pPr marL="514350" indent="-514350">
                  <a:lnSpc>
                    <a:spcPct val="150000"/>
                  </a:lnSpc>
                  <a:buAutoNum type="arabicPeriod"/>
                </a:pP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90 разів</a:t>
                </a:r>
              </a:p>
              <a:p>
                <a:pPr marL="514350" indent="-514350">
                  <a:lnSpc>
                    <a:spcPct val="150000"/>
                  </a:lnSpc>
                  <a:buAutoNum type="arabicPeriod"/>
                </a:pP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10 секунд</a:t>
                </a:r>
              </a:p>
              <a:p>
                <a:pPr marL="514350" indent="-514350">
                  <a:lnSpc>
                    <a:spcPct val="150000"/>
                  </a:lnSpc>
                  <a:buAutoNum type="arabicPeriod"/>
                </a:pP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45 метрів</a:t>
                </a:r>
              </a:p>
              <a:p>
                <a:pPr marL="514350" indent="-514350">
                  <a:lnSpc>
                    <a:spcPct val="150000"/>
                  </a:lnSpc>
                  <a:buAutoNum type="arabicPeriod"/>
                </a:pP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10811</a:t>
                </a:r>
              </a:p>
              <a:p>
                <a:pPr marL="514350" indent="-514350">
                  <a:lnSpc>
                    <a:spcPct val="150000"/>
                  </a:lnSpc>
                  <a:buFontTx/>
                  <a:buAutoNum type="arabicPeriod"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407 місць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ru-RU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11560" y="1052736"/>
                <a:ext cx="6192688" cy="5688632"/>
              </a:xfrm>
              <a:blipFill rotWithShape="1">
                <a:blip r:embed="rId2"/>
                <a:stretch>
                  <a:fillRect l="-167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068960"/>
            <a:ext cx="3252217" cy="3252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929759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288" y="1268413"/>
            <a:ext cx="8507412" cy="5400947"/>
          </a:xfrm>
        </p:spPr>
        <p:txBody>
          <a:bodyPr/>
          <a:lstStyle/>
          <a:p>
            <a:pPr marL="0" indent="0" algn="ctr">
              <a:buNone/>
            </a:pPr>
            <a:endParaRPr lang="uk-UA" dirty="0" smtClean="0"/>
          </a:p>
          <a:p>
            <a:pPr marL="0" indent="0">
              <a:buNone/>
            </a:pPr>
            <a:r>
              <a:rPr lang="uk-UA" sz="4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Успіхів Вам!</a:t>
            </a:r>
          </a:p>
          <a:p>
            <a:pPr marL="0" indent="0" algn="ctr">
              <a:buNone/>
            </a:pPr>
            <a:endParaRPr lang="ru-RU" sz="4800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636912"/>
            <a:ext cx="4959663" cy="390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15588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574TGp_natural_light">
  <a:themeElements>
    <a:clrScheme name="574TGp_natural_light 2">
      <a:dk1>
        <a:srgbClr val="808080"/>
      </a:dk1>
      <a:lt1>
        <a:srgbClr val="9BD3E5"/>
      </a:lt1>
      <a:dk2>
        <a:srgbClr val="357DA9"/>
      </a:dk2>
      <a:lt2>
        <a:srgbClr val="101C56"/>
      </a:lt2>
      <a:accent1>
        <a:srgbClr val="58BECC"/>
      </a:accent1>
      <a:accent2>
        <a:srgbClr val="8A5BDF"/>
      </a:accent2>
      <a:accent3>
        <a:srgbClr val="AEBFD1"/>
      </a:accent3>
      <a:accent4>
        <a:srgbClr val="84B4C3"/>
      </a:accent4>
      <a:accent5>
        <a:srgbClr val="B4DBE2"/>
      </a:accent5>
      <a:accent6>
        <a:srgbClr val="7D52CA"/>
      </a:accent6>
      <a:hlink>
        <a:srgbClr val="6ECC4C"/>
      </a:hlink>
      <a:folHlink>
        <a:srgbClr val="DD693B"/>
      </a:folHlink>
    </a:clrScheme>
    <a:fontScheme name="574TGp_natural_ligh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1">
          <a:blip xmlns:r="http://schemas.openxmlformats.org/officeDocument/2006/relationships" r:embed="rId1"/>
          <a:srcRect/>
          <a:stretch>
            <a:fillRect/>
          </a:stretch>
        </a:blip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1">
          <a:blip xmlns:r="http://schemas.openxmlformats.org/officeDocument/2006/relationships" r:embed="rId1"/>
          <a:srcRect/>
          <a:stretch>
            <a:fillRect/>
          </a:stretch>
        </a:blip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574TGp_natural_light 1">
        <a:dk1>
          <a:srgbClr val="808080"/>
        </a:dk1>
        <a:lt1>
          <a:srgbClr val="EADCC0"/>
        </a:lt1>
        <a:dk2>
          <a:srgbClr val="F97407"/>
        </a:dk2>
        <a:lt2>
          <a:srgbClr val="E65D00"/>
        </a:lt2>
        <a:accent1>
          <a:srgbClr val="FBCF2D"/>
        </a:accent1>
        <a:accent2>
          <a:srgbClr val="5C8CDA"/>
        </a:accent2>
        <a:accent3>
          <a:srgbClr val="FBBCAA"/>
        </a:accent3>
        <a:accent4>
          <a:srgbClr val="C8BCA4"/>
        </a:accent4>
        <a:accent5>
          <a:srgbClr val="FDE4AD"/>
        </a:accent5>
        <a:accent6>
          <a:srgbClr val="537EC5"/>
        </a:accent6>
        <a:hlink>
          <a:srgbClr val="87D242"/>
        </a:hlink>
        <a:folHlink>
          <a:srgbClr val="DA647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74TGp_natural_light 2">
        <a:dk1>
          <a:srgbClr val="808080"/>
        </a:dk1>
        <a:lt1>
          <a:srgbClr val="9BD3E5"/>
        </a:lt1>
        <a:dk2>
          <a:srgbClr val="357DA9"/>
        </a:dk2>
        <a:lt2>
          <a:srgbClr val="101C56"/>
        </a:lt2>
        <a:accent1>
          <a:srgbClr val="58BECC"/>
        </a:accent1>
        <a:accent2>
          <a:srgbClr val="8A5BDF"/>
        </a:accent2>
        <a:accent3>
          <a:srgbClr val="AEBFD1"/>
        </a:accent3>
        <a:accent4>
          <a:srgbClr val="84B4C3"/>
        </a:accent4>
        <a:accent5>
          <a:srgbClr val="B4DBE2"/>
        </a:accent5>
        <a:accent6>
          <a:srgbClr val="7D52CA"/>
        </a:accent6>
        <a:hlink>
          <a:srgbClr val="6ECC4C"/>
        </a:hlink>
        <a:folHlink>
          <a:srgbClr val="DD693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74TGp_natural_light 3">
        <a:dk1>
          <a:srgbClr val="808080"/>
        </a:dk1>
        <a:lt1>
          <a:srgbClr val="DDE89A"/>
        </a:lt1>
        <a:dk2>
          <a:srgbClr val="329A2A"/>
        </a:dk2>
        <a:lt2>
          <a:srgbClr val="185E25"/>
        </a:lt2>
        <a:accent1>
          <a:srgbClr val="80CB35"/>
        </a:accent1>
        <a:accent2>
          <a:srgbClr val="518CD3"/>
        </a:accent2>
        <a:accent3>
          <a:srgbClr val="ADCAAC"/>
        </a:accent3>
        <a:accent4>
          <a:srgbClr val="BDC683"/>
        </a:accent4>
        <a:accent5>
          <a:srgbClr val="C0E2AE"/>
        </a:accent5>
        <a:accent6>
          <a:srgbClr val="497EBF"/>
        </a:accent6>
        <a:hlink>
          <a:srgbClr val="E15D7C"/>
        </a:hlink>
        <a:folHlink>
          <a:srgbClr val="DB9153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574TGp_natural_light</Template>
  <TotalTime>795</TotalTime>
  <Words>179</Words>
  <Application>Microsoft Office PowerPoint</Application>
  <PresentationFormat>Екран (4:3)</PresentationFormat>
  <Paragraphs>52</Paragraphs>
  <Slides>32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слайдів</vt:lpstr>
      </vt:variant>
      <vt:variant>
        <vt:i4>32</vt:i4>
      </vt:variant>
    </vt:vector>
  </HeadingPairs>
  <TitlesOfParts>
    <vt:vector size="33" baseType="lpstr">
      <vt:lpstr>574TGp_natural_light</vt:lpstr>
      <vt:lpstr>Сума п перших членів арифметичної прогресії</vt:lpstr>
      <vt:lpstr>Задача 1</vt:lpstr>
      <vt:lpstr>Задача 2</vt:lpstr>
      <vt:lpstr>Задача 3</vt:lpstr>
      <vt:lpstr>Слайд 5</vt:lpstr>
      <vt:lpstr>Задача 4</vt:lpstr>
      <vt:lpstr>Слайд 7</vt:lpstr>
      <vt:lpstr>Задача 5</vt:lpstr>
      <vt:lpstr>Слайд 9</vt:lpstr>
      <vt:lpstr>Задача 6</vt:lpstr>
      <vt:lpstr>Задача 7</vt:lpstr>
      <vt:lpstr>Слайд 12</vt:lpstr>
      <vt:lpstr>Задача 8</vt:lpstr>
      <vt:lpstr>Слайд 14</vt:lpstr>
      <vt:lpstr>Задача 9</vt:lpstr>
      <vt:lpstr>Задача 10 </vt:lpstr>
      <vt:lpstr>Слайд 17</vt:lpstr>
      <vt:lpstr>Задача 10</vt:lpstr>
      <vt:lpstr>  Задача 11  </vt:lpstr>
      <vt:lpstr>Задача 12 </vt:lpstr>
      <vt:lpstr>Слайд 21</vt:lpstr>
      <vt:lpstr>Задача 13</vt:lpstr>
      <vt:lpstr>Слайд 23</vt:lpstr>
      <vt:lpstr>Слайд 24</vt:lpstr>
      <vt:lpstr>Завдання для самоперевірки</vt:lpstr>
      <vt:lpstr>Слайд 26</vt:lpstr>
      <vt:lpstr>Слайд 27</vt:lpstr>
      <vt:lpstr>Слайд 28</vt:lpstr>
      <vt:lpstr>Слайд 29</vt:lpstr>
      <vt:lpstr>Слайд 30</vt:lpstr>
      <vt:lpstr>Відповіді</vt:lpstr>
      <vt:lpstr>Слайд 32</vt:lpstr>
    </vt:vector>
  </TitlesOfParts>
  <Company>МОУ СОШ №30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Миронова</cp:lastModifiedBy>
  <cp:revision>93</cp:revision>
  <dcterms:created xsi:type="dcterms:W3CDTF">2009-07-05T12:25:54Z</dcterms:created>
  <dcterms:modified xsi:type="dcterms:W3CDTF">2018-01-28T12:00:18Z</dcterms:modified>
</cp:coreProperties>
</file>