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Наталья" initials="Н" lastIdx="1" clrIdx="0">
    <p:extLst>
      <p:ext uri="{19B8F6BF-5375-455C-9EA6-DF929625EA0E}">
        <p15:presenceInfo xmlns:p15="http://schemas.microsoft.com/office/powerpoint/2012/main" userId="Наталья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2339" autoAdjust="0"/>
  </p:normalViewPr>
  <p:slideViewPr>
    <p:cSldViewPr snapToGrid="0">
      <p:cViewPr varScale="1">
        <p:scale>
          <a:sx n="75" d="100"/>
          <a:sy n="75" d="100"/>
        </p:scale>
        <p:origin x="9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5556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5143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5526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661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40038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7411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5502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645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3421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0693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02939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43198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63610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23266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9957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22302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7823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FC6ED97-060C-45AF-9176-12E2841CA40E}" type="datetimeFigureOut">
              <a:rPr lang="uk-UA" smtClean="0"/>
              <a:t>18.09.2025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A8FEFF4-93FA-4B8B-8871-58958CAC25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7599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E7732C-55E8-4B5E-8365-734C04C6F5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Діагностична контрольна робота з алгебри за курс 7 класу    для дітей з ООП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рівня підтримки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F3D062-489F-411E-8DEE-A92AAD8CA5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6080" y="4886960"/>
            <a:ext cx="7233920" cy="1747520"/>
          </a:xfrm>
        </p:spPr>
        <p:txBody>
          <a:bodyPr>
            <a:normAutofit fontScale="85000" lnSpcReduction="10000"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Підготували:</a:t>
            </a:r>
          </a:p>
          <a:p>
            <a:r>
              <a:rPr lang="uk-UA" b="1" dirty="0">
                <a:solidFill>
                  <a:srgbClr val="002060"/>
                </a:solidFill>
              </a:rPr>
              <a:t>Вчитель математики  8 класу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uk-UA" b="1" dirty="0">
                <a:solidFill>
                  <a:srgbClr val="002060"/>
                </a:solidFill>
              </a:rPr>
              <a:t>ЗОШ №</a:t>
            </a:r>
            <a:r>
              <a:rPr lang="en-US" b="1" dirty="0">
                <a:solidFill>
                  <a:srgbClr val="002060"/>
                </a:solidFill>
              </a:rPr>
              <a:t>16</a:t>
            </a:r>
            <a:r>
              <a:rPr lang="uk-UA" b="1" dirty="0">
                <a:solidFill>
                  <a:srgbClr val="002060"/>
                </a:solidFill>
              </a:rPr>
              <a:t> міста Краматорська Фетісова Ірина Вікторівна</a:t>
            </a:r>
          </a:p>
          <a:p>
            <a:r>
              <a:rPr lang="uk-UA" b="1" dirty="0">
                <a:solidFill>
                  <a:srgbClr val="002060"/>
                </a:solidFill>
              </a:rPr>
              <a:t>Асистент вчителя 8 класу ЗОШ №16 міста Краматорська</a:t>
            </a:r>
          </a:p>
          <a:p>
            <a:r>
              <a:rPr lang="uk-UA" b="1" dirty="0">
                <a:solidFill>
                  <a:srgbClr val="002060"/>
                </a:solidFill>
              </a:rPr>
              <a:t> </a:t>
            </a:r>
            <a:r>
              <a:rPr lang="uk-UA" b="1" dirty="0" err="1">
                <a:solidFill>
                  <a:srgbClr val="002060"/>
                </a:solidFill>
              </a:rPr>
              <a:t>Гошкович</a:t>
            </a:r>
            <a:r>
              <a:rPr lang="uk-UA" b="1" dirty="0">
                <a:solidFill>
                  <a:srgbClr val="002060"/>
                </a:solidFill>
              </a:rPr>
              <a:t> Наталія Миколаївна</a:t>
            </a:r>
          </a:p>
        </p:txBody>
      </p:sp>
    </p:spTree>
    <p:extLst>
      <p:ext uri="{BB962C8B-B14F-4D97-AF65-F5344CB8AC3E}">
        <p14:creationId xmlns:p14="http://schemas.microsoft.com/office/powerpoint/2010/main" val="3424672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>
                <a:extLst>
                  <a:ext uri="{FF2B5EF4-FFF2-40B4-BE49-F238E27FC236}">
                    <a16:creationId xmlns:a16="http://schemas.microsoft.com/office/drawing/2014/main" id="{7A458501-5E59-490B-92DE-2C750075BF6D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003337069"/>
                  </p:ext>
                </p:extLst>
              </p:nvPr>
            </p:nvGraphicFramePr>
            <p:xfrm>
              <a:off x="701040" y="751840"/>
              <a:ext cx="10688319" cy="572008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343588">
                      <a:extLst>
                        <a:ext uri="{9D8B030D-6E8A-4147-A177-3AD203B41FA5}">
                          <a16:colId xmlns:a16="http://schemas.microsoft.com/office/drawing/2014/main" val="1687622591"/>
                        </a:ext>
                      </a:extLst>
                    </a:gridCol>
                    <a:gridCol w="5344731">
                      <a:extLst>
                        <a:ext uri="{9D8B030D-6E8A-4147-A177-3AD203B41FA5}">
                          <a16:colId xmlns:a16="http://schemas.microsoft.com/office/drawing/2014/main" val="146778284"/>
                        </a:ext>
                      </a:extLst>
                    </a:gridCol>
                  </a:tblGrid>
                  <a:tr h="169427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effectLst/>
                            </a:rPr>
                            <a:t>Спростити вираз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effectLst/>
                            </a:rPr>
                            <a:t>Скористуйся формулами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896162117"/>
                      </a:ext>
                    </a:extLst>
                  </a:tr>
                  <a:tr h="1116847">
                    <a:tc>
                      <a:txBody>
                        <a:bodyPr/>
                        <a:lstStyle/>
                        <a:p>
                          <a:pPr marL="0" lvl="0" indent="0" algn="l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+mj-lt"/>
                            <a:buNone/>
                          </a:pPr>
                          <a:r>
                            <a:rPr lang="en-US" sz="4000" dirty="0">
                              <a:effectLst/>
                            </a:rPr>
                            <a:t>1</a:t>
                          </a:r>
                          <a:r>
                            <a:rPr lang="uk-UA" sz="4000" dirty="0">
                              <a:effectLst/>
                            </a:rPr>
                            <a:t>.</a:t>
                          </a:r>
                          <a:r>
                            <a:rPr lang="uk-UA" sz="4000" baseline="0" dirty="0">
                              <a:effectLst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ru-RU" sz="4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4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а</m:t>
                                  </m:r>
                                </m:e>
                                <m:sup>
                                  <m:r>
                                    <a:rPr lang="uk-UA" sz="4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𝟓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ru-RU" sz="4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4000" b="1">
                                      <a:effectLst/>
                                      <a:latin typeface="Cambria Math" panose="02040503050406030204" pitchFamily="18" charset="0"/>
                                    </a:rPr>
                                    <m:t>а</m:t>
                                  </m:r>
                                </m:e>
                                <m:sup>
                                  <m:r>
                                    <a:rPr lang="uk-UA" sz="4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p>
                              </m:sSup>
                            </m:oMath>
                          </a14:m>
                          <a:endParaRPr lang="ru-RU" sz="40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4000" b="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000" b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а</m:t>
                                    </m:r>
                                  </m:e>
                                  <m:sup>
                                    <m:r>
                                      <a:rPr lang="uk-UA" sz="4000" b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х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ru-RU" sz="4000" b="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000" b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а</m:t>
                                    </m:r>
                                  </m:e>
                                  <m:sup>
                                    <m:r>
                                      <a:rPr lang="uk-UA" sz="4000" b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у</m:t>
                                    </m:r>
                                  </m:sup>
                                </m:sSup>
                                <m:r>
                                  <a:rPr lang="uk-UA" sz="4000" b="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ru-RU" sz="4000" b="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000" b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а</m:t>
                                    </m:r>
                                  </m:e>
                                  <m:sup>
                                    <m:r>
                                      <a:rPr lang="uk-UA" sz="4000" b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х+у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ru-RU" sz="4000" b="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30150456"/>
                      </a:ext>
                    </a:extLst>
                  </a:tr>
                  <a:tr h="916658">
                    <a:tc>
                      <a:txBody>
                        <a:bodyPr/>
                        <a:lstStyle/>
                        <a:p>
                          <a:pPr marL="0" lvl="0" indent="0" algn="l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+mj-lt"/>
                            <a:buNone/>
                          </a:pPr>
                          <a:r>
                            <a:rPr lang="uk-UA" sz="4000" dirty="0">
                              <a:effectLst/>
                            </a:rPr>
                            <a:t>2.  (х</a:t>
                          </a:r>
                          <a:r>
                            <a:rPr lang="uk-UA" sz="4000" baseline="30000" dirty="0">
                              <a:effectLst/>
                            </a:rPr>
                            <a:t>6</a:t>
                          </a:r>
                          <a:r>
                            <a:rPr lang="uk-UA" sz="4000" dirty="0">
                              <a:effectLst/>
                            </a:rPr>
                            <a:t>)</a:t>
                          </a:r>
                          <a:r>
                            <a:rPr lang="uk-UA" sz="4000" baseline="30000" dirty="0">
                              <a:effectLst/>
                            </a:rPr>
                            <a:t>2</a:t>
                          </a:r>
                          <a:endParaRPr lang="ru-RU" sz="4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4000" b="0" dirty="0">
                              <a:effectLst/>
                            </a:rPr>
                            <a:t>(</a:t>
                          </a:r>
                          <a14:m>
                            <m:oMath xmlns:m="http://schemas.openxmlformats.org/officeDocument/2006/math">
                              <m:r>
                                <a:rPr lang="uk-UA" sz="4000" b="0" smtClean="0">
                                  <a:effectLst/>
                                  <a:latin typeface="Cambria Math" panose="02040503050406030204" pitchFamily="18" charset="0"/>
                                </a:rPr>
                                <m:t>а</m:t>
                              </m:r>
                            </m:oMath>
                          </a14:m>
                          <a:r>
                            <a:rPr lang="uk-UA" sz="4000" b="0" baseline="30000" dirty="0">
                              <a:effectLst/>
                            </a:rPr>
                            <a:t>х</a:t>
                          </a:r>
                          <a:r>
                            <a:rPr lang="uk-UA" sz="4000" b="0" dirty="0">
                              <a:effectLst/>
                            </a:rPr>
                            <a:t>)</a:t>
                          </a:r>
                          <a:r>
                            <a:rPr lang="uk-UA" sz="4000" b="0" baseline="30000" dirty="0">
                              <a:effectLst/>
                            </a:rPr>
                            <a:t>у</a:t>
                          </a:r>
                          <a:r>
                            <a:rPr lang="uk-UA" sz="4000" b="0" dirty="0">
                              <a:effectLst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r>
                                <a:rPr lang="uk-UA" sz="4000" b="0" smtClean="0">
                                  <a:effectLst/>
                                  <a:latin typeface="Cambria Math" panose="02040503050406030204" pitchFamily="18" charset="0"/>
                                </a:rPr>
                                <m:t>а</m:t>
                              </m:r>
                            </m:oMath>
                          </a14:m>
                          <a:r>
                            <a:rPr lang="uk-UA" sz="4000" b="0" baseline="30000" dirty="0" err="1">
                              <a:effectLst/>
                            </a:rPr>
                            <a:t>ху</a:t>
                          </a:r>
                          <a:endParaRPr lang="ru-RU" sz="4000" b="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00019245"/>
                      </a:ext>
                    </a:extLst>
                  </a:tr>
                  <a:tr h="1992301">
                    <a:tc>
                      <a:txBody>
                        <a:bodyPr/>
                        <a:lstStyle/>
                        <a:p>
                          <a:pPr marL="0" lvl="0" indent="0" algn="l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+mj-lt"/>
                            <a:buNone/>
                          </a:pPr>
                          <a:r>
                            <a:rPr lang="en-US" sz="4000" dirty="0">
                              <a:effectLst/>
                            </a:rPr>
                            <a:t>3</a:t>
                          </a:r>
                          <a:r>
                            <a:rPr lang="uk-UA" sz="4000" dirty="0">
                              <a:effectLst/>
                            </a:rPr>
                            <a:t>.</a:t>
                          </a:r>
                          <a:r>
                            <a:rPr lang="uk-UA" sz="4000" baseline="0" dirty="0">
                              <a:effectLst/>
                            </a:rPr>
                            <a:t> </a:t>
                          </a:r>
                          <a:r>
                            <a:rPr lang="ru-RU" sz="4000" dirty="0">
                              <a:effectLst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4000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ru-RU" sz="4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uk-UA" sz="4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e>
                                    <m:sup>
                                      <m:r>
                                        <a:rPr lang="uk-UA" sz="4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𝟔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lang="ru-RU" sz="4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uk-UA" sz="4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e>
                                    <m:sup>
                                      <m:r>
                                        <a:rPr lang="uk-UA" sz="4000" b="1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𝟑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endParaRPr lang="ru-RU" sz="4000" b="1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40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ru-RU" sz="4000" b="1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uk-UA" sz="4000" b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а</m:t>
                                        </m:r>
                                      </m:e>
                                      <m:sup>
                                        <m:r>
                                          <a:rPr lang="uk-UA" sz="4000" b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х</m:t>
                                        </m:r>
                                      </m:sup>
                                    </m:sSup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ru-RU" sz="4000" b="1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uk-UA" sz="4000" b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а</m:t>
                                        </m:r>
                                      </m:e>
                                      <m:sup>
                                        <m:r>
                                          <a:rPr lang="uk-UA" sz="4000" b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у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uk-UA" sz="4000" b="1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ru-RU" sz="4000" b="1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000" b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а</m:t>
                                    </m:r>
                                  </m:e>
                                  <m:sup>
                                    <m:r>
                                      <a:rPr lang="uk-UA" sz="4000" b="1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х−у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ru-RU" sz="4000" b="1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98036994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>
                <a:extLst>
                  <a:ext uri="{FF2B5EF4-FFF2-40B4-BE49-F238E27FC236}">
                    <a16:creationId xmlns:a16="http://schemas.microsoft.com/office/drawing/2014/main" id="{7A458501-5E59-490B-92DE-2C750075BF6D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003337069"/>
                  </p:ext>
                </p:extLst>
              </p:nvPr>
            </p:nvGraphicFramePr>
            <p:xfrm>
              <a:off x="701040" y="751840"/>
              <a:ext cx="10688319" cy="572008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5343588">
                      <a:extLst>
                        <a:ext uri="{9D8B030D-6E8A-4147-A177-3AD203B41FA5}">
                          <a16:colId xmlns:a16="http://schemas.microsoft.com/office/drawing/2014/main" val="1687622591"/>
                        </a:ext>
                      </a:extLst>
                    </a:gridCol>
                    <a:gridCol w="5344731">
                      <a:extLst>
                        <a:ext uri="{9D8B030D-6E8A-4147-A177-3AD203B41FA5}">
                          <a16:colId xmlns:a16="http://schemas.microsoft.com/office/drawing/2014/main" val="146778284"/>
                        </a:ext>
                      </a:extLst>
                    </a:gridCol>
                  </a:tblGrid>
                  <a:tr h="169427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effectLst/>
                            </a:rPr>
                            <a:t>Спростити вираз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3600" dirty="0">
                              <a:effectLst/>
                            </a:rPr>
                            <a:t>Скористуйся формулами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896162117"/>
                      </a:ext>
                    </a:extLst>
                  </a:tr>
                  <a:tr h="1116847"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228" t="-165027" r="-100456" b="-2622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100228" t="-165027" r="-456" b="-26229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30150456"/>
                      </a:ext>
                    </a:extLst>
                  </a:tr>
                  <a:tr h="916658">
                    <a:tc>
                      <a:txBody>
                        <a:bodyPr/>
                        <a:lstStyle/>
                        <a:p>
                          <a:pPr marL="0" lvl="0" indent="0" algn="l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+mj-lt"/>
                            <a:buNone/>
                          </a:pPr>
                          <a:r>
                            <a:rPr lang="uk-UA" sz="4000" dirty="0">
                              <a:effectLst/>
                            </a:rPr>
                            <a:t>2.  (х</a:t>
                          </a:r>
                          <a:r>
                            <a:rPr lang="uk-UA" sz="4000" baseline="30000" dirty="0">
                              <a:effectLst/>
                            </a:rPr>
                            <a:t>6</a:t>
                          </a:r>
                          <a:r>
                            <a:rPr lang="uk-UA" sz="4000" dirty="0">
                              <a:effectLst/>
                            </a:rPr>
                            <a:t>)</a:t>
                          </a:r>
                          <a:r>
                            <a:rPr lang="uk-UA" sz="4000" baseline="30000" dirty="0">
                              <a:effectLst/>
                            </a:rPr>
                            <a:t>2</a:t>
                          </a:r>
                          <a:endParaRPr lang="ru-RU" sz="4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100228" t="-321192" r="-456" b="-2178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00019245"/>
                      </a:ext>
                    </a:extLst>
                  </a:tr>
                  <a:tr h="1992301"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228" t="-194495" r="-100456" b="-61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100228" t="-194495" r="-456" b="-61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8036994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191518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994E92C-BA78-4EF2-8F9E-8272B50DC92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702340" y="0"/>
                <a:ext cx="9951396" cy="6167336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uk-UA" sz="4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Відповіді:</a:t>
                </a:r>
              </a:p>
              <a:p>
                <a:pPr marL="0" lvl="0" indent="0">
                  <a:lnSpc>
                    <a:spcPct val="107000"/>
                  </a:lnSpc>
                  <a:buNone/>
                </a:pPr>
                <a:r>
                  <a:rPr lang="uk-UA" sz="4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1.  а</a:t>
                </a:r>
                <a:r>
                  <a:rPr lang="uk-UA" sz="4800" b="1" baseline="30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</a:t>
                </a:r>
                <a:r>
                  <a:rPr lang="uk-UA" sz="4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∙</a:t>
                </a:r>
                <a:r>
                  <a:rPr lang="uk-UA" sz="4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</a:t>
                </a:r>
                <a:r>
                  <a:rPr lang="uk-UA" sz="4800" b="1" baseline="30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uk-UA" sz="4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uk-UA" sz="48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</a:t>
                </a:r>
                <a:r>
                  <a:rPr lang="uk-UA" sz="48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5+4</a:t>
                </a:r>
                <a:r>
                  <a:rPr lang="uk-UA" sz="48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=а</a:t>
                </a:r>
                <a:r>
                  <a:rPr lang="uk-UA" sz="48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9</a:t>
                </a:r>
                <a:endParaRPr lang="ru-RU" sz="4800" b="1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buNone/>
                </a:pPr>
                <a:r>
                  <a:rPr lang="uk-UA" sz="4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2.  (х</a:t>
                </a:r>
                <a:r>
                  <a:rPr lang="uk-UA" sz="4800" b="1" baseline="30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  <a:r>
                  <a:rPr lang="uk-UA" sz="4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  <a:r>
                  <a:rPr lang="uk-UA" sz="4800" b="1" baseline="30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uk-UA" sz="4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uk-UA" sz="48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х</a:t>
                </a:r>
                <a:r>
                  <a:rPr lang="uk-UA" sz="48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  <a:r>
                  <a:rPr lang="uk-UA" sz="48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∙</a:t>
                </a:r>
                <a:r>
                  <a:rPr lang="uk-UA" sz="48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uk-UA" sz="48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=х</a:t>
                </a:r>
                <a:r>
                  <a:rPr lang="uk-UA" sz="48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12</a:t>
                </a:r>
                <a:endParaRPr lang="ru-RU" sz="4800" b="1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r>
                      <a:rPr lang="uk-UA" sz="48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uk-UA" sz="48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uk-UA" sz="4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</m:t>
                    </m:r>
                    <m:f>
                      <m:fPr>
                        <m:ctrlPr>
                          <a:rPr lang="ru-RU" sz="4800" b="1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4800" b="1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e>
                          <m:sup>
                            <m:r>
                              <a:rPr lang="uk-UA" sz="4800" b="1" i="1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𝟔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4800" b="1" i="1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4800" b="1" i="1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e>
                          <m:sup>
                            <m:r>
                              <a:rPr lang="uk-UA" sz="4800" b="1" i="1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</m:sup>
                        </m:sSup>
                      </m:den>
                    </m:f>
                    <m:r>
                      <a:rPr lang="uk-UA" sz="4800" b="1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48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48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6-3</a:t>
                </a:r>
                <a:r>
                  <a:rPr lang="uk-UA" sz="48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=2</a:t>
                </a:r>
                <a:r>
                  <a:rPr lang="uk-UA" sz="48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uk-UA" sz="48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=2</a:t>
                </a:r>
                <a:r>
                  <a:rPr lang="uk-UA" sz="48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∙2∙2=8</a:t>
                </a:r>
                <a:endParaRPr lang="ru-RU" sz="4800" b="1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994E92C-BA78-4EF2-8F9E-8272B50DC92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02340" y="0"/>
                <a:ext cx="9951396" cy="6167336"/>
              </a:xfrm>
              <a:blipFill>
                <a:blip r:embed="rId2"/>
                <a:stretch>
                  <a:fillRect l="-275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4661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>
                <a:extLst>
                  <a:ext uri="{FF2B5EF4-FFF2-40B4-BE49-F238E27FC236}">
                    <a16:creationId xmlns:a16="http://schemas.microsoft.com/office/drawing/2014/main" id="{B490747B-D0AC-4CEC-A55D-EA9C927F435D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78449912"/>
                  </p:ext>
                </p:extLst>
              </p:nvPr>
            </p:nvGraphicFramePr>
            <p:xfrm>
              <a:off x="2289892" y="3219622"/>
              <a:ext cx="7182196" cy="356822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3437098">
                      <a:extLst>
                        <a:ext uri="{9D8B030D-6E8A-4147-A177-3AD203B41FA5}">
                          <a16:colId xmlns:a16="http://schemas.microsoft.com/office/drawing/2014/main" val="3971546824"/>
                        </a:ext>
                      </a:extLst>
                    </a:gridCol>
                    <a:gridCol w="3745098">
                      <a:extLst>
                        <a:ext uri="{9D8B030D-6E8A-4147-A177-3AD203B41FA5}">
                          <a16:colId xmlns:a16="http://schemas.microsoft.com/office/drawing/2014/main" val="1477036023"/>
                        </a:ext>
                      </a:extLst>
                    </a:gridCol>
                  </a:tblGrid>
                  <a:tr h="753154">
                    <a:tc>
                      <a:txBody>
                        <a:bodyPr/>
                        <a:lstStyle/>
                        <a:p>
                          <a:pPr marL="342900" lvl="0" indent="-342900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Cambria Math" panose="02040503050406030204" pitchFamily="18" charset="0"/>
                            <a:buAutoNum type="arabicParenR"/>
                          </a:pPr>
                          <a:r>
                            <a:rPr lang="uk-UA" sz="2800" dirty="0">
                              <a:effectLst/>
                            </a:rPr>
                            <a:t>3</a:t>
                          </a:r>
                          <a:r>
                            <a:rPr lang="uk-UA" sz="2800" baseline="30000" dirty="0">
                              <a:effectLst/>
                            </a:rPr>
                            <a:t>2</a:t>
                          </a:r>
                          <a:endParaRPr lang="ru-RU" sz="1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000" b="1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  <m:r>
                                  <a:rPr lang="uk-UA" sz="2000" b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∙</m:t>
                                </m:r>
                                <m:f>
                                  <m:fPr>
                                    <m:ctrlPr>
                                      <a:rPr lang="ru-RU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  <m:r>
                                  <a:rPr lang="uk-UA" sz="2000" b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∙</m:t>
                                </m:r>
                                <m:f>
                                  <m:fPr>
                                    <m:ctrlPr>
                                      <a:rPr lang="ru-RU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  <m:r>
                                  <a:rPr lang="uk-UA" sz="2000" b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uk-UA" sz="2000" b="1" i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𝟏𝟔</m:t>
                                </m:r>
                                <m:r>
                                  <a:rPr lang="uk-UA" sz="2000" b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ru-RU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𝟖</m:t>
                                    </m:r>
                                  </m:den>
                                </m:f>
                                <m:r>
                                  <a:rPr lang="uk-UA" sz="2000" b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∙</m:t>
                                </m:r>
                                <m:f>
                                  <m:fPr>
                                    <m:ctrlPr>
                                      <a:rPr lang="ru-RU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𝟏𝟔</m:t>
                                    </m:r>
                                  </m:num>
                                  <m:den>
                                    <m:r>
                                      <a:rPr lang="uk-UA" sz="2000" b="1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den>
                                </m:f>
                                <m:r>
                                  <a:rPr lang="uk-UA" sz="2000" b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uk-UA" sz="2000" b="1" i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lang="ru-RU" sz="1100" b="1" dirty="0">
                            <a:solidFill>
                              <a:schemeClr val="bg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94959323"/>
                      </a:ext>
                    </a:extLst>
                  </a:tr>
                  <a:tr h="326195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Cambria Math" panose="02040503050406030204" pitchFamily="18" charset="0"/>
                            <a:buNone/>
                          </a:pPr>
                          <a:r>
                            <a:rPr lang="uk-UA" sz="2800" dirty="0">
                              <a:effectLst/>
                            </a:rPr>
                            <a:t>2)2</a:t>
                          </a:r>
                          <a:r>
                            <a:rPr lang="uk-UA" sz="2800" baseline="30000" dirty="0">
                              <a:effectLst/>
                            </a:rPr>
                            <a:t>3</a:t>
                          </a:r>
                          <a:r>
                            <a:rPr lang="uk-UA" sz="2800" dirty="0">
                              <a:effectLst/>
                            </a:rPr>
                            <a:t>∙2</a:t>
                          </a:r>
                          <a:r>
                            <a:rPr lang="uk-UA" sz="2800" baseline="30000" dirty="0">
                              <a:effectLst/>
                            </a:rPr>
                            <a:t>1</a:t>
                          </a:r>
                          <a:endParaRPr lang="ru-RU" sz="1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2800" b="1" dirty="0">
                              <a:effectLst/>
                            </a:rPr>
                            <a:t>5</a:t>
                          </a:r>
                          <a:r>
                            <a:rPr lang="uk-UA" sz="2800" b="1" baseline="30000" dirty="0">
                              <a:effectLst/>
                            </a:rPr>
                            <a:t>4-2</a:t>
                          </a:r>
                          <a:r>
                            <a:rPr lang="uk-UA" sz="2800" b="1" dirty="0">
                              <a:effectLst/>
                            </a:rPr>
                            <a:t>=5</a:t>
                          </a:r>
                          <a:r>
                            <a:rPr lang="uk-UA" sz="2800" b="1" baseline="30000" dirty="0">
                              <a:effectLst/>
                            </a:rPr>
                            <a:t>2</a:t>
                          </a:r>
                          <a:r>
                            <a:rPr lang="uk-UA" sz="2800" b="1" dirty="0">
                              <a:effectLst/>
                            </a:rPr>
                            <a:t>=5∙5=25</a:t>
                          </a:r>
                          <a:endParaRPr lang="ru-RU" sz="1400" b="1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741207853"/>
                      </a:ext>
                    </a:extLst>
                  </a:tr>
                  <a:tr h="1031478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Cambria Math" panose="02040503050406030204" pitchFamily="18" charset="0"/>
                            <a:buNone/>
                          </a:pPr>
                          <a:r>
                            <a:rPr lang="ru-RU" sz="2400" b="1" kern="1200" dirty="0">
                              <a:solidFill>
                                <a:schemeClr val="lt1"/>
                              </a:solidFill>
                              <a:effectLst/>
                              <a:ea typeface="+mn-ea"/>
                              <a:cs typeface="+mn-cs"/>
                            </a:rPr>
                            <a:t>3)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ru-RU" sz="4400" b="1" i="1" kern="1200" smtClean="0">
                                      <a:solidFill>
                                        <a:schemeClr val="lt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ru-RU" sz="4400" b="1" i="1" kern="1200">
                                          <a:solidFill>
                                            <a:schemeClr val="lt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ru-RU" sz="4400" b="1" i="1" kern="1200">
                                              <a:solidFill>
                                                <a:schemeClr val="lt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4400" b="1" i="1" kern="1200">
                                              <a:solidFill>
                                                <a:schemeClr val="lt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1</m:t>
                                          </m:r>
                                        </m:num>
                                        <m:den>
                                          <m:r>
                                            <a:rPr lang="uk-UA" sz="4400" b="1" i="1" kern="1200">
                                              <a:solidFill>
                                                <a:schemeClr val="lt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+mn-ea"/>
                                              <a:cs typeface="+mn-cs"/>
                                            </a:rPr>
                                            <m:t>2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uk-UA" sz="4400" b="1" i="1" kern="1200">
                                      <a:solidFill>
                                        <a:schemeClr val="lt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r>
                            <a:rPr lang="uk-UA" sz="2800" dirty="0">
                              <a:effectLst/>
                            </a:rPr>
                            <a:t>∙16</a:t>
                          </a:r>
                          <a:endParaRPr lang="ru-RU" sz="1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2800" b="1" dirty="0">
                              <a:effectLst/>
                            </a:rPr>
                            <a:t>3∙3=9</a:t>
                          </a:r>
                          <a:endParaRPr lang="ru-RU" sz="1400" b="1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74089469"/>
                      </a:ext>
                    </a:extLst>
                  </a:tr>
                  <a:tr h="1186674">
                    <a:tc>
                      <a:txBody>
                        <a:bodyPr/>
                        <a:lstStyle/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800"/>
                            </a:spcAft>
                            <a:buClrTx/>
                            <a:buSzTx/>
                            <a:buFont typeface="Cambria Math" panose="02040503050406030204" pitchFamily="18" charset="0"/>
                            <a:buNone/>
                            <a:tabLst/>
                            <a:defRPr/>
                          </a:pPr>
                          <a:r>
                            <a:rPr lang="uk-UA" sz="2000" dirty="0">
                              <a:effectLst/>
                            </a:rPr>
                            <a:t>4) </a:t>
                          </a:r>
                        </a:p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800"/>
                            </a:spcAft>
                            <a:buClrTx/>
                            <a:buSzTx/>
                            <a:buFont typeface="Cambria Math" panose="02040503050406030204" pitchFamily="18" charset="0"/>
                            <a:buNone/>
                            <a:tabLst/>
                            <a:defRPr/>
                          </a:pPr>
                          <a:endParaRPr lang="uk-UA" sz="2000" b="1" kern="1200" dirty="0">
                            <a:solidFill>
                              <a:schemeClr val="lt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800"/>
                            </a:spcAft>
                            <a:buClrTx/>
                            <a:buSzTx/>
                            <a:buFont typeface="Cambria Math" panose="02040503050406030204" pitchFamily="18" charset="0"/>
                            <a:buNone/>
                            <a:tabLst/>
                            <a:defRPr/>
                          </a:pPr>
                          <a:endParaRPr lang="uk-UA" sz="1800" b="1" kern="1200" dirty="0">
                            <a:solidFill>
                              <a:schemeClr val="lt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2800" b="1" dirty="0">
                              <a:effectLst/>
                            </a:rPr>
                            <a:t>2</a:t>
                          </a:r>
                          <a:r>
                            <a:rPr lang="uk-UA" sz="2800" b="1" baseline="30000" dirty="0">
                              <a:effectLst/>
                            </a:rPr>
                            <a:t>3+1</a:t>
                          </a:r>
                          <a:r>
                            <a:rPr lang="uk-UA" sz="2800" b="1" dirty="0">
                              <a:effectLst/>
                            </a:rPr>
                            <a:t>=2</a:t>
                          </a:r>
                          <a:r>
                            <a:rPr lang="uk-UA" sz="2800" b="1" baseline="30000" dirty="0">
                              <a:effectLst/>
                            </a:rPr>
                            <a:t>4</a:t>
                          </a:r>
                          <a:r>
                            <a:rPr lang="uk-UA" sz="2800" b="1" dirty="0">
                              <a:effectLst/>
                            </a:rPr>
                            <a:t>=2∙2∙2∙2=16</a:t>
                          </a:r>
                          <a:endParaRPr lang="ru-RU" sz="1400" b="1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79578277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>
                <a:extLst>
                  <a:ext uri="{FF2B5EF4-FFF2-40B4-BE49-F238E27FC236}">
                    <a16:creationId xmlns:a16="http://schemas.microsoft.com/office/drawing/2014/main" id="{B490747B-D0AC-4CEC-A55D-EA9C927F435D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78449912"/>
                  </p:ext>
                </p:extLst>
              </p:nvPr>
            </p:nvGraphicFramePr>
            <p:xfrm>
              <a:off x="2289892" y="3219622"/>
              <a:ext cx="7182196" cy="356822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3437098">
                      <a:extLst>
                        <a:ext uri="{9D8B030D-6E8A-4147-A177-3AD203B41FA5}">
                          <a16:colId xmlns:a16="http://schemas.microsoft.com/office/drawing/2014/main" val="3971546824"/>
                        </a:ext>
                      </a:extLst>
                    </a:gridCol>
                    <a:gridCol w="3745098">
                      <a:extLst>
                        <a:ext uri="{9D8B030D-6E8A-4147-A177-3AD203B41FA5}">
                          <a16:colId xmlns:a16="http://schemas.microsoft.com/office/drawing/2014/main" val="1477036023"/>
                        </a:ext>
                      </a:extLst>
                    </a:gridCol>
                  </a:tblGrid>
                  <a:tr h="753154">
                    <a:tc>
                      <a:txBody>
                        <a:bodyPr/>
                        <a:lstStyle/>
                        <a:p>
                          <a:pPr marL="342900" lvl="0" indent="-342900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Cambria Math" panose="02040503050406030204" pitchFamily="18" charset="0"/>
                            <a:buAutoNum type="arabicParenR"/>
                          </a:pPr>
                          <a:r>
                            <a:rPr lang="uk-UA" sz="2800" dirty="0">
                              <a:effectLst/>
                            </a:rPr>
                            <a:t>3</a:t>
                          </a:r>
                          <a:r>
                            <a:rPr lang="uk-UA" sz="2800" baseline="30000" dirty="0">
                              <a:effectLst/>
                            </a:rPr>
                            <a:t>2</a:t>
                          </a:r>
                          <a:endParaRPr lang="ru-RU" sz="1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91870" t="-16129" r="-650" b="-37419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94959323"/>
                      </a:ext>
                    </a:extLst>
                  </a:tr>
                  <a:tr h="432816">
                    <a:tc>
                      <a:txBody>
                        <a:bodyPr/>
                        <a:lstStyle/>
                        <a:p>
                          <a:pPr marL="0" lvl="0" indent="0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buFont typeface="Cambria Math" panose="02040503050406030204" pitchFamily="18" charset="0"/>
                            <a:buNone/>
                          </a:pPr>
                          <a:r>
                            <a:rPr lang="uk-UA" sz="2800" dirty="0">
                              <a:effectLst/>
                            </a:rPr>
                            <a:t>2)2</a:t>
                          </a:r>
                          <a:r>
                            <a:rPr lang="uk-UA" sz="2800" baseline="30000" dirty="0">
                              <a:effectLst/>
                            </a:rPr>
                            <a:t>3</a:t>
                          </a:r>
                          <a:r>
                            <a:rPr lang="uk-UA" sz="2800" dirty="0">
                              <a:effectLst/>
                            </a:rPr>
                            <a:t>∙2</a:t>
                          </a:r>
                          <a:r>
                            <a:rPr lang="uk-UA" sz="2800" baseline="30000" dirty="0">
                              <a:effectLst/>
                            </a:rPr>
                            <a:t>1</a:t>
                          </a:r>
                          <a:endParaRPr lang="ru-RU" sz="1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2800" b="1" dirty="0">
                              <a:effectLst/>
                            </a:rPr>
                            <a:t>5</a:t>
                          </a:r>
                          <a:r>
                            <a:rPr lang="uk-UA" sz="2800" b="1" baseline="30000" dirty="0">
                              <a:effectLst/>
                            </a:rPr>
                            <a:t>4-2</a:t>
                          </a:r>
                          <a:r>
                            <a:rPr lang="uk-UA" sz="2800" b="1" dirty="0">
                              <a:effectLst/>
                            </a:rPr>
                            <a:t>=5</a:t>
                          </a:r>
                          <a:r>
                            <a:rPr lang="uk-UA" sz="2800" b="1" baseline="30000" dirty="0">
                              <a:effectLst/>
                            </a:rPr>
                            <a:t>2</a:t>
                          </a:r>
                          <a:r>
                            <a:rPr lang="uk-UA" sz="2800" b="1" dirty="0">
                              <a:effectLst/>
                            </a:rPr>
                            <a:t>=5∙5=25</a:t>
                          </a:r>
                          <a:endParaRPr lang="ru-RU" sz="1400" b="1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741207853"/>
                      </a:ext>
                    </a:extLst>
                  </a:tr>
                  <a:tr h="1195578"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177" t="-109694" r="-109752" b="-1005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2800" b="1" dirty="0">
                              <a:effectLst/>
                            </a:rPr>
                            <a:t>3∙3=9</a:t>
                          </a:r>
                          <a:endParaRPr lang="ru-RU" sz="1400" b="1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74089469"/>
                      </a:ext>
                    </a:extLst>
                  </a:tr>
                  <a:tr h="1186674">
                    <a:tc>
                      <a:txBody>
                        <a:bodyPr/>
                        <a:lstStyle/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800"/>
                            </a:spcAft>
                            <a:buClrTx/>
                            <a:buSzTx/>
                            <a:buFont typeface="Cambria Math" panose="02040503050406030204" pitchFamily="18" charset="0"/>
                            <a:buNone/>
                            <a:tabLst/>
                            <a:defRPr/>
                          </a:pPr>
                          <a:r>
                            <a:rPr lang="uk-UA" sz="2000" dirty="0">
                              <a:effectLst/>
                            </a:rPr>
                            <a:t>4) </a:t>
                          </a:r>
                        </a:p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800"/>
                            </a:spcAft>
                            <a:buClrTx/>
                            <a:buSzTx/>
                            <a:buFont typeface="Cambria Math" panose="02040503050406030204" pitchFamily="18" charset="0"/>
                            <a:buNone/>
                            <a:tabLst/>
                            <a:defRPr/>
                          </a:pPr>
                          <a:endParaRPr lang="uk-UA" sz="2000" b="1" kern="1200" dirty="0">
                            <a:solidFill>
                              <a:schemeClr val="lt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marL="0" marR="0" lvl="0" indent="0" algn="l" defTabSz="457200" rtl="0" eaLnBrk="1" fontAlgn="auto" latinLnBrk="0" hangingPunct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800"/>
                            </a:spcAft>
                            <a:buClrTx/>
                            <a:buSzTx/>
                            <a:buFont typeface="Cambria Math" panose="02040503050406030204" pitchFamily="18" charset="0"/>
                            <a:buNone/>
                            <a:tabLst/>
                            <a:defRPr/>
                          </a:pPr>
                          <a:endParaRPr lang="uk-UA" sz="1800" b="1" kern="1200" dirty="0">
                            <a:solidFill>
                              <a:schemeClr val="lt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uk-UA" sz="2800" b="1" dirty="0">
                              <a:effectLst/>
                            </a:rPr>
                            <a:t>2</a:t>
                          </a:r>
                          <a:r>
                            <a:rPr lang="uk-UA" sz="2800" b="1" baseline="30000" dirty="0">
                              <a:effectLst/>
                            </a:rPr>
                            <a:t>3+1</a:t>
                          </a:r>
                          <a:r>
                            <a:rPr lang="uk-UA" sz="2800" b="1" dirty="0">
                              <a:effectLst/>
                            </a:rPr>
                            <a:t>=2</a:t>
                          </a:r>
                          <a:r>
                            <a:rPr lang="uk-UA" sz="2800" b="1" baseline="30000" dirty="0">
                              <a:effectLst/>
                            </a:rPr>
                            <a:t>4</a:t>
                          </a:r>
                          <a:r>
                            <a:rPr lang="uk-UA" sz="2800" b="1" dirty="0">
                              <a:effectLst/>
                            </a:rPr>
                            <a:t>=2∙2∙2∙2=16</a:t>
                          </a:r>
                          <a:endParaRPr lang="ru-RU" sz="1400" b="1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79578277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Rectangle 1">
            <a:extLst>
              <a:ext uri="{FF2B5EF4-FFF2-40B4-BE49-F238E27FC236}">
                <a16:creationId xmlns:a16="http://schemas.microsoft.com/office/drawing/2014/main" id="{2AE87241-43EA-4E46-BC91-F2C12D968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-84308"/>
            <a:ext cx="12106428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№2 Скориставшись формулами</a:t>
            </a:r>
            <a:endParaRPr kumimoji="0" lang="ru-RU" altLang="ru-RU" sz="8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kumimoji="0" lang="uk-UA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для першого завдання)</a:t>
            </a:r>
            <a:endParaRPr kumimoji="0" lang="en-US" alt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(для другого завдання)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uk-UA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третього завдання)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(для четвертого завдання)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Встанови відповідність між виразами та їх розв’язками</a:t>
            </a:r>
            <a:endParaRPr kumimoji="0" lang="uk-UA" altLang="ru-RU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23240A4-6756-4674-A7E5-58DBE47A67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4350" y="5733549"/>
            <a:ext cx="555678" cy="81764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6A946CD-EE25-4E4D-86C1-7C842633AF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4350" y="306810"/>
            <a:ext cx="1871245" cy="226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589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0D626D71-C45A-4C5A-8C4F-143CDB05A97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84211" y="81280"/>
                <a:ext cx="10715309" cy="6482080"/>
              </a:xfrm>
            </p:spPr>
            <p:txBody>
              <a:bodyPr>
                <a:norm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k-UA" sz="44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Відповіді: </a:t>
                </a:r>
                <a:endParaRPr lang="ru-RU" sz="4400" b="1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buNone/>
                </a:pPr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1. 3</a:t>
                </a:r>
                <a:r>
                  <a:rPr lang="uk-UA" sz="4000" b="1" baseline="30000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∙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3=9</a:t>
                </a:r>
                <a:endParaRPr lang="ru-RU" sz="4000" b="1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buNone/>
                </a:pPr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2. 2</a:t>
                </a:r>
                <a:r>
                  <a:rPr lang="uk-UA" sz="4000" b="1" baseline="30000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∙</a:t>
                </a:r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uk-UA" sz="4000" b="1" baseline="30000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40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3+1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=2</a:t>
                </a:r>
                <a:r>
                  <a:rPr lang="uk-UA" sz="40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=2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∙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∙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∙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2=16</a:t>
                </a:r>
                <a:endParaRPr lang="ru-RU" sz="4000" b="1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buNone/>
                </a:pPr>
                <a:r>
                  <a:rPr lang="ru-RU" sz="4000" b="1" dirty="0">
                    <a:solidFill>
                      <a:srgbClr val="00206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40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 </m:t>
                        </m:r>
                        <m:d>
                          <m:dPr>
                            <m:ctrlPr>
                              <a:rPr lang="ru-RU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sz="40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40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𝟏</m:t>
                                </m:r>
                              </m:num>
                              <m:den>
                                <m:r>
                                  <a:rPr lang="uk-UA" sz="4000" b="1" i="1">
                                    <a:solidFill>
                                      <a:srgbClr val="00206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∙</a:t>
                </a:r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16=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  <m:r>
                      <a:rPr lang="uk-UA" sz="4000" b="1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ru-RU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  <m:r>
                      <a:rPr lang="uk-UA" sz="40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ru-RU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  <m:r>
                      <a:rPr lang="uk-UA" sz="40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∙</m:t>
                    </m:r>
                    <m:r>
                      <a:rPr lang="uk-UA" sz="40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𝟏𝟔</m:t>
                    </m:r>
                    <m:r>
                      <a:rPr lang="uk-UA" sz="40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𝟖</m:t>
                        </m:r>
                      </m:den>
                    </m:f>
                    <m:r>
                      <a:rPr lang="uk-UA" sz="40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ru-RU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𝟏𝟔</m:t>
                        </m:r>
                      </m:num>
                      <m:den>
                        <m:r>
                          <a:rPr lang="uk-UA" sz="40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den>
                    </m:f>
                    <m:r>
                      <a:rPr lang="uk-UA" sz="40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40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</m:oMath>
                </a14:m>
                <a:endParaRPr lang="ru-RU" sz="4000" b="1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uk-UA" sz="4000" b="1" dirty="0">
                    <a:solidFill>
                      <a:srgbClr val="002060"/>
                    </a:solidFill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4.</a:t>
                </a:r>
                <a:r>
                  <a:rPr lang="uk-UA" sz="40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4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  <m:f>
                      <m:fPr>
                        <m:ctrlPr>
                          <a:rPr lang="ru-RU" sz="40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𝟓</m:t>
                            </m:r>
                          </m:e>
                          <m:sup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𝟒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𝟓</m:t>
                            </m:r>
                          </m:e>
                          <m:sup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=5</a:t>
                </a:r>
                <a:r>
                  <a:rPr lang="uk-UA" sz="4000" b="1" baseline="30000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4-2</a:t>
                </a:r>
                <a:r>
                  <a:rPr lang="uk-UA" sz="4000" b="1" dirty="0">
                    <a:solidFill>
                      <a:srgbClr val="00206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uk-UA" sz="4000" b="1" baseline="30000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=5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∙</a:t>
                </a:r>
                <a:r>
                  <a:rPr lang="uk-UA" sz="4000" b="1" dirty="0"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5=25</a:t>
                </a:r>
                <a:endParaRPr lang="ru-RU" sz="4000" b="1" dirty="0"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0D626D71-C45A-4C5A-8C4F-143CDB05A97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4211" y="81280"/>
                <a:ext cx="10715309" cy="6482080"/>
              </a:xfrm>
              <a:blipFill>
                <a:blip r:embed="rId2"/>
                <a:stretch>
                  <a:fillRect l="-199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6906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247202B-AC83-4334-8389-22C01423A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85000" lnSpcReduction="20000"/>
          </a:bodyPr>
          <a:lstStyle/>
          <a:p>
            <a:pPr marL="499110" algn="ctr">
              <a:lnSpc>
                <a:spcPct val="107000"/>
              </a:lnSpc>
              <a:spcAft>
                <a:spcPts val="800"/>
              </a:spcAft>
            </a:pPr>
            <a:r>
              <a:rPr lang="uk-UA" sz="51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Згадай!</a:t>
            </a:r>
            <a:endParaRPr lang="ru-RU" sz="5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uk-UA" sz="5100" b="1" i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Многочленом</a:t>
            </a:r>
            <a:r>
              <a:rPr lang="uk-UA" sz="5100" b="1" i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1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називається алгебраїчна сума кількох одночленів</a:t>
            </a:r>
            <a:r>
              <a:rPr lang="uk-UA" sz="47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7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99110">
              <a:lnSpc>
                <a:spcPct val="107000"/>
              </a:lnSpc>
            </a:pPr>
            <a:r>
              <a:rPr lang="uk-UA" sz="4700" b="1" i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Стандартний вигляд одночлена</a:t>
            </a:r>
            <a:r>
              <a:rPr lang="uk-UA" sz="47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7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99110">
              <a:lnSpc>
                <a:spcPct val="107000"/>
              </a:lnSpc>
            </a:pPr>
            <a:r>
              <a:rPr lang="uk-UA" sz="4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4700" b="1" baseline="300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-ab+b</a:t>
            </a:r>
            <a:r>
              <a:rPr lang="en-US" sz="4700" b="1" baseline="300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7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99110">
              <a:lnSpc>
                <a:spcPct val="107000"/>
              </a:lnSpc>
              <a:spcAft>
                <a:spcPts val="800"/>
              </a:spcAft>
            </a:pPr>
            <a:r>
              <a:rPr lang="en-US" sz="4700" b="1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ab+ac+bc</a:t>
            </a:r>
            <a:endParaRPr lang="ru-RU" sz="47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uk-UA" sz="4700" b="1" i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помножити многочлен на многочлен,</a:t>
            </a:r>
            <a:r>
              <a:rPr lang="uk-UA" sz="4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треба кожен член першого многочлена помножити на кожен член другого многочлена й отримані добутки додати.</a:t>
            </a:r>
            <a:endParaRPr lang="ru-RU" sz="47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68374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1770BED-11B6-406E-86E8-22AA5A695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1" cy="6858000"/>
          </a:xfrm>
        </p:spPr>
        <p:txBody>
          <a:bodyPr>
            <a:norm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uk-UA" sz="4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№3 Перемножити многочлени</a:t>
            </a: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en-US" sz="44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(a+2)(x-y)=</a:t>
            </a:r>
            <a:endParaRPr lang="uk-UA" sz="4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en-US" sz="44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(x-2)(x+3)=</a:t>
            </a:r>
            <a:endParaRPr lang="ru-RU" sz="4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43349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CFEDCAC-6A30-4E34-91DC-E879DB6C2D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0"/>
            <a:ext cx="12192000" cy="6858000"/>
          </a:xfrm>
        </p:spPr>
        <p:txBody>
          <a:bodyPr>
            <a:norm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uk-UA" sz="4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Відповіді:</a:t>
            </a:r>
            <a:endParaRPr lang="ru-RU" sz="48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(a+2)(x-y)=</a:t>
            </a:r>
            <a:r>
              <a:rPr lang="en-US" sz="4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ax-ay+2x-2y</a:t>
            </a:r>
            <a:endParaRPr lang="ru-RU" sz="48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endParaRPr lang="ru-RU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(x-2)(x+3)=</a:t>
            </a:r>
            <a:r>
              <a:rPr lang="en-US" sz="4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800" b="1" baseline="30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+3x-2x-6=x</a:t>
            </a:r>
            <a:r>
              <a:rPr lang="en-US" sz="4800" b="1" baseline="30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+x-6</a:t>
            </a:r>
            <a:endParaRPr lang="ru-RU" sz="48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40673918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123</TotalTime>
  <Words>304</Words>
  <Application>Microsoft Office PowerPoint</Application>
  <PresentationFormat>Широкоэкранный</PresentationFormat>
  <Paragraphs>56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Cambria Math</vt:lpstr>
      <vt:lpstr>Century Gothic</vt:lpstr>
      <vt:lpstr>Times New Roman</vt:lpstr>
      <vt:lpstr>Wingdings 3</vt:lpstr>
      <vt:lpstr>Сектор</vt:lpstr>
      <vt:lpstr>Діагностична контрольна робота з алгебри за курс 7 класу    для дітей з ООП  IV рівня підтримки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Діагностична контрольна робота з алгебри за курс 7 класу</dc:title>
  <dc:creator>Irina Fetisova</dc:creator>
  <cp:lastModifiedBy>Наталья</cp:lastModifiedBy>
  <cp:revision>13</cp:revision>
  <dcterms:created xsi:type="dcterms:W3CDTF">2025-09-17T13:10:53Z</dcterms:created>
  <dcterms:modified xsi:type="dcterms:W3CDTF">2025-09-18T07:08:04Z</dcterms:modified>
</cp:coreProperties>
</file>