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</p:sldMasterIdLst>
  <p:notesMasterIdLst>
    <p:notesMasterId r:id="rId32"/>
  </p:notesMasterIdLst>
  <p:sldIdLst>
    <p:sldId id="262" r:id="rId13"/>
    <p:sldId id="264" r:id="rId14"/>
    <p:sldId id="266" r:id="rId15"/>
    <p:sldId id="267" r:id="rId16"/>
    <p:sldId id="268" r:id="rId17"/>
    <p:sldId id="269" r:id="rId18"/>
    <p:sldId id="270" r:id="rId19"/>
    <p:sldId id="271" r:id="rId20"/>
    <p:sldId id="273" r:id="rId21"/>
    <p:sldId id="274" r:id="rId22"/>
    <p:sldId id="275" r:id="rId23"/>
    <p:sldId id="277" r:id="rId24"/>
    <p:sldId id="276" r:id="rId25"/>
    <p:sldId id="278" r:id="rId26"/>
    <p:sldId id="282" r:id="rId27"/>
    <p:sldId id="280" r:id="rId28"/>
    <p:sldId id="281" r:id="rId29"/>
    <p:sldId id="279" r:id="rId30"/>
    <p:sldId id="265" r:id="rId31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CCFF"/>
    <a:srgbClr val="FFCC00"/>
    <a:srgbClr val="FF9966"/>
    <a:srgbClr val="9999FF"/>
    <a:srgbClr val="ABF3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B67E-F25E-4A6A-982B-C61641035479}" type="datetimeFigureOut">
              <a:rPr lang="uk-UA" smtClean="0"/>
              <a:t>07.12.2015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CBD99-6C63-4BF4-B467-E601DA0375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1016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CBD99-6C63-4BF4-B467-E601DA037511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42915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180292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810155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583874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89940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116383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727680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732757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127822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3030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05129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/>
              <a:pPr/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8387753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32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37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97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196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160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94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5097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9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591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117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20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328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377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974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1968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160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947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5097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9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591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117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20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3282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37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974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1968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160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947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5097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9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591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117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20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328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3773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974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19689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1607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947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50973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9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5915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117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205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3282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73773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9740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1968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1607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9473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50973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9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15915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81174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3205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134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5628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4909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832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7346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990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9378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59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673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9212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4046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134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5628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4909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832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7346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990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9378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59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673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9212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4046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134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5628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490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832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7346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990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9378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591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673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9212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4046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134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5628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4909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832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7346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990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9378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591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673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9212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4046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134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5628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4909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832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7346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990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9378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591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673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9212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4046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132BE-A835-40F7-B2AD-607629AE6AD3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134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307E0-D940-4229-ABF9-FC3E1C3C119E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5628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AB7B-9931-4153-9F20-E4EFDF5DCD1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4909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48A086-205B-4935-A2D8-4F27E2DE7B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832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276B3-7132-4FE8-98AF-BE9D226ADF51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7346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C8505-F9F4-4C4A-B92F-F7F1543CABC6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7990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833D2-8D2E-4E9E-836D-A88BEF7FFECB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93784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E3AB3-A961-431E-B997-0754BB662899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591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63E2-DA1B-4EAE-8792-6722E0AC8D2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673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5C94B-E2F1-4372-B3D7-8EF3A5318327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9212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478B5-6D67-47C2-807F-A0614BCE60E2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340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/>
              <a:pPr/>
              <a:t>‹#›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5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uk-U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F85AAA-E572-4DBA-991D-4344A5A97740}" type="slidenum">
              <a:rPr lang="ru-RU" altLang="uk-UA">
                <a:solidFill>
                  <a:srgbClr val="000000"/>
                </a:solidFill>
              </a:rPr>
              <a:pPr/>
              <a:t>‹#›</a:t>
            </a:fld>
            <a:endParaRPr lang="ru-RU" altLang="uk-U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3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6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9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555875" y="1341438"/>
            <a:ext cx="56165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sz="4000" b="1" dirty="0" err="1" smtClean="0">
                <a:solidFill>
                  <a:srgbClr val="0033CC"/>
                </a:solidFill>
              </a:rPr>
              <a:t>Ділова</a:t>
            </a:r>
            <a:r>
              <a:rPr lang="ru-RU" altLang="uk-UA" sz="4000" b="1" dirty="0" smtClean="0">
                <a:solidFill>
                  <a:srgbClr val="0033CC"/>
                </a:solidFill>
              </a:rPr>
              <a:t> </a:t>
            </a:r>
            <a:r>
              <a:rPr lang="ru-RU" altLang="uk-UA" sz="4000" b="1" dirty="0" err="1" smtClean="0">
                <a:solidFill>
                  <a:srgbClr val="0033CC"/>
                </a:solidFill>
              </a:rPr>
              <a:t>гра</a:t>
            </a:r>
            <a:r>
              <a:rPr lang="ru-RU" altLang="uk-UA" sz="4000" b="1" dirty="0" smtClean="0">
                <a:solidFill>
                  <a:srgbClr val="0033CC"/>
                </a:solidFill>
              </a:rPr>
              <a:t> «</a:t>
            </a:r>
            <a:r>
              <a:rPr lang="ru-RU" altLang="uk-UA" sz="4000" b="1" dirty="0" err="1" smtClean="0">
                <a:solidFill>
                  <a:srgbClr val="0033CC"/>
                </a:solidFill>
              </a:rPr>
              <a:t>Геометричні</a:t>
            </a:r>
            <a:r>
              <a:rPr lang="ru-RU" altLang="uk-UA" sz="4000" b="1" dirty="0" smtClean="0">
                <a:solidFill>
                  <a:srgbClr val="0033CC"/>
                </a:solidFill>
              </a:rPr>
              <a:t> </a:t>
            </a:r>
            <a:r>
              <a:rPr lang="ru-RU" altLang="uk-UA" sz="4000" b="1" dirty="0" err="1" smtClean="0">
                <a:solidFill>
                  <a:srgbClr val="0033CC"/>
                </a:solidFill>
              </a:rPr>
              <a:t>фігури</a:t>
            </a:r>
            <a:r>
              <a:rPr lang="ru-RU" altLang="uk-UA" sz="4000" b="1" dirty="0" smtClean="0">
                <a:solidFill>
                  <a:srgbClr val="0033CC"/>
                </a:solidFill>
              </a:rPr>
              <a:t>»</a:t>
            </a:r>
            <a:endParaRPr lang="ru-RU" altLang="uk-UA" sz="4000" b="1" dirty="0">
              <a:solidFill>
                <a:srgbClr val="0033CC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051050" y="5589588"/>
            <a:ext cx="64817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sz="2800" b="1" dirty="0" err="1" smtClean="0">
                <a:solidFill>
                  <a:srgbClr val="0033CC"/>
                </a:solidFill>
              </a:rPr>
              <a:t>Чорноморець</a:t>
            </a:r>
            <a:r>
              <a:rPr lang="ru-RU" altLang="uk-UA" sz="2800" b="1" dirty="0" smtClean="0">
                <a:solidFill>
                  <a:srgbClr val="0033CC"/>
                </a:solidFill>
              </a:rPr>
              <a:t> Олеся </a:t>
            </a:r>
            <a:r>
              <a:rPr lang="ru-RU" altLang="uk-UA" sz="2800" b="1" dirty="0" err="1" smtClean="0">
                <a:solidFill>
                  <a:srgbClr val="0033CC"/>
                </a:solidFill>
              </a:rPr>
              <a:t>Василівна</a:t>
            </a:r>
            <a:endParaRPr lang="ru-RU" altLang="uk-UA" sz="28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Об’єднуємось</a:t>
            </a:r>
            <a:r>
              <a:rPr lang="ru-RU" altLang="uk-UA" sz="40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команди</a:t>
            </a:r>
            <a:r>
              <a:rPr lang="ru-RU" altLang="uk-UA" sz="4000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44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endParaRPr lang="ru-RU" altLang="uk-UA" sz="4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4400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</a:t>
            </a:r>
            <a:r>
              <a:rPr lang="ru-RU" altLang="uk-UA" sz="44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4400" b="1" dirty="0" smtClean="0">
                <a:solidFill>
                  <a:schemeClr val="accent6">
                    <a:lumMod val="75000"/>
                  </a:schemeClr>
                </a:solidFill>
              </a:rPr>
              <a:t>Круг</a:t>
            </a:r>
            <a:endParaRPr lang="ru-RU" altLang="uk-UA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Равнобедренный треугольник 1"/>
          <p:cNvSpPr/>
          <p:nvPr/>
        </p:nvSpPr>
        <p:spPr bwMode="auto">
          <a:xfrm>
            <a:off x="4211960" y="2348880"/>
            <a:ext cx="1080120" cy="720080"/>
          </a:xfrm>
          <a:prstGeom prst="triangle">
            <a:avLst/>
          </a:prstGeom>
          <a:solidFill>
            <a:srgbClr val="92D050"/>
          </a:solidFill>
          <a:ln>
            <a:noFill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5436096" y="3140968"/>
            <a:ext cx="2196244" cy="79208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2699792" y="3933056"/>
            <a:ext cx="1008112" cy="1008112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uk-UA" sz="32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altLang="uk-UA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altLang="uk-UA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Оживимо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свою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геомертичну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фігуру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  <a:endParaRPr lang="ru-RU" altLang="uk-UA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Улыбающееся лицо 1"/>
          <p:cNvSpPr/>
          <p:nvPr/>
        </p:nvSpPr>
        <p:spPr bwMode="auto">
          <a:xfrm>
            <a:off x="3059832" y="3356992"/>
            <a:ext cx="2448272" cy="2016224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36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        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Представляємо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команду:</a:t>
            </a:r>
          </a:p>
          <a:p>
            <a:pPr marL="0" indent="0">
              <a:buNone/>
            </a:pPr>
            <a:endParaRPr lang="ru-RU" altLang="uk-UA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756" b="89721" l="4500" r="94625">
                        <a14:foregroundMark x1="79250" y1="19861" x2="83125" y2="16899"/>
                        <a14:foregroundMark x1="86000" y1="17770" x2="86000" y2="17770"/>
                        <a14:foregroundMark x1="88125" y1="21080" x2="88125" y2="21080"/>
                        <a14:foregroundMark x1="88375" y1="26829" x2="88375" y2="26829"/>
                        <a14:foregroundMark x1="87500" y1="31533" x2="87500" y2="31533"/>
                        <a14:foregroundMark x1="85750" y1="33798" x2="85750" y2="33798"/>
                        <a14:foregroundMark x1="82875" y1="34843" x2="82875" y2="34843"/>
                        <a14:foregroundMark x1="81000" y1="33275" x2="81000" y2="33275"/>
                        <a14:foregroundMark x1="79125" y1="30139" x2="79125" y2="30139"/>
                        <a14:foregroundMark x1="78625" y1="27526" x2="78625" y2="27526"/>
                        <a14:foregroundMark x1="78375" y1="25261" x2="78375" y2="25261"/>
                        <a14:foregroundMark x1="78125" y1="23171" x2="78125" y2="23171"/>
                        <a14:foregroundMark x1="78875" y1="20906" x2="78875" y2="20906"/>
                        <a14:foregroundMark x1="83125" y1="16551" x2="83125" y2="165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92895"/>
            <a:ext cx="4890120" cy="3508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836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ru-RU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За словом в </a:t>
            </a: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кишеню</a:t>
            </a:r>
            <a:r>
              <a:rPr lang="ru-RU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 не </a:t>
            </a: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поліземо</a:t>
            </a:r>
            <a:endParaRPr lang="ru-RU" altLang="uk-UA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altLang="uk-UA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      </a:t>
            </a: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опиши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властивості</a:t>
            </a: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своєї</a:t>
            </a: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фігури</a:t>
            </a: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:</a:t>
            </a:r>
          </a:p>
          <a:p>
            <a:pPr marL="0" indent="0">
              <a:buNone/>
            </a:pPr>
            <a:endParaRPr lang="ru-RU" alt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«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» -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прикметниками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«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» -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іменниками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«Круг» </a:t>
            </a: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ru-RU" altLang="uk-UA" b="1" dirty="0" err="1" smtClean="0">
                <a:solidFill>
                  <a:schemeClr val="accent6">
                    <a:lumMod val="75000"/>
                  </a:schemeClr>
                </a:solidFill>
              </a:rPr>
              <a:t>словосполученнями</a:t>
            </a:r>
            <a:endParaRPr lang="ru-RU" altLang="uk-UA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36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uk-UA" sz="32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uk-UA" dirty="0" smtClean="0">
                <a:solidFill>
                  <a:schemeClr val="bg1"/>
                </a:solidFill>
              </a:rPr>
              <a:t>            </a:t>
            </a:r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Теоретичне</a:t>
            </a:r>
            <a:r>
              <a:rPr lang="ru-RU" altLang="uk-UA" sz="4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завдання</a:t>
            </a:r>
            <a:endParaRPr lang="ru-RU" altLang="uk-UA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00" b="98200" l="9877" r="98519">
                        <a14:foregroundMark x1="28148" y1="85800" x2="28148" y2="85800"/>
                        <a14:foregroundMark x1="82716" y1="70000" x2="82716" y2="70000"/>
                        <a14:foregroundMark x1="83704" y1="63600" x2="83704" y2="63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83112"/>
            <a:ext cx="2792909" cy="32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836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27643" y="169277"/>
            <a:ext cx="8229600" cy="1143000"/>
          </a:xfrm>
        </p:spPr>
        <p:txBody>
          <a:bodyPr/>
          <a:lstStyle/>
          <a:p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643" y="1288075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Що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не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збільшує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лупа?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прямокутному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гострий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кут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дорівнює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45˚ , то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він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6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рівнобедреному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кут при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вершині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дорівнює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60˚, то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він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6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Центр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вписаного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кола в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знаходиться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точці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перетин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Де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знаходиться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центр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описаного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кола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навколо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тупокутного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трикутника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?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6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Як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називається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із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сторонами 3,4,5?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дві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сторони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і кут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між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ними одного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трикутника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відповідно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дорівнюють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двом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сторонам і куту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між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ними другого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трикутника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, то …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У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сума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двох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сторін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завжди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більша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У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прямокутному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трикутнику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квадрат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гіпотенузи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дорівнює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…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У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подібних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трикутників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відповідні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600" b="1" dirty="0" err="1" smtClean="0">
                <a:solidFill>
                  <a:schemeClr val="accent6">
                    <a:lumMod val="75000"/>
                  </a:schemeClr>
                </a:solidFill>
              </a:rPr>
              <a:t>сторони</a:t>
            </a:r>
            <a:r>
              <a:rPr lang="ru-RU" altLang="uk-UA" sz="1600" b="1" dirty="0" smtClean="0">
                <a:solidFill>
                  <a:schemeClr val="accent6">
                    <a:lumMod val="75000"/>
                  </a:schemeClr>
                </a:solidFill>
              </a:rPr>
              <a:t>…</a:t>
            </a:r>
            <a:endParaRPr lang="ru-RU" altLang="uk-UA" sz="1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12079" y="1298891"/>
            <a:ext cx="6399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(кут)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8422" y="1897177"/>
            <a:ext cx="18662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рівнобедрений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88422" y="2471593"/>
            <a:ext cx="19014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рівносторонній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344" y="3045415"/>
            <a:ext cx="14750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(у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бісектрис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8422" y="3696109"/>
            <a:ext cx="21451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(поза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трикутником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433392" y="3883253"/>
            <a:ext cx="15824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єгипетський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88422" y="4797152"/>
            <a:ext cx="24529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такі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трикутники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рівні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758284" y="5006016"/>
            <a:ext cx="12121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(за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третю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88422" y="5661248"/>
            <a:ext cx="26468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сумі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квадратів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катетів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  <a:endParaRPr lang="uk-UA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408829" y="5891612"/>
            <a:ext cx="156164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sz="1600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пропорційні</a:t>
            </a:r>
            <a:r>
              <a:rPr lang="ru-RU" altLang="uk-UA" sz="1600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3836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5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500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5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5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500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500" fill="hold"/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0" fill="hold"/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500" fill="hold"/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500"/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500" fill="hold"/>
                                        <p:tgtEl>
                                          <p:spTgt spid="102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500" fill="hold"/>
                                        <p:tgtEl>
                                          <p:spTgt spid="102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500" fill="hold"/>
                                        <p:tgtEl>
                                          <p:spTgt spid="102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500"/>
                                        <p:tgtEl>
                                          <p:spTgt spid="102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</a:t>
            </a: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Сторона квадрата – 3см, а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його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діагональ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діагоналі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рівні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, то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він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Протилежні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сторони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і кути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паралелограма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діагоналі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паралелограма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перетинаються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під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прямим кутом, то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він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У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рівнобедреній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трапеції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кути при основах…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Сума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кутів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рівна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в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можна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вписати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коло, то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суми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його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ротилежних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кутів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Відрізок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який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з’єднує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середини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бічних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сторін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трапеції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називається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Квадрат і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прямокутник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мають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однакові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периметри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Хто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з них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має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більшу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площу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Опуклим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називається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 </a:t>
            </a:r>
            <a:endParaRPr lang="ru-RU" altLang="uk-UA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61047" y="1639433"/>
            <a:ext cx="785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( 2√3)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48928" y="1638092"/>
            <a:ext cx="1821332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endParaRPr lang="ru-RU" altLang="uk-UA" b="1" kern="0" dirty="0" smtClean="0">
              <a:solidFill>
                <a:srgbClr val="2D2D8A">
                  <a:lumMod val="75000"/>
                </a:srgbClr>
              </a:solidFill>
              <a:latin typeface="Arial"/>
            </a:endParaRPr>
          </a:p>
          <a:p>
            <a:pPr lvl="0" algn="l">
              <a:spcBef>
                <a:spcPct val="20000"/>
              </a:spcBef>
            </a:pPr>
            <a:r>
              <a:rPr lang="ru-RU" altLang="uk-UA" b="1" kern="0" dirty="0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прямокутник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66131" y="4149080"/>
            <a:ext cx="889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рівні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03933" y="1988957"/>
            <a:ext cx="889987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endParaRPr lang="ru-RU" altLang="uk-UA" b="1" kern="0" dirty="0" smtClean="0">
              <a:solidFill>
                <a:srgbClr val="2D2D8A">
                  <a:lumMod val="75000"/>
                </a:srgbClr>
              </a:solidFill>
              <a:latin typeface="Arial"/>
            </a:endParaRPr>
          </a:p>
          <a:p>
            <a:pPr lvl="0" algn="l">
              <a:spcBef>
                <a:spcPct val="20000"/>
              </a:spcBef>
            </a:pPr>
            <a:r>
              <a:rPr lang="ru-RU" altLang="uk-UA" b="1" kern="0" dirty="0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рівні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36263" y="2908081"/>
            <a:ext cx="2390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(ромб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або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квадрат)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961047" y="2908080"/>
            <a:ext cx="1150644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spcBef>
                <a:spcPct val="20000"/>
              </a:spcBef>
            </a:pPr>
            <a:endParaRPr lang="ru-RU" altLang="uk-UA" b="1" kern="0" dirty="0" smtClean="0">
              <a:solidFill>
                <a:srgbClr val="2D2D8A">
                  <a:lumMod val="75000"/>
                </a:srgbClr>
              </a:solidFill>
              <a:latin typeface="Arial"/>
            </a:endParaRPr>
          </a:p>
          <a:p>
            <a:pPr lvl="0" algn="l">
              <a:spcBef>
                <a:spcPct val="20000"/>
              </a:spcBef>
            </a:pPr>
            <a:r>
              <a:rPr lang="ru-RU" altLang="uk-UA" b="1" kern="0" dirty="0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рівні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88022" y="3258946"/>
            <a:ext cx="800219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endParaRPr lang="ru-RU" altLang="uk-UA" b="1" kern="0" dirty="0" smtClean="0">
              <a:solidFill>
                <a:srgbClr val="2D2D8A">
                  <a:lumMod val="75000"/>
                </a:srgbClr>
              </a:solidFill>
              <a:latin typeface="Arial"/>
            </a:endParaRPr>
          </a:p>
          <a:p>
            <a:pPr lvl="0" algn="l">
              <a:spcBef>
                <a:spcPct val="20000"/>
              </a:spcBef>
            </a:pPr>
            <a:r>
              <a:rPr lang="ru-RU" altLang="uk-UA" b="1" kern="0" dirty="0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360˚)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487821" y="4725144"/>
            <a:ext cx="3421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середньою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лінією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трапеції</a:t>
            </a:r>
            <a:r>
              <a:rPr lang="ru-RU" altLang="uk-UA" b="1" kern="0" dirty="0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667580" y="5373216"/>
            <a:ext cx="12538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(квадрат)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55574" y="6065713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який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лежить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в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одній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півплощині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відносно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будь-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якої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сторони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451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5" grpId="0"/>
      <p:bldP spid="9" grpId="0"/>
      <p:bldP spid="6" grpId="0"/>
      <p:bldP spid="8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Круг</a:t>
            </a:r>
            <a:endParaRPr lang="ru-RU" altLang="uk-UA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Як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знайти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довжину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кола?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Як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знайти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площу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круга?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Що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таке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хорда?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Хорда, яка проходить через центр,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називається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…</a:t>
            </a:r>
          </a:p>
          <a:p>
            <a:pPr>
              <a:buFont typeface="Wingdings" panose="05000000000000000000" pitchFamily="2" charset="2"/>
              <a:buChar char="v"/>
            </a:pPr>
            <a:endParaRPr lang="ru-RU" altLang="uk-UA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Яка задача про круг не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має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розв’язку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?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Якщо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площа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круга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рівна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7п, то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його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радіус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Дотична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до кола перпендикулярна до… </a:t>
            </a:r>
            <a:endParaRPr lang="ru-RU" altLang="uk-UA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altLang="uk-UA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Відстань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між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центрами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двох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кіл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при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зовнішньому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дотику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…</a:t>
            </a:r>
            <a:endParaRPr lang="en-US" altLang="uk-UA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altLang="uk-UA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Довжина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 дуги кола </a:t>
            </a:r>
            <a:r>
              <a:rPr lang="ru-RU" altLang="uk-UA" sz="1800" b="1" dirty="0" err="1" smtClean="0">
                <a:solidFill>
                  <a:schemeClr val="accent6">
                    <a:lumMod val="75000"/>
                  </a:schemeClr>
                </a:solidFill>
              </a:rPr>
              <a:t>дорівнює</a:t>
            </a:r>
            <a:r>
              <a:rPr lang="ru-RU" altLang="uk-UA" sz="1800" b="1" dirty="0" smtClean="0">
                <a:solidFill>
                  <a:schemeClr val="accent6">
                    <a:lumMod val="75000"/>
                  </a:schemeClr>
                </a:solidFill>
              </a:rPr>
              <a:t>…</a:t>
            </a:r>
            <a:endParaRPr lang="ru-RU" altLang="uk-UA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27957" y="1266849"/>
            <a:ext cx="1136850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endParaRPr lang="ru-RU" altLang="uk-UA" b="1" kern="0" dirty="0" smtClean="0">
              <a:solidFill>
                <a:srgbClr val="2D2D8A">
                  <a:lumMod val="75000"/>
                </a:srgbClr>
              </a:solidFill>
              <a:latin typeface="Arial"/>
            </a:endParaRPr>
          </a:p>
          <a:p>
            <a:pPr lvl="0" algn="l">
              <a:spcBef>
                <a:spcPct val="20000"/>
              </a:spcBef>
            </a:pPr>
            <a:r>
              <a:rPr lang="ru-RU" altLang="uk-UA" b="1" kern="0" dirty="0" smtClean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l =2π R)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4211960" y="1916832"/>
                <a:ext cx="1120756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l">
                  <a:spcBef>
                    <a:spcPct val="20000"/>
                  </a:spcBef>
                </a:pPr>
                <a:r>
                  <a:rPr lang="ru-RU" altLang="uk-UA" b="1" kern="0" dirty="0">
                    <a:solidFill>
                      <a:srgbClr val="2D2D8A">
                        <a:lumMod val="75000"/>
                      </a:srgbClr>
                    </a:solidFill>
                    <a:latin typeface="Arial"/>
                  </a:rPr>
                  <a:t>(</a:t>
                </a:r>
                <a:r>
                  <a:rPr lang="en-US" altLang="uk-UA" b="1" kern="0" dirty="0">
                    <a:solidFill>
                      <a:srgbClr val="2D2D8A">
                        <a:lumMod val="75000"/>
                      </a:srgbClr>
                    </a:solidFill>
                    <a:latin typeface="Arial"/>
                  </a:rPr>
                  <a:t>S=</a:t>
                </a:r>
                <a14:m>
                  <m:oMath xmlns:m="http://schemas.openxmlformats.org/officeDocument/2006/math">
                    <m:r>
                      <a:rPr lang="en-US" altLang="uk-UA" b="1" i="1" kern="0">
                        <a:solidFill>
                          <a:srgbClr val="2D2D8A">
                            <a:lumMod val="75000"/>
                          </a:srgbClr>
                        </a:solidFill>
                        <a:latin typeface="Cambria Math"/>
                        <a:ea typeface="Cambria Math"/>
                      </a:rPr>
                      <m:t>𝝅</m:t>
                    </m:r>
                    <m:sSup>
                      <m:sSupPr>
                        <m:ctrlP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  <a:ea typeface="Cambria Math"/>
                          </a:rPr>
                          <m:t>𝑹</m:t>
                        </m:r>
                      </m:e>
                      <m:sup>
                        <m: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altLang="uk-UA" b="1" kern="0" dirty="0">
                    <a:solidFill>
                      <a:srgbClr val="2D2D8A">
                        <a:lumMod val="75000"/>
                      </a:srgbClr>
                    </a:solidFill>
                    <a:latin typeface="Arial"/>
                  </a:rPr>
                  <a:t> )</a:t>
                </a: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1916832"/>
                <a:ext cx="1120756" cy="375552"/>
              </a:xfrm>
              <a:prstGeom prst="rect">
                <a:avLst/>
              </a:prstGeom>
              <a:blipFill rotWithShape="1">
                <a:blip r:embed="rId3"/>
                <a:stretch>
                  <a:fillRect l="-4891" t="-4839" r="-3804" b="-258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847666" y="2636912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відрізок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,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який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з’єднує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дві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точки кола і не проходить через центр)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47666" y="3226853"/>
            <a:ext cx="1544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діаметром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843247" y="3609833"/>
            <a:ext cx="2810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(про квадратуру круга)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07532" y="3973184"/>
            <a:ext cx="593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(√7)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68575" y="45811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радіуса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,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проведеного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в точку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дотику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45595" y="5301208"/>
            <a:ext cx="3065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spcBef>
                <a:spcPct val="20000"/>
              </a:spcBef>
            </a:pP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(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дорівнює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сумі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 </a:t>
            </a:r>
            <a:r>
              <a:rPr lang="ru-RU" altLang="uk-UA" b="1" kern="0" dirty="0" err="1">
                <a:solidFill>
                  <a:srgbClr val="2D2D8A">
                    <a:lumMod val="75000"/>
                  </a:srgbClr>
                </a:solidFill>
                <a:latin typeface="Arial"/>
              </a:rPr>
              <a:t>радіусів</a:t>
            </a:r>
            <a:r>
              <a:rPr lang="ru-RU" altLang="uk-UA" b="1" kern="0" dirty="0">
                <a:solidFill>
                  <a:srgbClr val="2D2D8A">
                    <a:lumMod val="75000"/>
                  </a:srgbClr>
                </a:solidFill>
                <a:latin typeface="Arial"/>
              </a:rPr>
              <a:t>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4996382" y="5485874"/>
                <a:ext cx="888385" cy="4912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l">
                  <a:spcBef>
                    <a:spcPct val="20000"/>
                  </a:spcBef>
                </a:pPr>
                <a:r>
                  <a:rPr lang="ru-RU" altLang="uk-UA" b="1" kern="0" dirty="0">
                    <a:solidFill>
                      <a:srgbClr val="2D2D8A">
                        <a:lumMod val="75000"/>
                      </a:srgbClr>
                    </a:solidFill>
                    <a:latin typeface="Arial"/>
                  </a:rPr>
                  <a:t>(</a:t>
                </a:r>
                <a:r>
                  <a:rPr lang="en-US" altLang="uk-UA" b="1" kern="0" dirty="0">
                    <a:solidFill>
                      <a:srgbClr val="2D2D8A">
                        <a:lumMod val="75000"/>
                      </a:srgbClr>
                    </a:solidFill>
                    <a:latin typeface="Arial"/>
                  </a:rPr>
                  <a:t>l=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  <a:ea typeface="Cambria Math"/>
                          </a:rPr>
                          <m:t>𝝅</m:t>
                        </m:r>
                        <m: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  <a:ea typeface="Cambria Math"/>
                          </a:rPr>
                          <m:t>𝑹𝒏</m:t>
                        </m:r>
                      </m:num>
                      <m:den>
                        <m: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</a:rPr>
                          <m:t>𝟏𝟖𝟎</m:t>
                        </m:r>
                        <m:r>
                          <a:rPr lang="en-US" altLang="uk-UA" b="1" i="1" kern="0">
                            <a:solidFill>
                              <a:srgbClr val="2D2D8A">
                                <a:lumMod val="75000"/>
                              </a:srgbClr>
                            </a:solidFill>
                            <a:latin typeface="Cambria Math"/>
                          </a:rPr>
                          <m:t>˚</m:t>
                        </m:r>
                      </m:den>
                    </m:f>
                  </m:oMath>
                </a14:m>
                <a:r>
                  <a:rPr lang="en-US" altLang="uk-UA" b="1" kern="0" dirty="0">
                    <a:solidFill>
                      <a:srgbClr val="2D2D8A">
                        <a:lumMod val="75000"/>
                      </a:srgbClr>
                    </a:solidFill>
                    <a:latin typeface="Arial"/>
                    <a:ea typeface="Cambria Math"/>
                  </a:rPr>
                  <a:t>)</a:t>
                </a:r>
                <a:endParaRPr lang="ru-RU" altLang="uk-UA" b="1" kern="0" dirty="0">
                  <a:solidFill>
                    <a:srgbClr val="2D2D8A">
                      <a:lumMod val="75000"/>
                    </a:srgbClr>
                  </a:solidFill>
                  <a:latin typeface="Arial"/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382" y="5485874"/>
                <a:ext cx="888385" cy="491225"/>
              </a:xfrm>
              <a:prstGeom prst="rect">
                <a:avLst/>
              </a:prstGeom>
              <a:blipFill rotWithShape="1">
                <a:blip r:embed="rId4"/>
                <a:stretch>
                  <a:fillRect l="-6207" r="-6207" b="-750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451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Спробуй</a:t>
            </a:r>
            <a:r>
              <a:rPr lang="ru-RU" altLang="uk-UA" sz="4000" b="1" dirty="0" smtClean="0">
                <a:solidFill>
                  <a:schemeClr val="accent6">
                    <a:lumMod val="75000"/>
                  </a:schemeClr>
                </a:solidFill>
              </a:rPr>
              <a:t> доведи:</a:t>
            </a: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«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» – теорему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Піфагора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за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допомогою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двох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трикутників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«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» – теорему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Піфагора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за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допомогою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двох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чотирикутників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«Круг» -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показати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множину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дійсних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чисел за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допомогою</a:t>
            </a:r>
            <a:r>
              <a:rPr lang="ru-RU" alt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dirty="0" err="1" smtClean="0">
                <a:solidFill>
                  <a:schemeClr val="accent6">
                    <a:lumMod val="75000"/>
                  </a:schemeClr>
                </a:solidFill>
              </a:rPr>
              <a:t>кругів</a:t>
            </a:r>
            <a:endParaRPr lang="ru-RU" altLang="uk-UA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51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29146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endParaRPr lang="uk-UA" dirty="0" smtClean="0"/>
              </a:p>
              <a:p>
                <a:pPr marL="0" indent="0">
                  <a:buNone/>
                </a:pPr>
                <a:r>
                  <a:rPr lang="en-US" dirty="0" smtClean="0"/>
                  <a:t>S</a:t>
                </a:r>
                <a:r>
                  <a:rPr lang="en-US" sz="2000" dirty="0" smtClean="0"/>
                  <a:t>ABC</a:t>
                </a:r>
                <a:r>
                  <a:rPr lang="en-US" dirty="0" smtClean="0"/>
                  <a:t> + S </a:t>
                </a:r>
                <a:r>
                  <a:rPr lang="en-US" sz="2000" dirty="0" smtClean="0"/>
                  <a:t>ABM</a:t>
                </a:r>
                <a:r>
                  <a:rPr lang="en-US" dirty="0" smtClean="0"/>
                  <a:t> + S </a:t>
                </a:r>
                <a:r>
                  <a:rPr lang="en-US" sz="2000" dirty="0" smtClean="0"/>
                  <a:t>BMD</a:t>
                </a:r>
                <a:r>
                  <a:rPr lang="en-US" dirty="0" smtClean="0"/>
                  <a:t> = S</a:t>
                </a:r>
                <a:r>
                  <a:rPr lang="uk-UA" dirty="0" smtClean="0"/>
                  <a:t>трап. , або 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𝑎𝑏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𝑐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𝑎𝑏</m:t>
                        </m:r>
                      </m:num>
                      <m:den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  <m:r>
                          <a:rPr lang="en-US" b="0" i="1" smtClean="0">
                            <a:latin typeface="Cambria Math"/>
                          </a:rPr>
                          <m:t>)(</m:t>
                        </m:r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  <m:r>
                          <a:rPr lang="en-US" b="0" i="1" smtClean="0"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de-DE" dirty="0" smtClean="0"/>
                  <a:t>ab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dirty="0" smtClean="0"/>
                  <a:t> + ab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  <m:r>
                          <a:rPr lang="en-US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dirty="0" smtClean="0"/>
                  <a:t>, 2ab +</a:t>
                </a:r>
                <a:r>
                  <a:rPr lang="de-DE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dirty="0" smtClean="0"/>
                  <a:t> =</a:t>
                </a:r>
              </a:p>
              <a:p>
                <a:pPr marL="0" indent="0">
                  <a:buNone/>
                </a:pPr>
                <a:r>
                  <a:rPr lang="de-DE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dirty="0" smtClean="0"/>
                  <a:t>+ 2ab 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dirty="0" smtClean="0"/>
                  <a:t>, </a:t>
                </a:r>
                <a:r>
                  <a:rPr lang="uk-UA" dirty="0" smtClean="0"/>
                  <a:t>звідки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b="0" i="0" smtClean="0">
                        <a:solidFill>
                          <a:srgbClr val="00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de-DE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de-DE" dirty="0" smtClean="0"/>
                  <a:t> 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uk-UA" dirty="0" smtClean="0"/>
              </a:p>
            </p:txBody>
          </p:sp>
        </mc:Choice>
        <mc:Fallback xmlns=""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4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4451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57787"/>
            <a:ext cx="5256584" cy="4441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C:\Users\Liudmila\Desktop\5d318eb10b7e5428a392706cd8d267a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624" y="1772816"/>
            <a:ext cx="528037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51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uk-UA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          Моя фігура в алгебрі</a:t>
            </a:r>
          </a:p>
          <a:p>
            <a:pPr marL="0" indent="0">
              <a:buNone/>
            </a:pPr>
            <a:endParaRPr lang="ru-RU" altLang="uk-UA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00" b="996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2238374"/>
            <a:ext cx="4999084" cy="3775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Трикутник</a:t>
            </a:r>
            <a:r>
              <a:rPr lang="ru-RU" altLang="uk-UA" sz="4000" b="1" dirty="0" smtClean="0">
                <a:solidFill>
                  <a:schemeClr val="accent6">
                    <a:lumMod val="75000"/>
                  </a:schemeClr>
                </a:solidFill>
              </a:rPr>
              <a:t> Паскаля</a:t>
            </a: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1916832"/>
            <a:ext cx="4295775" cy="391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 smtClean="0">
                <a:solidFill>
                  <a:schemeClr val="accent6">
                    <a:lumMod val="75000"/>
                  </a:schemeClr>
                </a:solidFill>
              </a:rPr>
              <a:t>Квадрат </a:t>
            </a:r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суми</a:t>
            </a: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47863"/>
            <a:ext cx="4237358" cy="369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Об’єднання</a:t>
            </a:r>
            <a:r>
              <a:rPr lang="ru-RU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 і </a:t>
            </a: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переріз</a:t>
            </a:r>
            <a:r>
              <a:rPr lang="ru-RU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множин</a:t>
            </a:r>
            <a:endParaRPr lang="ru-RU" altLang="uk-UA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4579" name="Picture 3" descr="http://foxford.ru/uploads/tinymce_image/image/1635/venn-diagram-i1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44862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4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b="1" dirty="0" err="1" smtClean="0">
                <a:solidFill>
                  <a:schemeClr val="accent6">
                    <a:lumMod val="75000"/>
                  </a:schemeClr>
                </a:solidFill>
              </a:rPr>
              <a:t>Сенкан</a:t>
            </a:r>
            <a:endParaRPr lang="ru-RU" altLang="uk-UA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Напишіть</a:t>
            </a:r>
            <a:r>
              <a:rPr lang="ru-RU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сенкан</a:t>
            </a:r>
            <a:r>
              <a:rPr lang="ru-RU" altLang="uk-UA" sz="3600" b="1" dirty="0" smtClean="0">
                <a:solidFill>
                  <a:schemeClr val="accent6">
                    <a:lumMod val="75000"/>
                  </a:schemeClr>
                </a:solidFill>
              </a:rPr>
              <a:t> про свою </a:t>
            </a:r>
            <a:r>
              <a:rPr lang="ru-RU" altLang="uk-UA" sz="3600" b="1" dirty="0" err="1" smtClean="0">
                <a:solidFill>
                  <a:schemeClr val="accent6">
                    <a:lumMod val="75000"/>
                  </a:schemeClr>
                </a:solidFill>
              </a:rPr>
              <a:t>фігуру</a:t>
            </a:r>
            <a:r>
              <a:rPr lang="ru-RU" altLang="uk-UA" sz="3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endParaRPr lang="ru-RU" altLang="uk-UA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altLang="uk-UA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Іменник</a:t>
            </a:r>
            <a:endParaRPr lang="ru-RU" alt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Два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прикметники</a:t>
            </a:r>
            <a:endParaRPr lang="ru-RU" alt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Три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дієслова</a:t>
            </a:r>
            <a:endParaRPr lang="ru-RU" alt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     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Речення</a:t>
            </a: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 з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чотирьох</a:t>
            </a: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слів</a:t>
            </a:r>
            <a:endParaRPr lang="ru-RU" alt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ru-RU" altLang="uk-UA" sz="2800" b="1" dirty="0" smtClean="0">
                <a:solidFill>
                  <a:schemeClr val="accent6">
                    <a:lumMod val="75000"/>
                  </a:schemeClr>
                </a:solidFill>
              </a:rPr>
              <a:t>Слово-</a:t>
            </a:r>
            <a:r>
              <a:rPr lang="ru-RU" altLang="uk-UA" sz="2800" b="1" dirty="0" err="1" smtClean="0">
                <a:solidFill>
                  <a:schemeClr val="accent6">
                    <a:lumMod val="75000"/>
                  </a:schemeClr>
                </a:solidFill>
              </a:rPr>
              <a:t>асоціація</a:t>
            </a:r>
            <a:endParaRPr lang="ru-RU" altLang="uk-UA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alt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6000" b="1" dirty="0" smtClean="0">
                <a:solidFill>
                  <a:schemeClr val="accent6">
                    <a:lumMod val="75000"/>
                  </a:schemeClr>
                </a:solidFill>
              </a:rPr>
              <a:t>      Дякую за гру!</a:t>
            </a:r>
          </a:p>
          <a:p>
            <a:pPr marL="0" indent="0">
              <a:buNone/>
            </a:pPr>
            <a:endParaRPr lang="uk-UA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996952"/>
            <a:ext cx="5250160" cy="3189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uk-UA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575</Words>
  <Application>Microsoft Office PowerPoint</Application>
  <PresentationFormat>Экран (4:3)</PresentationFormat>
  <Paragraphs>114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12</vt:i4>
      </vt:variant>
      <vt:variant>
        <vt:lpstr>Заголовки слайдов</vt:lpstr>
      </vt:variant>
      <vt:variant>
        <vt:i4>19</vt:i4>
      </vt:variant>
    </vt:vector>
  </HeadingPairs>
  <TitlesOfParts>
    <vt:vector size="31" baseType="lpstr"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7_Оформление по умолчанию</vt:lpstr>
      <vt:lpstr>8_Оформление по умолчанию</vt:lpstr>
      <vt:lpstr>9_Оформление по умолчанию</vt:lpstr>
      <vt:lpstr>10_Оформление по умолчанию</vt:lpstr>
      <vt:lpstr>11_Оформление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Трикутник</vt:lpstr>
      <vt:lpstr>Чотирикутник</vt:lpstr>
      <vt:lpstr>Круг</vt:lpstr>
      <vt:lpstr>Спробуй доведи:</vt:lpstr>
      <vt:lpstr>Презентация PowerPoint</vt:lpstr>
      <vt:lpstr>Презентация PowerPoint</vt:lpstr>
      <vt:lpstr>Презентация PowerPoint</vt:lpstr>
      <vt:lpstr>Презентация PowerPoint</vt:lpstr>
      <vt:lpstr>Трикутник Паскаля</vt:lpstr>
      <vt:lpstr>Квадрат суми</vt:lpstr>
      <vt:lpstr>Об’єднання і переріз множин</vt:lpstr>
      <vt:lpstr>Сенкан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Liudmila</cp:lastModifiedBy>
  <cp:revision>120</cp:revision>
  <dcterms:created xsi:type="dcterms:W3CDTF">2012-09-03T18:23:50Z</dcterms:created>
  <dcterms:modified xsi:type="dcterms:W3CDTF">2015-12-07T04:43:15Z</dcterms:modified>
</cp:coreProperties>
</file>