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4630400" cy="8229600"/>
  <p:notesSz cx="8229600" cy="146304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Inter" panose="020B0604020202020204" charset="0"/>
      <p:regular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5" autoAdjust="0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4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3835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01335" y="962758"/>
            <a:ext cx="10364488" cy="3049717"/>
          </a:xfrm>
        </p:spPr>
        <p:txBody>
          <a:bodyPr bIns="0" anchor="b">
            <a:normAutofit/>
          </a:bodyPr>
          <a:lstStyle>
            <a:lvl1pPr algn="l">
              <a:defRPr sz="792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1336" y="4237446"/>
            <a:ext cx="10364486" cy="117314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2160" b="0" cap="all" baseline="0">
                <a:solidFill>
                  <a:schemeClr val="tx1"/>
                </a:solidFill>
              </a:defRPr>
            </a:lvl1pPr>
            <a:lvl2pPr marL="548640" indent="0" algn="ctr">
              <a:buNone/>
              <a:defRPr sz="216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9801" y="395169"/>
            <a:ext cx="5968698" cy="37104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725197" y="958767"/>
            <a:ext cx="973223" cy="604294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901336" y="4234250"/>
            <a:ext cx="1036448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436966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744675" y="2216506"/>
            <a:ext cx="1152902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231890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5087" y="2107356"/>
            <a:ext cx="10371785" cy="2265540"/>
          </a:xfrm>
        </p:spPr>
        <p:txBody>
          <a:bodyPr anchor="b">
            <a:normAutofit/>
          </a:bodyPr>
          <a:lstStyle>
            <a:lvl1pPr algn="l">
              <a:defRPr sz="432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45087" y="4567435"/>
            <a:ext cx="10356535" cy="1215515"/>
          </a:xfrm>
        </p:spPr>
        <p:txBody>
          <a:bodyPr tIns="91440">
            <a:normAutofit/>
          </a:bodyPr>
          <a:lstStyle>
            <a:lvl1pPr marL="0" indent="0" algn="l">
              <a:buNone/>
              <a:defRPr sz="2160">
                <a:solidFill>
                  <a:schemeClr val="tx1"/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745087" y="4565982"/>
            <a:ext cx="103565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489093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9061" y="965867"/>
            <a:ext cx="11526762" cy="127116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6797" y="2413054"/>
            <a:ext cx="5574182" cy="41383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96525" y="2420812"/>
            <a:ext cx="5574182" cy="412982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744675" y="2216506"/>
            <a:ext cx="1152902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38468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6630" y="964996"/>
            <a:ext cx="11529193" cy="126758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6629" y="2423459"/>
            <a:ext cx="5574182" cy="9623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640" b="0" cap="all" baseline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6629" y="3389124"/>
            <a:ext cx="5574182" cy="31733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94835" y="2427604"/>
            <a:ext cx="5574182" cy="962684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640" b="0" cap="all" baseline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94835" y="3385790"/>
            <a:ext cx="5574182" cy="316484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744675" y="2216506"/>
            <a:ext cx="1152902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58553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744675" y="2216506"/>
            <a:ext cx="1152902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379780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63177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3606" y="958768"/>
            <a:ext cx="3927719" cy="2696540"/>
          </a:xfrm>
        </p:spPr>
        <p:txBody>
          <a:bodyPr anchor="b">
            <a:normAutofit/>
          </a:bodyPr>
          <a:lstStyle>
            <a:lvl1pPr algn="l">
              <a:defRPr sz="288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2457" y="958769"/>
            <a:ext cx="7214964" cy="5590591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3606" y="3846590"/>
            <a:ext cx="3930016" cy="2697817"/>
          </a:xfrm>
        </p:spPr>
        <p:txBody>
          <a:bodyPr/>
          <a:lstStyle>
            <a:lvl1pPr marL="0" indent="0" algn="l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737936" y="3846589"/>
            <a:ext cx="392338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44176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8972865" y="578605"/>
            <a:ext cx="4889440" cy="617892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1447" y="1355416"/>
            <a:ext cx="6638794" cy="2196701"/>
          </a:xfrm>
        </p:spPr>
        <p:txBody>
          <a:bodyPr anchor="b">
            <a:normAutofit/>
          </a:bodyPr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749268" y="1347051"/>
            <a:ext cx="3349405" cy="4639592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40395" y="3775191"/>
            <a:ext cx="6629285" cy="2404490"/>
          </a:xfrm>
        </p:spPr>
        <p:txBody>
          <a:bodyPr>
            <a:normAutofit/>
          </a:bodyPr>
          <a:lstStyle>
            <a:lvl1pPr marL="0" indent="0" algn="l">
              <a:buNone/>
              <a:defRPr sz="216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736859" y="6563828"/>
            <a:ext cx="6632821" cy="384148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36858" y="382369"/>
            <a:ext cx="6649205" cy="38511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736859" y="3772326"/>
            <a:ext cx="663282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52882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744675" y="2216506"/>
            <a:ext cx="1152902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08383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326933" y="958768"/>
            <a:ext cx="1938890" cy="5591867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3606" y="958768"/>
            <a:ext cx="9394596" cy="55918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1326933" y="958768"/>
            <a:ext cx="0" cy="5591867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744265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505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0253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4971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52645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882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54537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494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423372"/>
            <a:ext cx="14630400" cy="49271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7351776"/>
            <a:ext cx="14630400" cy="89154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41895" y="965423"/>
            <a:ext cx="11523930" cy="1259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41895" y="2418879"/>
            <a:ext cx="11523930" cy="4140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64966" y="396445"/>
            <a:ext cx="4200858" cy="371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1895" y="395169"/>
            <a:ext cx="7126603" cy="371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6073" y="958767"/>
            <a:ext cx="973223" cy="60429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336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7354096"/>
            <a:ext cx="146304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3656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384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120000"/>
        </a:lnSpc>
        <a:spcBef>
          <a:spcPts val="12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16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92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8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4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4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4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4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4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80603" y="848374"/>
            <a:ext cx="7556421" cy="29770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Математика 5 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клас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Додавання та віднімання десяткових 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дробів</a:t>
            </a:r>
            <a:r>
              <a:rPr lang="uk-UA" sz="4650" b="1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ts val="5850"/>
              </a:lnSpc>
              <a:buNone/>
            </a:pPr>
            <a:r>
              <a:rPr lang="uk-UA" sz="4650" b="1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Марки 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машин.</a:t>
            </a:r>
            <a:endParaRPr lang="en-US" sz="4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89" y="4114800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Вітаємо! Сьогодні ми навчимося додавати та віднімати десяткові дроби, використовуючи марки машин! Підготуйте ручки, зошити та уяву!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2233" y="876538"/>
            <a:ext cx="12967335" cy="677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Задача </a:t>
            </a:r>
            <a:r>
              <a:rPr lang="en-US" sz="42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1</a:t>
            </a:r>
            <a:r>
              <a:rPr lang="uk-UA" sz="42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r>
              <a:rPr lang="en-US" sz="42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2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Швидкість </a:t>
            </a:r>
            <a:r>
              <a:rPr lang="en-US" sz="42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Автомобілів</a:t>
            </a:r>
            <a:endParaRPr lang="en-US" sz="42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22233" y="2048947"/>
            <a:ext cx="6341269" cy="990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Автомобіль "Toyota Camry" їхав зі швидкістю 85,75 км/год. Автомобіль "Honda Civic" – 92,3 км/год. Яка їхня сумарна швидкість, якщо вони їдуть поруч?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7574518" y="2048947"/>
            <a:ext cx="6341269" cy="3300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endParaRPr lang="en-US" sz="16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4518" y="2611160"/>
            <a:ext cx="5769531" cy="39475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392674"/>
            <a:ext cx="7556421" cy="22327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Задача 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2</a:t>
            </a:r>
            <a:r>
              <a:rPr lang="uk-UA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endParaRPr lang="uk-UA" sz="4650" b="1" dirty="0" smtClean="0">
              <a:solidFill>
                <a:srgbClr val="000000"/>
              </a:solidFill>
              <a:latin typeface="Times New Roman" panose="02020603050405020304" pitchFamily="18" charset="0"/>
              <a:ea typeface="Petrona Bold" pitchFamily="34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5850"/>
              </a:lnSpc>
              <a:buNone/>
            </a:pP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Ціна 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а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втомобілів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endParaRPr lang="en-US" sz="4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342900" y="2939295"/>
            <a:ext cx="7893011" cy="1171933"/>
          </a:xfrm>
          <a:prstGeom prst="roundRect">
            <a:avLst>
              <a:gd name="adj" fmla="val 1145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45628" y="3390125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Автомобіль "BMW X5" коштує 2, </a:t>
            </a:r>
            <a:r>
              <a:rPr lang="en-US" sz="240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5753 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млн. грн.</a:t>
            </a:r>
            <a:endParaRPr lang="en-US" sz="2400" dirty="0"/>
          </a:p>
        </p:txBody>
      </p:sp>
      <p:sp>
        <p:nvSpPr>
          <p:cNvPr id="6" name="Shape 3"/>
          <p:cNvSpPr/>
          <p:nvPr/>
        </p:nvSpPr>
        <p:spPr>
          <a:xfrm>
            <a:off x="342900" y="4407573"/>
            <a:ext cx="8007311" cy="935952"/>
          </a:xfrm>
          <a:prstGeom prst="roundRect">
            <a:avLst>
              <a:gd name="adj" fmla="val 1145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77333" y="4659093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Автомобіль "Mercedes-Benz C-Class" – 1, </a:t>
            </a:r>
            <a:r>
              <a:rPr lang="en-US" sz="240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9508 </a:t>
            </a:r>
            <a:r>
              <a:rPr lang="en-US" sz="2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грн.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342900" y="5595045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 скільки гривень "BMW X5" дорожчий за "Mercedes-Benz C-Class"? </a:t>
            </a:r>
            <a:endParaRPr lang="en-US" sz="2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11" y="4407573"/>
            <a:ext cx="838200" cy="9359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4886" y="4660437"/>
            <a:ext cx="714375" cy="3429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266955"/>
            <a:ext cx="12718256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Задача 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3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Витрати </a:t>
            </a:r>
            <a:r>
              <a:rPr lang="uk-UA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ального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endParaRPr lang="en-US" sz="4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89" y="4266365"/>
            <a:ext cx="892135" cy="89213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350877" y="5371801"/>
            <a:ext cx="635127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</a:t>
            </a: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Audi A4" витрачає 7,85 літрів пального на 100 км.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5221" y="4212726"/>
            <a:ext cx="758667" cy="758667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9185434" y="5371800"/>
            <a:ext cx="63513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"</a:t>
            </a: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Volkswagen Golf" – 6,5 літрів.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/>
          <p:cNvSpPr/>
          <p:nvPr/>
        </p:nvSpPr>
        <p:spPr>
          <a:xfrm>
            <a:off x="793790" y="6156182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32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Скільки літрів пального витратять обидва автомобілі разом на 100 км?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349097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Задача </a:t>
            </a: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r>
              <a:rPr lang="uk-UA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.</a:t>
            </a: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</a:t>
            </a:r>
            <a:endParaRPr lang="uk-UA" sz="4650" b="1" dirty="0" smtClean="0">
              <a:solidFill>
                <a:srgbClr val="000000"/>
              </a:solidFill>
              <a:latin typeface="Petrona Bold" pitchFamily="34" charset="0"/>
              <a:ea typeface="Petrona Bold" pitchFamily="34" charset="-122"/>
              <a:cs typeface="Petrona Bold" pitchFamily="34" charset="-120"/>
            </a:endParaRPr>
          </a:p>
          <a:p>
            <a:pPr marL="0" indent="0">
              <a:lnSpc>
                <a:spcPts val="5850"/>
              </a:lnSpc>
              <a:buNone/>
            </a:pP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Розмір </a:t>
            </a:r>
            <a:r>
              <a:rPr lang="uk-UA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б</a:t>
            </a: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агажника</a:t>
            </a:r>
            <a:endParaRPr lang="en-US" sz="46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85" y="2894408"/>
            <a:ext cx="1134070" cy="136088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927860" y="3109733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Об'єм багажника </a:t>
            </a:r>
            <a:r>
              <a:rPr lang="uk-UA" sz="320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«</a:t>
            </a:r>
            <a:r>
              <a:rPr lang="en-US" sz="320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Skoda Octavia</a:t>
            </a:r>
            <a:r>
              <a:rPr lang="uk-UA" sz="320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»</a:t>
            </a:r>
          </a:p>
          <a:p>
            <a:pPr marL="0" indent="0" algn="l">
              <a:lnSpc>
                <a:spcPts val="2850"/>
              </a:lnSpc>
              <a:buNone/>
            </a:pPr>
            <a:r>
              <a:rPr lang="en-US" sz="320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становить</a:t>
            </a:r>
            <a:endParaRPr lang="en-US" sz="3200" dirty="0"/>
          </a:p>
        </p:txBody>
      </p:sp>
      <p:sp>
        <p:nvSpPr>
          <p:cNvPr id="6" name="Text 2"/>
          <p:cNvSpPr/>
          <p:nvPr/>
        </p:nvSpPr>
        <p:spPr>
          <a:xfrm>
            <a:off x="4168259" y="3495317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</a:t>
            </a: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590,5 літрів.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895" y="4476274"/>
            <a:ext cx="1134070" cy="136088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547455" y="4632215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36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Об'єм багажника </a:t>
            </a:r>
            <a:endParaRPr lang="uk-UA" sz="3600" dirty="0" smtClean="0">
              <a:solidFill>
                <a:srgbClr val="272525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US" sz="36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"</a:t>
            </a:r>
            <a:r>
              <a:rPr lang="en-US" sz="36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Ford Focus" – 375,8 літрів</a:t>
            </a: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793790" y="615469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На скільки літрів багажник "Skoda Octavia" більший за багажник "Ford Focus"?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45012"/>
            <a:ext cx="7556421" cy="22327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Задача </a:t>
            </a:r>
            <a:r>
              <a:rPr lang="en-US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5</a:t>
            </a:r>
            <a:r>
              <a:rPr lang="uk-UA" sz="465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.</a:t>
            </a:r>
            <a:endParaRPr lang="en-US" sz="4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605111" y="3617952"/>
            <a:ext cx="30480" cy="2222778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4113014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6" name="Shape 3"/>
          <p:cNvSpPr/>
          <p:nvPr/>
        </p:nvSpPr>
        <p:spPr>
          <a:xfrm>
            <a:off x="6218514" y="2106871"/>
            <a:ext cx="626508" cy="630376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 flipH="1">
            <a:off x="6218514" y="2228851"/>
            <a:ext cx="656987" cy="3883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3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3200" dirty="0"/>
          </a:p>
        </p:txBody>
      </p:sp>
      <p:sp>
        <p:nvSpPr>
          <p:cNvPr id="8" name="Text 5"/>
          <p:cNvSpPr/>
          <p:nvPr/>
        </p:nvSpPr>
        <p:spPr>
          <a:xfrm>
            <a:off x="7525524" y="2158604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Автомобіль "Nissan Qashqai" проїхав 125,5 км в перший день.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845022" y="551926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2D4E5"/>
          </a:solidFill>
          <a:ln/>
        </p:spPr>
      </p:sp>
      <p:sp>
        <p:nvSpPr>
          <p:cNvPr id="10" name="Shape 7"/>
          <p:cNvSpPr/>
          <p:nvPr/>
        </p:nvSpPr>
        <p:spPr>
          <a:xfrm>
            <a:off x="6179909" y="3905607"/>
            <a:ext cx="1006495" cy="816531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19029" y="4143494"/>
            <a:ext cx="481846" cy="3401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3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3200" dirty="0"/>
          </a:p>
        </p:txBody>
      </p:sp>
      <p:sp>
        <p:nvSpPr>
          <p:cNvPr id="12" name="Text 9"/>
          <p:cNvSpPr/>
          <p:nvPr/>
        </p:nvSpPr>
        <p:spPr>
          <a:xfrm>
            <a:off x="7525524" y="4075867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98,75 км в другий день.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6845022" y="4921864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Скільки кілометрів йому залишилось проїхати, якщо загальна відстань маршруту – 300 км? 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5"/>
          <a:stretch/>
        </p:blipFill>
        <p:spPr>
          <a:xfrm>
            <a:off x="4814886" y="0"/>
            <a:ext cx="9081251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9657" y="100013"/>
            <a:ext cx="2475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6.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222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0" y="1643183"/>
            <a:ext cx="6589038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Практичне</a:t>
            </a:r>
            <a:r>
              <a:rPr lang="uk-UA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домашнє</a:t>
            </a: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</a:t>
            </a:r>
            <a:r>
              <a:rPr lang="uk-UA" sz="46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з</a:t>
            </a:r>
            <a:r>
              <a:rPr lang="en-US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авдання</a:t>
            </a:r>
            <a:r>
              <a:rPr lang="uk-UA" sz="4650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.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6280190" y="328767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58903" y="3364111"/>
            <a:ext cx="152876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800" dirty="0"/>
          </a:p>
        </p:txBody>
      </p:sp>
      <p:sp>
        <p:nvSpPr>
          <p:cNvPr id="6" name="Text 3"/>
          <p:cNvSpPr/>
          <p:nvPr/>
        </p:nvSpPr>
        <p:spPr>
          <a:xfrm>
            <a:off x="6969205" y="2861369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Знайдіть інформацію про вагу "Hyundai Tucson" та "Kia Sportage".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6280190" y="453509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434018" y="4611529"/>
            <a:ext cx="202525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800" dirty="0"/>
          </a:p>
        </p:txBody>
      </p:sp>
      <p:sp>
        <p:nvSpPr>
          <p:cNvPr id="9" name="Text 6"/>
          <p:cNvSpPr/>
          <p:nvPr/>
        </p:nvSpPr>
        <p:spPr>
          <a:xfrm>
            <a:off x="7017306" y="4535091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Обчисліть, на скільки кілограмів одна </a:t>
            </a:r>
            <a:endParaRPr lang="uk-UA" sz="3200" dirty="0" smtClean="0">
              <a:solidFill>
                <a:srgbClr val="272525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2850"/>
              </a:lnSpc>
              <a:buNone/>
            </a:pPr>
            <a:r>
              <a:rPr lang="en-US" sz="32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модель </a:t>
            </a: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важча за іншу.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6280190" y="5555694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Обговорення </a:t>
            </a:r>
            <a:r>
              <a:rPr lang="en-US" sz="32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результатів</a:t>
            </a:r>
            <a:r>
              <a:rPr lang="uk-UA" sz="32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. </a:t>
            </a:r>
            <a:r>
              <a:rPr lang="en-US" sz="32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Представлення </a:t>
            </a:r>
            <a:r>
              <a:rPr lang="en-US" sz="3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та порівняння результатів учнів.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73</TotalTime>
  <Words>282</Words>
  <Application>Microsoft Office PowerPoint</Application>
  <PresentationFormat>Произвольный</PresentationFormat>
  <Paragraphs>43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Petrona Bold</vt:lpstr>
      <vt:lpstr>Gill Sans MT</vt:lpstr>
      <vt:lpstr>Arial</vt:lpstr>
      <vt:lpstr>Times New Roman</vt:lpstr>
      <vt:lpstr>Calibri</vt:lpstr>
      <vt:lpstr>Inter</vt:lpstr>
      <vt:lpstr>Gallery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irina.nikolaychuk.71@gmail.com</cp:lastModifiedBy>
  <cp:revision>8</cp:revision>
  <dcterms:created xsi:type="dcterms:W3CDTF">2025-02-27T12:45:41Z</dcterms:created>
  <dcterms:modified xsi:type="dcterms:W3CDTF">2025-03-02T22:21:18Z</dcterms:modified>
</cp:coreProperties>
</file>