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5" r:id="rId4"/>
    <p:sldId id="261" r:id="rId5"/>
    <p:sldId id="263" r:id="rId6"/>
    <p:sldId id="289" r:id="rId7"/>
    <p:sldId id="286" r:id="rId8"/>
    <p:sldId id="287" r:id="rId9"/>
    <p:sldId id="288" r:id="rId10"/>
    <p:sldId id="285" r:id="rId11"/>
    <p:sldId id="284" r:id="rId12"/>
    <p:sldId id="280" r:id="rId13"/>
    <p:sldId id="281" r:id="rId14"/>
    <p:sldId id="282" r:id="rId15"/>
    <p:sldId id="283" r:id="rId16"/>
    <p:sldId id="279" r:id="rId17"/>
    <p:sldId id="276" r:id="rId18"/>
    <p:sldId id="277" r:id="rId19"/>
    <p:sldId id="278" r:id="rId20"/>
    <p:sldId id="275" r:id="rId21"/>
    <p:sldId id="270" r:id="rId22"/>
    <p:sldId id="272" r:id="rId23"/>
    <p:sldId id="290" r:id="rId24"/>
    <p:sldId id="268" r:id="rId25"/>
    <p:sldId id="27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5644"/>
    <a:srgbClr val="AD5644"/>
    <a:srgbClr val="944A41"/>
    <a:srgbClr val="C83D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56" d="100"/>
          <a:sy n="56" d="100"/>
        </p:scale>
        <p:origin x="876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171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456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164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985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694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383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952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88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664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31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38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7F2C9-AA1B-4194-903D-38780A2CC600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1EA05-1092-4F01-AEE6-DABD12358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86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Yuz1dPzkVY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hyperlink" Target="https://www.youtube.com/watch?v=SNAlrCNOTp0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791" y="272289"/>
            <a:ext cx="5143628" cy="647534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4400" y="247135"/>
            <a:ext cx="5634681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uk-UA" sz="54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Інтелектуальна</a:t>
            </a:r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</a:t>
            </a:r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«У </a:t>
            </a:r>
            <a:r>
              <a:rPr lang="ru-RU" sz="5400" b="1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пошуках</a:t>
            </a:r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скарбів</a:t>
            </a:r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нації</a:t>
            </a:r>
            <a:r>
              <a:rPr lang="ru-RU" sz="5400" b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9" name="Овал 8"/>
          <p:cNvSpPr/>
          <p:nvPr/>
        </p:nvSpPr>
        <p:spPr>
          <a:xfrm rot="20900155">
            <a:off x="7190283" y="687938"/>
            <a:ext cx="1662356" cy="380400"/>
          </a:xfrm>
          <a:prstGeom prst="ellipse">
            <a:avLst/>
          </a:prstGeom>
          <a:solidFill>
            <a:srgbClr val="AE5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 rot="948421">
            <a:off x="8779890" y="693879"/>
            <a:ext cx="1906543" cy="347241"/>
          </a:xfrm>
          <a:prstGeom prst="ellipse">
            <a:avLst/>
          </a:prstGeom>
          <a:solidFill>
            <a:srgbClr val="AE5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 rot="20900155">
            <a:off x="7179969" y="677299"/>
            <a:ext cx="1662356" cy="380400"/>
          </a:xfrm>
          <a:prstGeom prst="ellipse">
            <a:avLst/>
          </a:prstGeom>
          <a:solidFill>
            <a:srgbClr val="AE5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85405">
            <a:off x="9183115" y="787130"/>
            <a:ext cx="2133770" cy="484759"/>
          </a:xfrm>
          <a:prstGeom prst="rect">
            <a:avLst/>
          </a:prstGeom>
          <a:ln>
            <a:noFill/>
          </a:ln>
        </p:spPr>
      </p:pic>
      <p:sp>
        <p:nvSpPr>
          <p:cNvPr id="16" name="Овал 15"/>
          <p:cNvSpPr/>
          <p:nvPr/>
        </p:nvSpPr>
        <p:spPr>
          <a:xfrm>
            <a:off x="7760904" y="529930"/>
            <a:ext cx="2628362" cy="581793"/>
          </a:xfrm>
          <a:prstGeom prst="ellipse">
            <a:avLst/>
          </a:prstGeom>
          <a:solidFill>
            <a:srgbClr val="AE5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Triangle">
              <a:avLst/>
            </a:prstTxWarp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Все буде Україна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694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24253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7091" y="1643449"/>
            <a:ext cx="6326660" cy="36933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uk-UA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Інтелектуальна гра «У пошуках скарбів нації»</a:t>
            </a:r>
            <a:endParaRPr lang="ru-RU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84854" y="2310714"/>
            <a:ext cx="7339914" cy="5189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67914" y="1791730"/>
            <a:ext cx="914400" cy="1433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96241" y="1359243"/>
            <a:ext cx="5597611" cy="1173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10641" y="2531765"/>
            <a:ext cx="5650051" cy="5203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967415" y="6314302"/>
            <a:ext cx="2360141" cy="54369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0800000" flipH="1" flipV="1">
            <a:off x="3002692" y="1235675"/>
            <a:ext cx="6079524" cy="9562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    Гра «Математичні перегони з повітряними кульками» </a:t>
            </a:r>
          </a:p>
          <a:p>
            <a:pPr marL="285750" indent="-285750" algn="r">
              <a:buFontTx/>
              <a:buChar char="-"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 числовий ряд…</a:t>
            </a:r>
          </a:p>
          <a:p>
            <a:pPr marL="285750" indent="-285750" algn="r">
              <a:buFontTx/>
              <a:buChar char="-"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Лічи парними числами від…</a:t>
            </a:r>
          </a:p>
          <a:p>
            <a:pPr algn="r"/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Лічи непарними числами від…</a:t>
            </a:r>
          </a:p>
          <a:p>
            <a:pPr marL="285750" indent="-285750" algn="r">
              <a:buFontTx/>
              <a:buChar char="-"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Зворотна лічба від…</a:t>
            </a:r>
          </a:p>
          <a:p>
            <a:pPr marL="285750" indent="-285750" algn="r">
              <a:buFontTx/>
              <a:buChar char="-"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 прикладів… </a:t>
            </a:r>
            <a:r>
              <a:rPr lang="uk-UA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</a:p>
          <a:p>
            <a:pPr algn="r"/>
            <a:r>
              <a:rPr lang="uk-UA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(один учень лічить,</a:t>
            </a:r>
          </a:p>
          <a:p>
            <a:pPr algn="r"/>
            <a:r>
              <a:rPr lang="uk-UA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інший –   надуває повітряну кульку)</a:t>
            </a:r>
          </a:p>
          <a:p>
            <a:pPr marL="285750" indent="-285750" algn="ctr">
              <a:buFontTx/>
              <a:buChar char="-"/>
            </a:pPr>
            <a:endParaRPr lang="uk-UA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Tx/>
              <a:buChar char="-"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69509" y="1037968"/>
            <a:ext cx="546862" cy="1210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EDEB3A-F870-7B8D-F97B-02724833ED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015"/>
          <a:stretch/>
        </p:blipFill>
        <p:spPr>
          <a:xfrm>
            <a:off x="9860692" y="556547"/>
            <a:ext cx="1842220" cy="108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61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252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203200" y="776665"/>
            <a:ext cx="1178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523" t="6061" r="4004" b="6322"/>
          <a:stretch/>
        </p:blipFill>
        <p:spPr>
          <a:xfrm>
            <a:off x="510789" y="242953"/>
            <a:ext cx="3894003" cy="27144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09683" y="242953"/>
            <a:ext cx="598670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Переправа</a:t>
            </a:r>
          </a:p>
          <a:p>
            <a:r>
              <a:rPr lang="uk-UA" sz="4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Незакінчені речення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-Числа при додаванні називаються ...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-Результат дії віднімання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-При додаванні  до числа 0 буде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-При множенні числа на 0 буде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-При множенні числа на 1 буде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-На нуль ділити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-Найбільше одноцифрове,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двоцифрове, трицифрове число …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-Найменше чотирицифрове, п'ятицифрове, шестицифрове  число…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CCCEE6-F131-BB40-975A-827F6C6C0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789" y="3255962"/>
            <a:ext cx="5798894" cy="320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58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37" y="-1"/>
            <a:ext cx="1219009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17091" y="1643449"/>
            <a:ext cx="6326660" cy="36933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uk-UA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Інтелектуальна гра «У пошуках скарбів нації»</a:t>
            </a:r>
            <a:endParaRPr lang="ru-RU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2520" y="2329249"/>
            <a:ext cx="7548172" cy="5189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67914" y="1791730"/>
            <a:ext cx="914400" cy="1433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96241" y="1359243"/>
            <a:ext cx="5597611" cy="1173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10641" y="2531765"/>
            <a:ext cx="5650051" cy="5203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967415" y="6314302"/>
            <a:ext cx="2360141" cy="54369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0800000" flipH="1" flipV="1">
            <a:off x="3296241" y="1341391"/>
            <a:ext cx="5847759" cy="671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 «Геометричне намисто»</a:t>
            </a:r>
          </a:p>
          <a:p>
            <a:pPr algn="r"/>
            <a:r>
              <a:rPr lang="uk-UA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Утворити намисто із геометричних фігур, геометричних тіл</a:t>
            </a:r>
            <a:endParaRPr lang="ru-RU" sz="24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69509" y="1037968"/>
            <a:ext cx="546862" cy="1210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4720" y="243351"/>
            <a:ext cx="2653675" cy="20858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188" y="243351"/>
            <a:ext cx="3094838" cy="208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52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203200" y="776665"/>
            <a:ext cx="1178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Обчисли приклади </a:t>
            </a:r>
          </a:p>
          <a:p>
            <a:pPr algn="ctr"/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</a:p>
          <a:p>
            <a:pPr algn="ctr"/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відшукай скарби нації 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669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25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-1" y="106878"/>
            <a:ext cx="120059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74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" y="4219463"/>
            <a:ext cx="120059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мова є однією з найпоширеніших мов в світі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(фахівці розрізняють близько 7000 мов) і за кількістю носіїв займає 26-те місце.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6FA16A-8593-66C3-1F52-DF37EDF37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324" y="916210"/>
            <a:ext cx="7983352" cy="463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6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528" y="-56313"/>
            <a:ext cx="12292112" cy="691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10800000" flipH="1" flipV="1">
            <a:off x="-100112" y="-180617"/>
            <a:ext cx="11839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 : 50 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861" y="2937510"/>
            <a:ext cx="11629723" cy="4561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Запорізька Січ — суспільно-політична та військово-адміністративна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організація українського козацтва — по праву вважається одним з перших демократичних утворень у світі.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Армії УПА поставили абсолютний рекорд, утримуючись на фактично окупованій території майже 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років.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 воїни, які зараз захищають нашу рідну землю, теж визнанні найкращими військовими у світі. 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A8B91E-B48A-C080-33AD-B95F0148F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" y="857011"/>
            <a:ext cx="4384268" cy="2911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F0AD44-41BB-0633-42E7-131D479BF2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857" t="7310" r="11220" b="8497"/>
          <a:stretch/>
        </p:blipFill>
        <p:spPr>
          <a:xfrm>
            <a:off x="4574734" y="842908"/>
            <a:ext cx="3633074" cy="2939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5B255D-07E7-EAF9-F421-7258646E53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3828" y="857013"/>
            <a:ext cx="3928291" cy="294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24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0"/>
            <a:ext cx="118159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  <a:p>
            <a:pPr algn="ctr"/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649" y="3942328"/>
            <a:ext cx="119347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Найдовший музичний інструмент у світі – це українська трембіта.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Її довжина може досягати 8 метрів, а її звуки чутні більш ніж за 10 км.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Courier New" panose="02070309020205020404" pitchFamily="49" charset="0"/>
              <a:buChar char="o"/>
            </a:pP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591ADC-679C-AA65-FCED-FE8A6D47A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152" y="914400"/>
            <a:ext cx="6437370" cy="482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43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-1" y="100172"/>
            <a:ext cx="119109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1000 -740=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1048" y="5032028"/>
            <a:ext cx="117486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Найдовша гіпсова печера у світі і друга за протяжністю (поступається лише Мамонтовій печері в США) — має назву «Оптимістична» і знаходиться на Поділлі. Довжина ходів понад 260 км.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43479-C50A-E095-8224-87BBAC319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171" y="980786"/>
            <a:ext cx="8180408" cy="455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4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50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25% -це ...частина від цілого числа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0" y="2340155"/>
            <a:ext cx="12192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території України зосереджено 1/4 всіх запасів чорнозему на планеті.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E1BF6D-636D-B529-63FF-E9FB969CF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835" y="909958"/>
            <a:ext cx="9080044" cy="503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09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-42559" y="97946"/>
            <a:ext cx="1178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750 – 500 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769" y="5890162"/>
            <a:ext cx="114817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Ан-225 «Мрія» — це найбільший літак в світі.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Маса порожнього літака становить 250 т.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9A86B2-6239-22DD-582F-15DAB5C14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334" y="890649"/>
            <a:ext cx="8966228" cy="503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7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155980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км - 0,7км 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178127" y="4886136"/>
            <a:ext cx="115665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Найкоротша головна вулиця довжиною 1,3 км, але водночас одна з найширших і мальовничих  - вулиця Хрещатик у столиці України Києві.</a:t>
            </a:r>
          </a:p>
        </p:txBody>
      </p:sp>
      <p:pic>
        <p:nvPicPr>
          <p:cNvPr id="9" name="Picture 8" descr="A picture containing outdoor, sky, road, street&#10;&#10;Description automatically generated">
            <a:extLst>
              <a:ext uri="{FF2B5EF4-FFF2-40B4-BE49-F238E27FC236}">
                <a16:creationId xmlns:a16="http://schemas.microsoft.com/office/drawing/2014/main" id="{D0DFA0D0-2286-FF3F-855D-DAE8833A3C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706" y="1079310"/>
            <a:ext cx="6252625" cy="468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5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95003"/>
            <a:ext cx="117684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треба додати до 616, щоб результат був 2000?</a:t>
            </a:r>
          </a:p>
          <a:p>
            <a:pPr algn="ctr"/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5035136" y="4468805"/>
            <a:ext cx="730332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1384  пам’ятники відомому українському поетові Тарасу Шевченку встановлено по всіх куточках світу.</a:t>
            </a: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27EE8A-08F0-EE50-9809-E549DE5AD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847" y="833667"/>
            <a:ext cx="3916877" cy="58890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1D9123-09A3-585F-E103-634E00A01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7853" y="702339"/>
            <a:ext cx="3534307" cy="471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2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938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0"/>
            <a:ext cx="11856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200 000 га + 10 000 га =</a:t>
            </a:r>
          </a:p>
          <a:p>
            <a:pPr algn="ctr"/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1884" y="5438899"/>
            <a:ext cx="11465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з найбільших пустель Європи Олешківські піски знаходиться саме в Україні в Херсонській області та займає площу 210 000 га.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F733F7-13C8-528D-2896-4BC35B4DA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413" y="1032582"/>
            <a:ext cx="6564068" cy="4380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2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50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95003"/>
            <a:ext cx="11815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800 : 20 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510" y="4120738"/>
            <a:ext cx="1166156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Найдовший житловий будинок у світі, або як його ще називають «будинок-вулик» знаходиться у Луцьку. Він об’єднує 40 будинків різної поверхності від 5 до 9 поверхів, які об’єднуються у «бджолині соти» - шестикутники. </a:t>
            </a: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7F2FD6-BA70-0F03-E245-93C6A7FA1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675" y="909526"/>
            <a:ext cx="5909954" cy="442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2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185"/>
            <a:ext cx="12192001" cy="695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-95003"/>
            <a:ext cx="11637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– 35 = </a:t>
            </a:r>
          </a:p>
          <a:p>
            <a:pPr algn="ctr"/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225630" y="5459008"/>
            <a:ext cx="1163781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Courier New" panose="02070309020205020404" pitchFamily="49" charset="0"/>
              <a:buChar char="o"/>
            </a:pP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Бандура — один із найдавніших українських народних інструментів.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 мати 55 -65 струн.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0DA351-898C-8848-19F8-62224B3B9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116" y="782160"/>
            <a:ext cx="5848958" cy="520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9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0"/>
            <a:ext cx="12279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400 000 тис.га – 300 000 тис.га =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509" y="5142016"/>
            <a:ext cx="115903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Найбільший штучний ліс загальною площею понад 100 тис. га росте у Херсонській області. Він створений для порятунку Олешківських пісків.</a:t>
            </a:r>
          </a:p>
          <a:p>
            <a:pPr marL="571500" indent="-571500" algn="just">
              <a:buFont typeface="Courier New" panose="02070309020205020404" pitchFamily="49" charset="0"/>
              <a:buChar char="o"/>
            </a:pP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Courier New" panose="02070309020205020404" pitchFamily="49" charset="0"/>
              <a:buChar char="o"/>
            </a:pP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92EA04-768F-7C61-D27F-9358CA02A8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484" y="923329"/>
            <a:ext cx="6416409" cy="481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6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10160"/>
            <a:ext cx="11625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1 000 км – 874 км =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FF0E3A-2F94-0F3B-6DC9-1F783032D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325" y="906861"/>
            <a:ext cx="7322488" cy="45685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031978-3013-1AD9-FAF5-4784CDDFA7AF}"/>
              </a:ext>
            </a:extLst>
          </p:cNvPr>
          <p:cNvSpPr txBox="1"/>
          <p:nvPr/>
        </p:nvSpPr>
        <p:spPr>
          <a:xfrm flipH="1" flipV="1">
            <a:off x="1356358" y="5540772"/>
            <a:ext cx="6842761" cy="1083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S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4D326A-8DB4-AAC5-E606-0063B238B317}"/>
              </a:ext>
            </a:extLst>
          </p:cNvPr>
          <p:cNvSpPr txBox="1"/>
          <p:nvPr/>
        </p:nvSpPr>
        <p:spPr>
          <a:xfrm flipH="1">
            <a:off x="274320" y="5540772"/>
            <a:ext cx="11511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	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Найдовше місто в Європі - Кривий ріг,  протяжність якого з півночі на південь 126 км. Цікаво, що у цьому місці є метротрам.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такий вид транспорту, який працює за принципом метрополітену, а їздять трамваї.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S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35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-3" y="223520"/>
            <a:ext cx="11998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 + 120 = 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480" y="5349875"/>
            <a:ext cx="11714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Aft>
                <a:spcPts val="135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Тараканівський форт має форму ромбу. Довжина кожної сторони по периметру сягає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240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метрів. Товщина зовнішніх стін укріплення становила 3 метри.</a:t>
            </a:r>
            <a:endParaRPr lang="en-SE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065748-5A8A-D467-2C6C-14711BAC7A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6012" y="1340727"/>
            <a:ext cx="6449405" cy="40269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55B8B0-3FB2-7D1A-A953-2377EA4AB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249" y="1340727"/>
            <a:ext cx="4034712" cy="403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3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132080"/>
            <a:ext cx="11877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800:200= 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0A866B-A158-820E-CCF1-1C97A0845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943" y="914401"/>
            <a:ext cx="8666457" cy="49992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54B63C6-5A7F-AF6F-7F40-71145CE0F93D}"/>
              </a:ext>
            </a:extLst>
          </p:cNvPr>
          <p:cNvSpPr txBox="1"/>
          <p:nvPr/>
        </p:nvSpPr>
        <p:spPr>
          <a:xfrm flipH="1">
            <a:off x="518160" y="5872480"/>
            <a:ext cx="11267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Тунель кохання довжиною близько 4 км – так називається чарівна місцина на Рівненщині, неподалік містечка Клевань.</a:t>
            </a:r>
            <a:endParaRPr lang="en-S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99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203200" y="-71120"/>
            <a:ext cx="11724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названий, записаний час на годиннику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66B294-0B62-1166-E3DF-4420B3D6F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028" y="1938992"/>
            <a:ext cx="4542613" cy="454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938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50800"/>
            <a:ext cx="11602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Пазли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0462" y="240009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5CFAAD-EA49-52D4-A1AF-9BCC9B282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180" y="4261481"/>
            <a:ext cx="3362325" cy="2381250"/>
          </a:xfrm>
          <a:prstGeom prst="rect">
            <a:avLst/>
          </a:prstGeom>
        </p:spPr>
      </p:pic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6B721C9F-DBAA-CB1A-2AD0-29D2B5BE60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691" y="4190242"/>
            <a:ext cx="3852292" cy="26169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F69DB5-DF05-37BE-EC5A-40D2CAC33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713" y="920994"/>
            <a:ext cx="4514850" cy="3105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BCF35C5-8690-94BA-0423-1A3945EFE5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3930" y="1718575"/>
            <a:ext cx="2945770" cy="42508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21C85A2-4707-992C-88C1-985AFDA170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5068" y="954857"/>
            <a:ext cx="3852292" cy="272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7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71120"/>
            <a:ext cx="11704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 «Розсипане число»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400" y="1434367"/>
            <a:ext cx="64579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Сьогоднішнє число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проголошення Незалежності України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 … років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своїх років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3EFF0A-05E4-795C-2F6D-D23234977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4110" y="1029971"/>
            <a:ext cx="3031490" cy="1771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21AAEF-FDD7-F2A5-6B9C-C09F09735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3085" y="2938366"/>
            <a:ext cx="3673475" cy="367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4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82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203200" y="776665"/>
            <a:ext cx="11785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 тільки в Україні. Що у нас най-най-най … Цікаві факти </a:t>
            </a:r>
          </a:p>
          <a:p>
            <a:pPr algn="ctr"/>
            <a:endParaRPr lang="uk-UA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https://www.youtube.com/watch?v=ZYuz1dPzkVY</a:t>
            </a:r>
            <a:endParaRPr lang="uk-UA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https://www.youtube.com/watch?v=SNAlrCNOTp0</a:t>
            </a:r>
            <a:endParaRPr lang="uk-UA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цікавих фактів про Україну</a:t>
            </a:r>
          </a:p>
          <a:p>
            <a:pPr algn="ctr"/>
            <a:endParaRPr lang="uk-UA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https://www.youtube.com/watch?v=3IMVusATikc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621" y="4288777"/>
            <a:ext cx="2895600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327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pedsovet.su/_load-files/load/45/89/2/f/7-page-7_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0" y="1754553"/>
            <a:ext cx="1178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8400" y="3046875"/>
            <a:ext cx="75942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736BA6-09B7-FB94-6C82-7B208E5714BB}"/>
              </a:ext>
            </a:extLst>
          </p:cNvPr>
          <p:cNvSpPr txBox="1"/>
          <p:nvPr/>
        </p:nvSpPr>
        <p:spPr>
          <a:xfrm flipH="1">
            <a:off x="6675120" y="4779158"/>
            <a:ext cx="4876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</a:t>
            </a:r>
          </a:p>
          <a:p>
            <a:pPr algn="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математики</a:t>
            </a:r>
          </a:p>
          <a:p>
            <a:pPr algn="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Спеціальної школи в м.Дубно Рівненської обласної ради </a:t>
            </a:r>
          </a:p>
          <a:p>
            <a:pPr algn="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Міцюк Неля Богданівна</a:t>
            </a:r>
            <a:endParaRPr lang="en-S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446C83-928C-B1D3-9034-59F08D8E3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83" y="372871"/>
            <a:ext cx="2933977" cy="267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6123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733</Words>
  <Application>Microsoft Office PowerPoint</Application>
  <PresentationFormat>Widescreen</PresentationFormat>
  <Paragraphs>124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Iryna Gotovusha</cp:lastModifiedBy>
  <cp:revision>41</cp:revision>
  <dcterms:created xsi:type="dcterms:W3CDTF">2022-11-29T01:58:01Z</dcterms:created>
  <dcterms:modified xsi:type="dcterms:W3CDTF">2023-01-27T01:13:10Z</dcterms:modified>
</cp:coreProperties>
</file>