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85" r:id="rId2"/>
  </p:sldMasterIdLst>
  <p:notesMasterIdLst>
    <p:notesMasterId r:id="rId33"/>
  </p:notesMasterIdLst>
  <p:sldIdLst>
    <p:sldId id="466" r:id="rId3"/>
    <p:sldId id="369" r:id="rId4"/>
    <p:sldId id="352" r:id="rId5"/>
    <p:sldId id="349" r:id="rId6"/>
    <p:sldId id="350" r:id="rId7"/>
    <p:sldId id="351" r:id="rId8"/>
    <p:sldId id="370" r:id="rId9"/>
    <p:sldId id="353" r:id="rId10"/>
    <p:sldId id="373" r:id="rId11"/>
    <p:sldId id="463" r:id="rId12"/>
    <p:sldId id="371" r:id="rId13"/>
    <p:sldId id="464" r:id="rId14"/>
    <p:sldId id="372" r:id="rId15"/>
    <p:sldId id="354" r:id="rId16"/>
    <p:sldId id="468" r:id="rId17"/>
    <p:sldId id="469" r:id="rId18"/>
    <p:sldId id="470" r:id="rId19"/>
    <p:sldId id="471" r:id="rId20"/>
    <p:sldId id="472" r:id="rId21"/>
    <p:sldId id="473" r:id="rId22"/>
    <p:sldId id="474" r:id="rId23"/>
    <p:sldId id="480" r:id="rId24"/>
    <p:sldId id="475" r:id="rId25"/>
    <p:sldId id="476" r:id="rId26"/>
    <p:sldId id="477" r:id="rId27"/>
    <p:sldId id="478" r:id="rId28"/>
    <p:sldId id="479" r:id="rId29"/>
    <p:sldId id="290" r:id="rId30"/>
    <p:sldId id="456" r:id="rId31"/>
    <p:sldId id="457" r:id="rId32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F5867642-D055-470B-979F-4A731EBAD835}">
          <p14:sldIdLst>
            <p14:sldId id="466"/>
            <p14:sldId id="369"/>
            <p14:sldId id="352"/>
            <p14:sldId id="349"/>
            <p14:sldId id="350"/>
            <p14:sldId id="351"/>
            <p14:sldId id="370"/>
            <p14:sldId id="353"/>
          </p14:sldIdLst>
        </p14:section>
        <p14:section name="Раздел без заголовка" id="{6DE5F1C1-DB8F-4926-A893-B4BCFF7EA943}">
          <p14:sldIdLst>
            <p14:sldId id="373"/>
            <p14:sldId id="463"/>
            <p14:sldId id="371"/>
            <p14:sldId id="464"/>
            <p14:sldId id="372"/>
            <p14:sldId id="354"/>
            <p14:sldId id="468"/>
            <p14:sldId id="469"/>
            <p14:sldId id="470"/>
            <p14:sldId id="471"/>
            <p14:sldId id="472"/>
            <p14:sldId id="473"/>
            <p14:sldId id="474"/>
            <p14:sldId id="480"/>
            <p14:sldId id="475"/>
            <p14:sldId id="476"/>
            <p14:sldId id="477"/>
            <p14:sldId id="478"/>
            <p14:sldId id="479"/>
            <p14:sldId id="290"/>
            <p14:sldId id="456"/>
            <p14:sldId id="457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Средний стиль 2 —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6" d="100"/>
          <a:sy n="86" d="100"/>
        </p:scale>
        <p:origin x="70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366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BA77BD-989B-4902-BC4E-D6C75861FB84}" type="datetimeFigureOut">
              <a:rPr lang="uk-UA" smtClean="0"/>
              <a:t>21.11.2022</a:t>
            </a:fld>
            <a:endParaRPr lang="uk-UA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E98E597-1FE5-4B10-9B88-9514DAEE6E37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327163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088648-E003-4A1D-B697-B069514B7B5D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92789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FCFE4-267A-4D8F-B3F3-2EDD6D5AF637}" type="datetimeFigureOut">
              <a:rPr lang="uk-UA" smtClean="0"/>
              <a:t>21.11.2022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744F5-D4E5-45A8-8C32-F29287C997A7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4784679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FCFE4-267A-4D8F-B3F3-2EDD6D5AF637}" type="datetimeFigureOut">
              <a:rPr lang="uk-UA" smtClean="0"/>
              <a:t>21.11.2022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744F5-D4E5-45A8-8C32-F29287C997A7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334109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FCFE4-267A-4D8F-B3F3-2EDD6D5AF637}" type="datetimeFigureOut">
              <a:rPr lang="uk-UA" smtClean="0"/>
              <a:t>21.11.2022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744F5-D4E5-45A8-8C32-F29287C997A7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78195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FCFE4-267A-4D8F-B3F3-2EDD6D5AF637}" type="datetimeFigureOut">
              <a:rPr lang="uk-UA" smtClean="0"/>
              <a:t>21.11.2022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744F5-D4E5-45A8-8C32-F29287C997A7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1204795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FCFE4-267A-4D8F-B3F3-2EDD6D5AF637}" type="datetimeFigureOut">
              <a:rPr lang="uk-UA" smtClean="0"/>
              <a:t>21.11.2022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744F5-D4E5-45A8-8C32-F29287C997A7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727389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FCFE4-267A-4D8F-B3F3-2EDD6D5AF637}" type="datetimeFigureOut">
              <a:rPr lang="uk-UA" smtClean="0"/>
              <a:t>21.11.2022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744F5-D4E5-45A8-8C32-F29287C997A7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645764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FCFE4-267A-4D8F-B3F3-2EDD6D5AF637}" type="datetimeFigureOut">
              <a:rPr lang="uk-UA" smtClean="0"/>
              <a:t>21.11.2022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744F5-D4E5-45A8-8C32-F29287C997A7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9956826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FCFE4-267A-4D8F-B3F3-2EDD6D5AF637}" type="datetimeFigureOut">
              <a:rPr lang="uk-UA" smtClean="0"/>
              <a:t>21.11.2022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744F5-D4E5-45A8-8C32-F29287C997A7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912567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FCFE4-267A-4D8F-B3F3-2EDD6D5AF637}" type="datetimeFigureOut">
              <a:rPr lang="uk-UA" smtClean="0"/>
              <a:t>21.11.2022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744F5-D4E5-45A8-8C32-F29287C997A7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8278731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FCFE4-267A-4D8F-B3F3-2EDD6D5AF637}" type="datetimeFigureOut">
              <a:rPr lang="uk-UA" smtClean="0"/>
              <a:t>21.11.2022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744F5-D4E5-45A8-8C32-F29287C997A7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7741384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FCFE4-267A-4D8F-B3F3-2EDD6D5AF637}" type="datetimeFigureOut">
              <a:rPr lang="uk-UA" smtClean="0"/>
              <a:t>21.11.2022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744F5-D4E5-45A8-8C32-F29287C997A7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6703004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C50622-B0FE-4276-ACF6-E794EF45BE0E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21.11.2022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FF4B3A8-9E46-4143-852A-3BCB9C0029D6}" type="slidenum">
              <a:rPr lang="ru-RU" altLang="uk-UA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uk-UA" smtClean="0"/>
          </a:p>
        </p:txBody>
      </p:sp>
    </p:spTree>
    <p:extLst>
      <p:ext uri="{BB962C8B-B14F-4D97-AF65-F5344CB8AC3E}">
        <p14:creationId xmlns:p14="http://schemas.microsoft.com/office/powerpoint/2010/main" val="196475407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2A77FE-3379-4FF3-A689-41872E99C6B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21.11.2022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84065B3-A030-490E-A557-8FEFC7C16197}" type="slidenum">
              <a:rPr lang="ru-RU" altLang="uk-UA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uk-UA" smtClean="0"/>
          </a:p>
        </p:txBody>
      </p:sp>
    </p:spTree>
    <p:extLst>
      <p:ext uri="{BB962C8B-B14F-4D97-AF65-F5344CB8AC3E}">
        <p14:creationId xmlns:p14="http://schemas.microsoft.com/office/powerpoint/2010/main" val="278518194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C8A8A6-3EBD-4F38-8D64-332E4DD9EF19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21.11.2022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C19543F-2B1C-41D6-97AE-D6E640787AC3}" type="slidenum">
              <a:rPr lang="ru-RU" altLang="uk-UA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uk-UA" smtClean="0"/>
          </a:p>
        </p:txBody>
      </p:sp>
    </p:spTree>
    <p:extLst>
      <p:ext uri="{BB962C8B-B14F-4D97-AF65-F5344CB8AC3E}">
        <p14:creationId xmlns:p14="http://schemas.microsoft.com/office/powerpoint/2010/main" val="389084830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B1C684-3034-4DE9-B93B-E6A6B0E7DB73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21.11.2022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E36FE13-9AF9-4285-8CBD-5C92A60AF119}" type="slidenum">
              <a:rPr lang="ru-RU" altLang="uk-UA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uk-UA" smtClean="0"/>
          </a:p>
        </p:txBody>
      </p:sp>
    </p:spTree>
    <p:extLst>
      <p:ext uri="{BB962C8B-B14F-4D97-AF65-F5344CB8AC3E}">
        <p14:creationId xmlns:p14="http://schemas.microsoft.com/office/powerpoint/2010/main" val="327077174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829F59-7762-40D1-B630-1258C5981DE8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21.11.2022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69D7283-143D-4C95-9CBF-747F336FB03E}" type="slidenum">
              <a:rPr lang="ru-RU" altLang="uk-UA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uk-UA" smtClean="0"/>
          </a:p>
        </p:txBody>
      </p:sp>
    </p:spTree>
    <p:extLst>
      <p:ext uri="{BB962C8B-B14F-4D97-AF65-F5344CB8AC3E}">
        <p14:creationId xmlns:p14="http://schemas.microsoft.com/office/powerpoint/2010/main" val="186080409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A479D8-524D-4D89-859C-51AD8FC96396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21.11.2022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88FB4D0-2868-4E94-830C-86E8838A72B8}" type="slidenum">
              <a:rPr lang="ru-RU" altLang="uk-UA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uk-UA" smtClean="0"/>
          </a:p>
        </p:txBody>
      </p:sp>
    </p:spTree>
    <p:extLst>
      <p:ext uri="{BB962C8B-B14F-4D97-AF65-F5344CB8AC3E}">
        <p14:creationId xmlns:p14="http://schemas.microsoft.com/office/powerpoint/2010/main" val="1270008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C684CF-D2C4-4AB8-90D6-66A1E1AB8EDE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21.11.2022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F2EC1EA-2504-4D74-8B00-55DB6F523368}" type="slidenum">
              <a:rPr lang="ru-RU" altLang="uk-UA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uk-UA" smtClean="0"/>
          </a:p>
        </p:txBody>
      </p:sp>
    </p:spTree>
    <p:extLst>
      <p:ext uri="{BB962C8B-B14F-4D97-AF65-F5344CB8AC3E}">
        <p14:creationId xmlns:p14="http://schemas.microsoft.com/office/powerpoint/2010/main" val="279979311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4BD17A-AADB-4C0E-B7CB-19E386F0A9D9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21.11.2022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FA2D547-D6D4-4831-B0DA-8634E640429A}" type="slidenum">
              <a:rPr lang="ru-RU" altLang="uk-UA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uk-UA" smtClean="0"/>
          </a:p>
        </p:txBody>
      </p:sp>
    </p:spTree>
    <p:extLst>
      <p:ext uri="{BB962C8B-B14F-4D97-AF65-F5344CB8AC3E}">
        <p14:creationId xmlns:p14="http://schemas.microsoft.com/office/powerpoint/2010/main" val="170812181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89C3AB-A10D-4EEB-A500-3DB001852C74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21.11.2022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9F557B4-E19E-4C64-995E-1D217B0CC292}" type="slidenum">
              <a:rPr lang="ru-RU" altLang="uk-UA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uk-UA" smtClean="0"/>
          </a:p>
        </p:txBody>
      </p:sp>
    </p:spTree>
    <p:extLst>
      <p:ext uri="{BB962C8B-B14F-4D97-AF65-F5344CB8AC3E}">
        <p14:creationId xmlns:p14="http://schemas.microsoft.com/office/powerpoint/2010/main" val="294185346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F80A31-51CF-4791-8489-C5DC9F55750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21.11.2022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893BBFB-22A4-46BA-83A7-C41BE5FDF3C1}" type="slidenum">
              <a:rPr lang="ru-RU" altLang="uk-UA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uk-UA" smtClean="0"/>
          </a:p>
        </p:txBody>
      </p:sp>
    </p:spTree>
    <p:extLst>
      <p:ext uri="{BB962C8B-B14F-4D97-AF65-F5344CB8AC3E}">
        <p14:creationId xmlns:p14="http://schemas.microsoft.com/office/powerpoint/2010/main" val="311809109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6C2E77-88C5-42B5-994F-06B2DC78CB65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21.11.2022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09F3A0B-90F6-4574-A476-AD50F0008797}" type="slidenum">
              <a:rPr lang="ru-RU" altLang="uk-UA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uk-UA" smtClean="0"/>
          </a:p>
        </p:txBody>
      </p:sp>
    </p:spTree>
    <p:extLst>
      <p:ext uri="{BB962C8B-B14F-4D97-AF65-F5344CB8AC3E}">
        <p14:creationId xmlns:p14="http://schemas.microsoft.com/office/powerpoint/2010/main" val="28129897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7FCFE4-267A-4D8F-B3F3-2EDD6D5AF637}" type="datetimeFigureOut">
              <a:rPr lang="uk-UA" smtClean="0"/>
              <a:t>21.11.2022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6744F5-D4E5-45A8-8C32-F29287C997A7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501459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uk-UA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uk-UA" smtClean="0"/>
              <a:t>Образец текста</a:t>
            </a:r>
          </a:p>
          <a:p>
            <a:pPr lvl="1"/>
            <a:r>
              <a:rPr lang="ru-RU" altLang="uk-UA" smtClean="0"/>
              <a:t>Второй уровень</a:t>
            </a:r>
          </a:p>
          <a:p>
            <a:pPr lvl="2"/>
            <a:r>
              <a:rPr lang="ru-RU" altLang="uk-UA" smtClean="0"/>
              <a:t>Третий уровень</a:t>
            </a:r>
          </a:p>
          <a:p>
            <a:pPr lvl="3"/>
            <a:r>
              <a:rPr lang="ru-RU" altLang="uk-UA" smtClean="0"/>
              <a:t>Четвертый уровень</a:t>
            </a:r>
          </a:p>
          <a:p>
            <a:pPr lvl="4"/>
            <a:r>
              <a:rPr lang="ru-RU" altLang="uk-UA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182315E0-1E6F-45C3-8C2F-FF8CDE0BCE8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21.11.2022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92B1879-16A6-490F-9AC8-C9677C9AA668}" type="slidenum">
              <a:rPr lang="ru-RU" altLang="uk-UA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uk-UA" smtClean="0"/>
          </a:p>
        </p:txBody>
      </p:sp>
    </p:spTree>
    <p:extLst>
      <p:ext uri="{BB962C8B-B14F-4D97-AF65-F5344CB8AC3E}">
        <p14:creationId xmlns:p14="http://schemas.microsoft.com/office/powerpoint/2010/main" val="36515540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</p:sldLayoutIdLst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7" Type="http://schemas.openxmlformats.org/officeDocument/2006/relationships/image" Target="../media/image9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8.gif"/><Relationship Id="rId5" Type="http://schemas.openxmlformats.org/officeDocument/2006/relationships/image" Target="../media/image7.gif"/><Relationship Id="rId4" Type="http://schemas.openxmlformats.org/officeDocument/2006/relationships/image" Target="../media/image6.gi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8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em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wmf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3" Type="http://schemas.openxmlformats.org/officeDocument/2006/relationships/image" Target="../media/image37.png"/><Relationship Id="rId7" Type="http://schemas.openxmlformats.org/officeDocument/2006/relationships/image" Target="../media/image41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png"/><Relationship Id="rId11" Type="http://schemas.openxmlformats.org/officeDocument/2006/relationships/image" Target="../media/image45.png"/><Relationship Id="rId5" Type="http://schemas.openxmlformats.org/officeDocument/2006/relationships/image" Target="../media/image39.png"/><Relationship Id="rId10" Type="http://schemas.openxmlformats.org/officeDocument/2006/relationships/image" Target="../media/image44.png"/><Relationship Id="rId4" Type="http://schemas.openxmlformats.org/officeDocument/2006/relationships/image" Target="../media/image38.png"/><Relationship Id="rId9" Type="http://schemas.openxmlformats.org/officeDocument/2006/relationships/image" Target="../media/image4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3" descr="C:\Users\ццц\Desktop\откритий урок\684295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0" y="0"/>
            <a:ext cx="9144000" cy="6903720"/>
          </a:xfrm>
          <a:prstGeom prst="rect">
            <a:avLst/>
          </a:prstGeom>
          <a:noFill/>
        </p:spPr>
      </p:pic>
      <p:pic>
        <p:nvPicPr>
          <p:cNvPr id="6" name="Picture 3" descr="C:\Users\ццц\Desktop\откритий урок\68429500.jpg"/>
          <p:cNvPicPr>
            <a:picLocks noChangeAspect="1" noChangeArrowheads="1"/>
          </p:cNvPicPr>
          <p:nvPr/>
        </p:nvPicPr>
        <p:blipFill>
          <a:blip r:embed="rId2" cstate="print"/>
          <a:srcRect l="33371" t="89183" r="1267" b="1827"/>
          <a:stretch>
            <a:fillRect/>
          </a:stretch>
        </p:blipFill>
        <p:spPr bwMode="auto">
          <a:xfrm>
            <a:off x="4223792" y="188640"/>
            <a:ext cx="6264696" cy="692696"/>
          </a:xfrm>
          <a:prstGeom prst="rect">
            <a:avLst/>
          </a:prstGeom>
          <a:noFill/>
        </p:spPr>
      </p:pic>
      <p:pic>
        <p:nvPicPr>
          <p:cNvPr id="7" name="Picture 3" descr="C:\Users\ццц\Desktop\откритий урок\68429500.jpg"/>
          <p:cNvPicPr>
            <a:picLocks noChangeAspect="1" noChangeArrowheads="1"/>
          </p:cNvPicPr>
          <p:nvPr/>
        </p:nvPicPr>
        <p:blipFill>
          <a:blip r:embed="rId2" cstate="print"/>
          <a:srcRect l="60933" t="75623" r="4805" b="1430"/>
          <a:stretch>
            <a:fillRect/>
          </a:stretch>
        </p:blipFill>
        <p:spPr bwMode="auto">
          <a:xfrm>
            <a:off x="7320136" y="2564904"/>
            <a:ext cx="3132856" cy="1584176"/>
          </a:xfrm>
          <a:prstGeom prst="rect">
            <a:avLst/>
          </a:prstGeom>
          <a:noFill/>
        </p:spPr>
      </p:pic>
      <p:pic>
        <p:nvPicPr>
          <p:cNvPr id="8" name="Picture 3" descr="C:\Users\ццц\Desktop\откритий урок\68429500.jpg"/>
          <p:cNvPicPr>
            <a:picLocks noChangeAspect="1" noChangeArrowheads="1"/>
          </p:cNvPicPr>
          <p:nvPr/>
        </p:nvPicPr>
        <p:blipFill>
          <a:blip r:embed="rId2" cstate="print"/>
          <a:srcRect l="60933" t="75623" r="1176" b="1430"/>
          <a:stretch>
            <a:fillRect/>
          </a:stretch>
        </p:blipFill>
        <p:spPr bwMode="auto">
          <a:xfrm>
            <a:off x="7032104" y="4077072"/>
            <a:ext cx="3464768" cy="1584176"/>
          </a:xfrm>
          <a:prstGeom prst="rect">
            <a:avLst/>
          </a:prstGeom>
          <a:noFill/>
        </p:spPr>
      </p:pic>
      <p:pic>
        <p:nvPicPr>
          <p:cNvPr id="2050" name="Picture 2" descr="C:\Users\ццц\Desktop\откритий урок\s03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84032" y="2708920"/>
            <a:ext cx="3984104" cy="398410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904898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ццц\Desktop\откритий урок\190710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0" y="-89404"/>
            <a:ext cx="7236296" cy="6947404"/>
          </a:xfrm>
          <a:prstGeom prst="rect">
            <a:avLst/>
          </a:prstGeom>
          <a:noFill/>
        </p:spPr>
      </p:pic>
      <p:pic>
        <p:nvPicPr>
          <p:cNvPr id="3077" name="Picture 5" descr="C:\Users\ццц\Desktop\откритий урок\2953723-c5e56761f7e9a460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20136" y="980728"/>
            <a:ext cx="1123950" cy="1123950"/>
          </a:xfrm>
          <a:prstGeom prst="rect">
            <a:avLst/>
          </a:prstGeom>
          <a:noFill/>
        </p:spPr>
      </p:pic>
      <p:pic>
        <p:nvPicPr>
          <p:cNvPr id="3078" name="Picture 6" descr="C:\Users\ццц\Desktop\откритий урок\0_5733c_3ad1dc64_XL.jpg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498318">
            <a:off x="2792616" y="2684772"/>
            <a:ext cx="2443101" cy="2402384"/>
          </a:xfrm>
          <a:prstGeom prst="rect">
            <a:avLst/>
          </a:prstGeom>
          <a:noFill/>
        </p:spPr>
      </p:pic>
      <p:pic>
        <p:nvPicPr>
          <p:cNvPr id="3079" name="Picture 7" descr="C:\Users\ццц\Desktop\откритий урок\16927607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125266">
            <a:off x="7754400" y="4383246"/>
            <a:ext cx="1795204" cy="1705444"/>
          </a:xfrm>
          <a:prstGeom prst="rect">
            <a:avLst/>
          </a:prstGeom>
          <a:noFill/>
        </p:spPr>
      </p:pic>
      <p:pic>
        <p:nvPicPr>
          <p:cNvPr id="3080" name="Picture 8" descr="C:\Users\ццц\Desktop\откритий урок\bluebutterflyanimation2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320136" y="2348881"/>
            <a:ext cx="2152650" cy="1590675"/>
          </a:xfrm>
          <a:prstGeom prst="rect">
            <a:avLst/>
          </a:prstGeom>
          <a:noFill/>
        </p:spPr>
      </p:pic>
      <p:pic>
        <p:nvPicPr>
          <p:cNvPr id="3082" name="Picture 10" descr="C:\Users\ццц\Desktop\откритий урок\butterfly (689)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965597">
            <a:off x="8721619" y="1139849"/>
            <a:ext cx="1437253" cy="1077940"/>
          </a:xfrm>
          <a:prstGeom prst="rect">
            <a:avLst/>
          </a:prstGeom>
          <a:noFill/>
        </p:spPr>
      </p:pic>
      <p:pic>
        <p:nvPicPr>
          <p:cNvPr id="13" name="Picture 10" descr="C:\Users\ццц\Desktop\откритий урок\butterfly (689)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21269501">
            <a:off x="5359344" y="1128861"/>
            <a:ext cx="1645439" cy="123407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104373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/>
          </p:cNvSpPr>
          <p:nvPr>
            <p:ph type="title"/>
          </p:nvPr>
        </p:nvSpPr>
        <p:spPr>
          <a:xfrm>
            <a:off x="1941590" y="199214"/>
            <a:ext cx="8229600" cy="1143000"/>
          </a:xfrm>
        </p:spPr>
        <p:txBody>
          <a:bodyPr/>
          <a:lstStyle/>
          <a:p>
            <a:pPr eaLnBrk="1" hangingPunct="1"/>
            <a:r>
              <a:rPr lang="uk-UA" sz="3200" b="1" dirty="0">
                <a:solidFill>
                  <a:srgbClr val="FFFF00"/>
                </a:solidFill>
              </a:rPr>
              <a:t>Перевірка домашнього </a:t>
            </a:r>
            <a:r>
              <a:rPr lang="uk-UA" sz="3200" b="1" dirty="0" smtClean="0">
                <a:solidFill>
                  <a:srgbClr val="FFFF00"/>
                </a:solidFill>
              </a:rPr>
              <a:t>завдання</a:t>
            </a:r>
            <a:r>
              <a:rPr lang="uk-UA" sz="3200" b="1" dirty="0">
                <a:solidFill>
                  <a:srgbClr val="FFFF00"/>
                </a:solidFill>
              </a:rPr>
              <a:t/>
            </a:r>
            <a:br>
              <a:rPr lang="uk-UA" sz="3200" b="1" dirty="0">
                <a:solidFill>
                  <a:srgbClr val="FFFF00"/>
                </a:solidFill>
              </a:rPr>
            </a:br>
            <a:endParaRPr lang="ru-RU" altLang="uk-UA" sz="3200" b="1" dirty="0">
              <a:solidFill>
                <a:srgbClr val="FFFF00"/>
              </a:solidFill>
            </a:endParaRPr>
          </a:p>
        </p:txBody>
      </p:sp>
      <p:sp>
        <p:nvSpPr>
          <p:cNvPr id="20483" name="Rectangle 3"/>
          <p:cNvSpPr>
            <a:spLocks noGrp="1"/>
          </p:cNvSpPr>
          <p:nvPr>
            <p:ph type="body" idx="1"/>
          </p:nvPr>
        </p:nvSpPr>
        <p:spPr>
          <a:xfrm>
            <a:off x="2208213" y="2118732"/>
            <a:ext cx="8280400" cy="3615319"/>
          </a:xfrm>
        </p:spPr>
        <p:txBody>
          <a:bodyPr/>
          <a:lstStyle/>
          <a:p>
            <a:pPr marL="457200" indent="-457200" eaLnBrk="1" hangingPunct="1">
              <a:lnSpc>
                <a:spcPct val="80000"/>
              </a:lnSpc>
              <a:buFont typeface="Arial" charset="0"/>
              <a:buAutoNum type="arabicPeriod"/>
              <a:defRPr/>
            </a:pPr>
            <a:r>
              <a:rPr lang="uk-UA" sz="3600" i="1" dirty="0" smtClean="0"/>
              <a:t>№ 326 . Відповідь. 9 см</a:t>
            </a:r>
          </a:p>
          <a:p>
            <a:pPr marL="457200" indent="-457200" eaLnBrk="1" hangingPunct="1">
              <a:lnSpc>
                <a:spcPct val="80000"/>
              </a:lnSpc>
              <a:buFont typeface="Arial" charset="0"/>
              <a:buAutoNum type="arabicPeriod"/>
              <a:defRPr/>
            </a:pPr>
            <a:r>
              <a:rPr lang="uk-UA" sz="3600" i="1" dirty="0" smtClean="0"/>
              <a:t>№ 328. Відповідь. 15 см</a:t>
            </a:r>
          </a:p>
          <a:p>
            <a:pPr marL="457200" indent="-457200" eaLnBrk="1" hangingPunct="1">
              <a:lnSpc>
                <a:spcPct val="80000"/>
              </a:lnSpc>
              <a:buFont typeface="Arial" charset="0"/>
              <a:buAutoNum type="arabicPeriod"/>
              <a:defRPr/>
            </a:pPr>
            <a:r>
              <a:rPr lang="uk-UA" sz="3600" i="1" dirty="0" smtClean="0"/>
              <a:t>№ 331. Відповідь.</a:t>
            </a:r>
          </a:p>
          <a:p>
            <a:pPr marL="0" indent="0" eaLnBrk="1" hangingPunct="1">
              <a:lnSpc>
                <a:spcPct val="80000"/>
              </a:lnSpc>
              <a:buNone/>
              <a:defRPr/>
            </a:pPr>
            <a:r>
              <a:rPr lang="uk-UA" sz="3600" i="1" dirty="0"/>
              <a:t> </a:t>
            </a:r>
            <a:r>
              <a:rPr lang="uk-UA" sz="3600" i="1" dirty="0" smtClean="0"/>
              <a:t>                    1) 15 см і 17 см</a:t>
            </a:r>
          </a:p>
          <a:p>
            <a:pPr marL="0" indent="0" eaLnBrk="1" hangingPunct="1">
              <a:lnSpc>
                <a:spcPct val="80000"/>
              </a:lnSpc>
              <a:buNone/>
              <a:defRPr/>
            </a:pPr>
            <a:r>
              <a:rPr lang="uk-UA" sz="3600" i="1" dirty="0" smtClean="0"/>
              <a:t>                     2) 8 см і 24 см</a:t>
            </a:r>
          </a:p>
          <a:p>
            <a:pPr marL="0" indent="0" eaLnBrk="1" hangingPunct="1">
              <a:lnSpc>
                <a:spcPct val="80000"/>
              </a:lnSpc>
              <a:buNone/>
              <a:defRPr/>
            </a:pPr>
            <a:r>
              <a:rPr lang="uk-UA" sz="3600" i="1" dirty="0"/>
              <a:t> </a:t>
            </a:r>
            <a:r>
              <a:rPr lang="uk-UA" sz="3600" i="1" dirty="0" smtClean="0"/>
              <a:t>                    3) 12 см і 20 см</a:t>
            </a:r>
            <a:endParaRPr lang="uk-UA" sz="3600" i="1" dirty="0"/>
          </a:p>
        </p:txBody>
      </p:sp>
      <p:sp>
        <p:nvSpPr>
          <p:cNvPr id="5124" name="Rectangle 5"/>
          <p:cNvSpPr>
            <a:spLocks/>
          </p:cNvSpPr>
          <p:nvPr/>
        </p:nvSpPr>
        <p:spPr bwMode="auto">
          <a:xfrm>
            <a:off x="7167564" y="1071563"/>
            <a:ext cx="4321175" cy="57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endParaRPr lang="uk-UA" altLang="uk-UA" sz="2400" b="1" i="1">
              <a:solidFill>
                <a:srgbClr val="0000FF"/>
              </a:solidFill>
              <a:latin typeface="Calibri" panose="020F0502020204030204" pitchFamily="34" charset="0"/>
            </a:endParaRPr>
          </a:p>
        </p:txBody>
      </p:sp>
      <p:pic>
        <p:nvPicPr>
          <p:cNvPr id="5125" name="Picture 2" descr="C:\Documents and Settings\User\Мои документы\images (8)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1" y="4286250"/>
            <a:ext cx="2786063" cy="2171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78266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A442E2E9-D963-4FBB-963B-68DF65671B7A}" type="datetime1">
              <a:rPr lang="ru-RU">
                <a:solidFill>
                  <a:prstClr val="black">
                    <a:tint val="75000"/>
                  </a:prstClr>
                </a:solidFill>
                <a:latin typeface="Calibri"/>
              </a:rPr>
              <a:pPr>
                <a:defRPr/>
              </a:pPr>
              <a:t>21.11.2022</a:t>
            </a:fld>
            <a:endParaRPr lang="ru-RU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fld id="{AC336158-80D4-47FB-98C6-262B9F74488A}" type="slidenum">
              <a:rPr lang="ru-RU" altLang="uk-UA">
                <a:solidFill>
                  <a:srgbClr val="898989"/>
                </a:solidFill>
                <a:latin typeface="Calibri" panose="020F0502020204030204" pitchFamily="34" charset="0"/>
              </a:rPr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ru-RU" altLang="uk-UA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2054" name="Прямоугольник 5"/>
          <p:cNvSpPr>
            <a:spLocks noChangeArrowheads="1"/>
          </p:cNvSpPr>
          <p:nvPr/>
        </p:nvSpPr>
        <p:spPr bwMode="auto">
          <a:xfrm>
            <a:off x="1298807" y="2133601"/>
            <a:ext cx="10024604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uk-UA" altLang="uk-UA" sz="6600" b="1" i="1" dirty="0">
                <a:solidFill>
                  <a:srgbClr val="0000FF"/>
                </a:solidFill>
              </a:rPr>
              <a:t>Середня лінія трапеції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38862" y="3544807"/>
            <a:ext cx="5484549" cy="2508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9426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3"/>
          <p:cNvSpPr>
            <a:spLocks noGrp="1"/>
          </p:cNvSpPr>
          <p:nvPr>
            <p:ph type="body" idx="1"/>
          </p:nvPr>
        </p:nvSpPr>
        <p:spPr>
          <a:xfrm rot="21205292">
            <a:off x="2460626" y="1452564"/>
            <a:ext cx="7186613" cy="3571875"/>
          </a:xfrm>
        </p:spPr>
        <p:txBody>
          <a:bodyPr/>
          <a:lstStyle/>
          <a:p>
            <a:pPr eaLnBrk="1" hangingPunct="1">
              <a:buFont typeface="Arial" panose="020B0604020202020204" pitchFamily="34" charset="0"/>
              <a:buNone/>
            </a:pPr>
            <a:r>
              <a:rPr lang="uk-UA" altLang="uk-UA" sz="4000" b="1" i="1" dirty="0">
                <a:solidFill>
                  <a:srgbClr val="FF0000"/>
                </a:solidFill>
              </a:rPr>
              <a:t>Епіграф уроку:                               </a:t>
            </a:r>
            <a:r>
              <a:rPr lang="uk-UA" altLang="uk-UA" sz="4000" b="1" i="1" dirty="0">
                <a:solidFill>
                  <a:srgbClr val="008000"/>
                </a:solidFill>
              </a:rPr>
              <a:t>“ </a:t>
            </a:r>
            <a:r>
              <a:rPr lang="uk-UA" altLang="uk-UA" sz="4000" b="1" i="1" dirty="0" smtClean="0">
                <a:solidFill>
                  <a:srgbClr val="008000"/>
                </a:solidFill>
              </a:rPr>
              <a:t>Мало мати хороший розум, головне  – добре  його застосовувати”. </a:t>
            </a:r>
            <a:endParaRPr lang="uk-UA" altLang="uk-UA" sz="4000" b="1" i="1" dirty="0">
              <a:solidFill>
                <a:srgbClr val="008000"/>
              </a:solidFill>
            </a:endParaRPr>
          </a:p>
          <a:p>
            <a:pPr eaLnBrk="1" hangingPunct="1">
              <a:buFont typeface="Arial" panose="020B0604020202020204" pitchFamily="34" charset="0"/>
              <a:buNone/>
            </a:pPr>
            <a:r>
              <a:rPr lang="uk-UA" altLang="uk-UA" sz="4000" b="1" i="1" dirty="0">
                <a:solidFill>
                  <a:srgbClr val="008000"/>
                </a:solidFill>
              </a:rPr>
              <a:t>           </a:t>
            </a:r>
            <a:r>
              <a:rPr lang="uk-UA" altLang="uk-UA" sz="4000" b="1" i="1" dirty="0" err="1" smtClean="0">
                <a:solidFill>
                  <a:srgbClr val="008000"/>
                </a:solidFill>
              </a:rPr>
              <a:t>Рене</a:t>
            </a:r>
            <a:r>
              <a:rPr lang="uk-UA" altLang="uk-UA" sz="4000" b="1" i="1" dirty="0" smtClean="0">
                <a:solidFill>
                  <a:srgbClr val="008000"/>
                </a:solidFill>
              </a:rPr>
              <a:t> Декарт</a:t>
            </a:r>
            <a:endParaRPr lang="uk-UA" altLang="uk-UA" sz="4000" b="1" i="1" dirty="0">
              <a:solidFill>
                <a:srgbClr val="FF0000"/>
              </a:solidFill>
            </a:endParaRPr>
          </a:p>
          <a:p>
            <a:pPr algn="ctr" eaLnBrk="1" hangingPunct="1">
              <a:buFont typeface="Arial" panose="020B0604020202020204" pitchFamily="34" charset="0"/>
              <a:buNone/>
            </a:pPr>
            <a:endParaRPr lang="uk-UA" altLang="uk-UA" sz="4400" b="1" i="1" dirty="0">
              <a:solidFill>
                <a:schemeClr val="hlink"/>
              </a:solidFill>
            </a:endParaRPr>
          </a:p>
          <a:p>
            <a:pPr algn="ctr" eaLnBrk="1" hangingPunct="1">
              <a:buFont typeface="Arial" panose="020B0604020202020204" pitchFamily="34" charset="0"/>
              <a:buNone/>
            </a:pPr>
            <a:endParaRPr lang="ru-RU" altLang="uk-UA" sz="4400" b="1" i="1" dirty="0">
              <a:solidFill>
                <a:schemeClr val="hlink"/>
              </a:solidFill>
            </a:endParaRPr>
          </a:p>
        </p:txBody>
      </p:sp>
      <p:sp>
        <p:nvSpPr>
          <p:cNvPr id="3075" name="Rectangle 5"/>
          <p:cNvSpPr>
            <a:spLocks/>
          </p:cNvSpPr>
          <p:nvPr/>
        </p:nvSpPr>
        <p:spPr bwMode="auto">
          <a:xfrm>
            <a:off x="5735639" y="4221163"/>
            <a:ext cx="4321175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endParaRPr lang="uk-UA" altLang="uk-UA" sz="3600" b="1" i="1">
              <a:solidFill>
                <a:srgbClr val="CC0000"/>
              </a:solidFill>
              <a:latin typeface="Calibri" panose="020F0502020204030204" pitchFamily="34" charset="0"/>
            </a:endParaRPr>
          </a:p>
        </p:txBody>
      </p:sp>
      <p:pic>
        <p:nvPicPr>
          <p:cNvPr id="3076" name="Picture 10" descr="C:\Documents and Settings\User\Рабочий стол\загружено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1401" y="4076701"/>
            <a:ext cx="2671763" cy="227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34312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/>
          </p:cNvSpPr>
          <p:nvPr>
            <p:ph type="title"/>
          </p:nvPr>
        </p:nvSpPr>
        <p:spPr>
          <a:xfrm>
            <a:off x="557484" y="882690"/>
            <a:ext cx="8229600" cy="3571875"/>
          </a:xfrm>
        </p:spPr>
        <p:txBody>
          <a:bodyPr/>
          <a:lstStyle/>
          <a:p>
            <a:pPr lvl="0"/>
            <a:r>
              <a:rPr lang="uk-UA" altLang="uk-UA" sz="4000" b="1" dirty="0">
                <a:solidFill>
                  <a:srgbClr val="000099"/>
                </a:solidFill>
              </a:rPr>
              <a:t/>
            </a:r>
            <a:br>
              <a:rPr lang="uk-UA" altLang="uk-UA" sz="4000" b="1" dirty="0">
                <a:solidFill>
                  <a:srgbClr val="000099"/>
                </a:solidFill>
              </a:rPr>
            </a:br>
            <a:r>
              <a:rPr lang="uk-UA" altLang="uk-UA" sz="4000" b="1" dirty="0">
                <a:solidFill>
                  <a:srgbClr val="000099"/>
                </a:solidFill>
              </a:rPr>
              <a:t/>
            </a:r>
            <a:br>
              <a:rPr lang="uk-UA" altLang="uk-UA" sz="4000" b="1" dirty="0">
                <a:solidFill>
                  <a:srgbClr val="000099"/>
                </a:solidFill>
              </a:rPr>
            </a:br>
            <a:r>
              <a:rPr lang="uk-UA" altLang="uk-UA" sz="4000" b="1" dirty="0">
                <a:solidFill>
                  <a:srgbClr val="000099"/>
                </a:solidFill>
              </a:rPr>
              <a:t/>
            </a:r>
            <a:br>
              <a:rPr lang="uk-UA" altLang="uk-UA" sz="4000" b="1" dirty="0">
                <a:solidFill>
                  <a:srgbClr val="000099"/>
                </a:solidFill>
              </a:rPr>
            </a:br>
            <a:r>
              <a:rPr lang="uk-UA" altLang="uk-UA" sz="4000" b="1" dirty="0">
                <a:solidFill>
                  <a:srgbClr val="000099"/>
                </a:solidFill>
              </a:rPr>
              <a:t>М </a:t>
            </a:r>
            <a:r>
              <a:rPr lang="uk-UA" altLang="uk-UA" sz="4000" b="1" dirty="0" smtClean="0">
                <a:solidFill>
                  <a:srgbClr val="000099"/>
                </a:solidFill>
              </a:rPr>
              <a:t>– </a:t>
            </a:r>
            <a:r>
              <a:rPr lang="uk-UA" altLang="uk-UA" sz="2400" b="1" dirty="0" smtClean="0">
                <a:solidFill>
                  <a:srgbClr val="0070C0"/>
                </a:solidFill>
              </a:rPr>
              <a:t>маємо </a:t>
            </a:r>
            <a:r>
              <a:rPr lang="ru-RU" sz="2400" b="1" dirty="0" err="1" smtClean="0">
                <a:solidFill>
                  <a:srgbClr val="0070C0"/>
                </a:solidFill>
              </a:rPr>
              <a:t>удосконалити</a:t>
            </a:r>
            <a:r>
              <a:rPr lang="ru-RU" sz="2400" b="1" dirty="0" smtClean="0">
                <a:solidFill>
                  <a:srgbClr val="0070C0"/>
                </a:solidFill>
              </a:rPr>
              <a:t> </a:t>
            </a:r>
            <a:r>
              <a:rPr lang="ru-RU" sz="2400" b="1" dirty="0" err="1">
                <a:solidFill>
                  <a:srgbClr val="0070C0"/>
                </a:solidFill>
              </a:rPr>
              <a:t>вміння</a:t>
            </a:r>
            <a:r>
              <a:rPr lang="ru-RU" sz="2400" b="1" dirty="0">
                <a:solidFill>
                  <a:srgbClr val="0070C0"/>
                </a:solidFill>
              </a:rPr>
              <a:t> </a:t>
            </a:r>
            <a:r>
              <a:rPr lang="ru-RU" sz="2400" b="1" dirty="0" err="1">
                <a:solidFill>
                  <a:srgbClr val="0070C0"/>
                </a:solidFill>
              </a:rPr>
              <a:t>застосовувати</a:t>
            </a:r>
            <a:r>
              <a:rPr lang="ru-RU" sz="2400" b="1" dirty="0">
                <a:solidFill>
                  <a:srgbClr val="0070C0"/>
                </a:solidFill>
              </a:rPr>
              <a:t> </a:t>
            </a:r>
            <a:r>
              <a:rPr lang="ru-RU" sz="2400" b="1" dirty="0" err="1">
                <a:solidFill>
                  <a:srgbClr val="0070C0"/>
                </a:solidFill>
              </a:rPr>
              <a:t>означення</a:t>
            </a:r>
            <a:r>
              <a:rPr lang="ru-RU" sz="2400" b="1" dirty="0">
                <a:solidFill>
                  <a:srgbClr val="0070C0"/>
                </a:solidFill>
              </a:rPr>
              <a:t> і </a:t>
            </a:r>
            <a:r>
              <a:rPr lang="ru-RU" sz="2400" b="1" dirty="0" err="1">
                <a:solidFill>
                  <a:srgbClr val="0070C0"/>
                </a:solidFill>
              </a:rPr>
              <a:t>властивості</a:t>
            </a:r>
            <a:r>
              <a:rPr lang="ru-RU" sz="2400" b="1" dirty="0">
                <a:solidFill>
                  <a:srgbClr val="0070C0"/>
                </a:solidFill>
              </a:rPr>
              <a:t> </a:t>
            </a:r>
            <a:r>
              <a:rPr lang="ru-RU" sz="2400" b="1" dirty="0" err="1">
                <a:solidFill>
                  <a:srgbClr val="0070C0"/>
                </a:solidFill>
              </a:rPr>
              <a:t>середньої</a:t>
            </a:r>
            <a:r>
              <a:rPr lang="ru-RU" sz="2400" b="1" dirty="0">
                <a:solidFill>
                  <a:srgbClr val="0070C0"/>
                </a:solidFill>
              </a:rPr>
              <a:t> </a:t>
            </a:r>
            <a:r>
              <a:rPr lang="ru-RU" sz="2400" b="1" dirty="0" err="1">
                <a:solidFill>
                  <a:srgbClr val="0070C0"/>
                </a:solidFill>
              </a:rPr>
              <a:t>лінії</a:t>
            </a:r>
            <a:r>
              <a:rPr lang="ru-RU" sz="2400" b="1" dirty="0">
                <a:solidFill>
                  <a:srgbClr val="0070C0"/>
                </a:solidFill>
              </a:rPr>
              <a:t> </a:t>
            </a:r>
            <a:r>
              <a:rPr lang="ru-RU" sz="2400" b="1" dirty="0" err="1">
                <a:solidFill>
                  <a:srgbClr val="0070C0"/>
                </a:solidFill>
              </a:rPr>
              <a:t>трапеції</a:t>
            </a:r>
            <a:r>
              <a:rPr lang="ru-RU" sz="2400" b="1" dirty="0">
                <a:solidFill>
                  <a:srgbClr val="0070C0"/>
                </a:solidFill>
              </a:rPr>
              <a:t> до </a:t>
            </a:r>
            <a:r>
              <a:rPr lang="ru-RU" sz="2400" b="1" dirty="0" err="1">
                <a:solidFill>
                  <a:srgbClr val="0070C0"/>
                </a:solidFill>
              </a:rPr>
              <a:t>розв’язування</a:t>
            </a:r>
            <a:r>
              <a:rPr lang="ru-RU" sz="2400" b="1" dirty="0">
                <a:solidFill>
                  <a:srgbClr val="0070C0"/>
                </a:solidFill>
              </a:rPr>
              <a:t> задач; </a:t>
            </a:r>
            <a:r>
              <a:rPr lang="ru-RU" sz="2400" b="1" dirty="0" smtClean="0">
                <a:solidFill>
                  <a:srgbClr val="0070C0"/>
                </a:solidFill>
              </a:rPr>
              <a:t/>
            </a:r>
            <a:br>
              <a:rPr lang="ru-RU" sz="2400" b="1" dirty="0" smtClean="0">
                <a:solidFill>
                  <a:srgbClr val="0070C0"/>
                </a:solidFill>
              </a:rPr>
            </a:br>
            <a:r>
              <a:rPr lang="uk-UA" altLang="uk-UA" sz="4000" b="1" dirty="0" smtClean="0">
                <a:solidFill>
                  <a:srgbClr val="000099"/>
                </a:solidFill>
              </a:rPr>
              <a:t>Е </a:t>
            </a:r>
            <a:r>
              <a:rPr lang="uk-UA" altLang="uk-UA" sz="4000" b="1" dirty="0">
                <a:solidFill>
                  <a:srgbClr val="000099"/>
                </a:solidFill>
              </a:rPr>
              <a:t>- </a:t>
            </a:r>
            <a:r>
              <a:rPr lang="uk-UA" altLang="uk-UA" sz="2400" b="1" dirty="0" smtClean="0">
                <a:solidFill>
                  <a:srgbClr val="0070C0"/>
                </a:solidFill>
              </a:rPr>
              <a:t>ефективно працювати, </a:t>
            </a:r>
            <a:r>
              <a:rPr lang="ru-RU" sz="2400" b="1" dirty="0" err="1" smtClean="0">
                <a:solidFill>
                  <a:srgbClr val="0070C0"/>
                </a:solidFill>
              </a:rPr>
              <a:t>показати</a:t>
            </a:r>
            <a:r>
              <a:rPr lang="ru-RU" sz="2400" b="1" dirty="0" smtClean="0">
                <a:solidFill>
                  <a:srgbClr val="0070C0"/>
                </a:solidFill>
              </a:rPr>
              <a:t> </a:t>
            </a:r>
            <a:r>
              <a:rPr lang="ru-RU" sz="2400" b="1" dirty="0" err="1">
                <a:solidFill>
                  <a:srgbClr val="0070C0"/>
                </a:solidFill>
              </a:rPr>
              <a:t>практичне</a:t>
            </a:r>
            <a:r>
              <a:rPr lang="ru-RU" sz="2400" b="1" dirty="0">
                <a:solidFill>
                  <a:srgbClr val="0070C0"/>
                </a:solidFill>
              </a:rPr>
              <a:t> </a:t>
            </a:r>
            <a:r>
              <a:rPr lang="ru-RU" sz="2400" b="1" dirty="0" err="1">
                <a:solidFill>
                  <a:srgbClr val="0070C0"/>
                </a:solidFill>
              </a:rPr>
              <a:t>застосування</a:t>
            </a:r>
            <a:r>
              <a:rPr lang="ru-RU" sz="2400" b="1" dirty="0">
                <a:solidFill>
                  <a:srgbClr val="0070C0"/>
                </a:solidFill>
              </a:rPr>
              <a:t> </a:t>
            </a:r>
            <a:r>
              <a:rPr lang="ru-RU" sz="2400" b="1" dirty="0" err="1">
                <a:solidFill>
                  <a:srgbClr val="0070C0"/>
                </a:solidFill>
              </a:rPr>
              <a:t>геометрії</a:t>
            </a:r>
            <a:r>
              <a:rPr lang="ru-RU" sz="2400" b="1" dirty="0">
                <a:solidFill>
                  <a:srgbClr val="0070C0"/>
                </a:solidFill>
              </a:rPr>
              <a:t> в </a:t>
            </a:r>
            <a:r>
              <a:rPr lang="ru-RU" sz="2400" b="1" dirty="0" err="1">
                <a:solidFill>
                  <a:srgbClr val="0070C0"/>
                </a:solidFill>
              </a:rPr>
              <a:t>повсякденному</a:t>
            </a:r>
            <a:r>
              <a:rPr lang="ru-RU" sz="2400" b="1" dirty="0">
                <a:solidFill>
                  <a:srgbClr val="0070C0"/>
                </a:solidFill>
              </a:rPr>
              <a:t> </a:t>
            </a:r>
            <a:r>
              <a:rPr lang="ru-RU" sz="2400" b="1" dirty="0" err="1">
                <a:solidFill>
                  <a:srgbClr val="0070C0"/>
                </a:solidFill>
              </a:rPr>
              <a:t>житті</a:t>
            </a:r>
            <a:r>
              <a:rPr lang="ru-RU" sz="2400" b="1" dirty="0" smtClean="0">
                <a:solidFill>
                  <a:srgbClr val="0070C0"/>
                </a:solidFill>
              </a:rPr>
              <a:t>;</a:t>
            </a:r>
            <a:r>
              <a:rPr lang="uk-UA" altLang="uk-UA" sz="2400" b="1" dirty="0">
                <a:solidFill>
                  <a:srgbClr val="0070C0"/>
                </a:solidFill>
              </a:rPr>
              <a:t/>
            </a:r>
            <a:br>
              <a:rPr lang="uk-UA" altLang="uk-UA" sz="2400" b="1" dirty="0">
                <a:solidFill>
                  <a:srgbClr val="0070C0"/>
                </a:solidFill>
              </a:rPr>
            </a:br>
            <a:r>
              <a:rPr lang="uk-UA" altLang="uk-UA" sz="4000" b="1" dirty="0">
                <a:solidFill>
                  <a:srgbClr val="000099"/>
                </a:solidFill>
              </a:rPr>
              <a:t>Т - </a:t>
            </a:r>
            <a:r>
              <a:rPr lang="uk-UA" altLang="uk-UA" sz="2400" b="1" dirty="0">
                <a:solidFill>
                  <a:srgbClr val="0070C0"/>
                </a:solidFill>
              </a:rPr>
              <a:t>творче ставлення до справи, толерантність по    	відношенню до однокласників;</a:t>
            </a:r>
            <a:r>
              <a:rPr lang="uk-UA" altLang="uk-UA" sz="2400" b="1" dirty="0">
                <a:solidFill>
                  <a:srgbClr val="00B050"/>
                </a:solidFill>
              </a:rPr>
              <a:t/>
            </a:r>
            <a:br>
              <a:rPr lang="uk-UA" altLang="uk-UA" sz="2400" b="1" dirty="0">
                <a:solidFill>
                  <a:srgbClr val="00B050"/>
                </a:solidFill>
              </a:rPr>
            </a:br>
            <a:r>
              <a:rPr lang="uk-UA" altLang="uk-UA" sz="4000" b="1" dirty="0">
                <a:solidFill>
                  <a:srgbClr val="000099"/>
                </a:solidFill>
              </a:rPr>
              <a:t>А - </a:t>
            </a:r>
            <a:r>
              <a:rPr lang="uk-UA" altLang="uk-UA" sz="2400" b="1" dirty="0">
                <a:solidFill>
                  <a:srgbClr val="0070C0"/>
                </a:solidFill>
              </a:rPr>
              <a:t>активно співпрацювати.</a:t>
            </a:r>
            <a:br>
              <a:rPr lang="uk-UA" altLang="uk-UA" sz="2400" b="1" dirty="0">
                <a:solidFill>
                  <a:srgbClr val="0070C0"/>
                </a:solidFill>
              </a:rPr>
            </a:br>
            <a:r>
              <a:rPr lang="uk-UA" altLang="uk-UA" sz="2400" dirty="0">
                <a:solidFill>
                  <a:srgbClr val="0070C0"/>
                </a:solidFill>
              </a:rPr>
              <a:t/>
            </a:r>
            <a:br>
              <a:rPr lang="uk-UA" altLang="uk-UA" sz="2400" dirty="0">
                <a:solidFill>
                  <a:srgbClr val="0070C0"/>
                </a:solidFill>
              </a:rPr>
            </a:br>
            <a:endParaRPr lang="ru-RU" altLang="uk-UA" sz="2400" b="1" dirty="0">
              <a:solidFill>
                <a:srgbClr val="0070C0"/>
              </a:solidFill>
            </a:endParaRPr>
          </a:p>
        </p:txBody>
      </p:sp>
      <p:sp>
        <p:nvSpPr>
          <p:cNvPr id="4099" name="Rectangle 4"/>
          <p:cNvSpPr>
            <a:spLocks/>
          </p:cNvSpPr>
          <p:nvPr/>
        </p:nvSpPr>
        <p:spPr bwMode="auto">
          <a:xfrm>
            <a:off x="1524001" y="642938"/>
            <a:ext cx="4321175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endParaRPr lang="uk-UA" altLang="uk-UA" sz="3200" b="1">
              <a:solidFill>
                <a:srgbClr val="CC0000"/>
              </a:solidFill>
              <a:latin typeface="Calibri" panose="020F0502020204030204" pitchFamily="34" charset="0"/>
            </a:endParaRPr>
          </a:p>
        </p:txBody>
      </p:sp>
      <p:sp>
        <p:nvSpPr>
          <p:cNvPr id="4100" name="Rectangle 5"/>
          <p:cNvSpPr>
            <a:spLocks/>
          </p:cNvSpPr>
          <p:nvPr/>
        </p:nvSpPr>
        <p:spPr bwMode="auto">
          <a:xfrm>
            <a:off x="7248526" y="1052513"/>
            <a:ext cx="4321175" cy="57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endParaRPr lang="uk-UA" altLang="uk-UA" sz="2400" b="1" i="1">
              <a:solidFill>
                <a:srgbClr val="0000FF"/>
              </a:solidFill>
              <a:latin typeface="Calibri" panose="020F0502020204030204" pitchFamily="34" charset="0"/>
            </a:endParaRPr>
          </a:p>
        </p:txBody>
      </p:sp>
      <p:pic>
        <p:nvPicPr>
          <p:cNvPr id="4101" name="Picture 2" descr="C:\Documents and Settings\User\Мои документы\images (5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7826" y="4297402"/>
            <a:ext cx="3571875" cy="1928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04987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5" name="Picture 9" descr="завантаження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508380" y="1830003"/>
            <a:ext cx="3384550" cy="3222625"/>
          </a:xfrm>
        </p:spPr>
      </p:pic>
      <p:sp>
        <p:nvSpPr>
          <p:cNvPr id="19460" name="Text Box 4"/>
          <p:cNvSpPr txBox="1">
            <a:spLocks noChangeArrowheads="1"/>
          </p:cNvSpPr>
          <p:nvPr/>
        </p:nvSpPr>
        <p:spPr bwMode="auto">
          <a:xfrm>
            <a:off x="2474913" y="498475"/>
            <a:ext cx="23756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ru-RU" altLang="uk-UA" dirty="0" smtClean="0"/>
              <a:t> </a:t>
            </a:r>
            <a:endParaRPr lang="ru-RU" altLang="uk-UA" dirty="0"/>
          </a:p>
        </p:txBody>
      </p:sp>
      <p:sp>
        <p:nvSpPr>
          <p:cNvPr id="19461" name="Text Box 5"/>
          <p:cNvSpPr txBox="1">
            <a:spLocks noChangeArrowheads="1"/>
          </p:cNvSpPr>
          <p:nvPr/>
        </p:nvSpPr>
        <p:spPr bwMode="auto">
          <a:xfrm>
            <a:off x="412595" y="1148575"/>
            <a:ext cx="7984273" cy="36933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altLang="uk-UA" b="1" dirty="0" err="1">
                <a:latin typeface="Bookman Old Style" panose="02050604050505020204" pitchFamily="18" charset="0"/>
              </a:rPr>
              <a:t>Математичний</a:t>
            </a:r>
            <a:r>
              <a:rPr lang="ru-RU" altLang="uk-UA" b="1" dirty="0">
                <a:latin typeface="Bookman Old Style" panose="02050604050505020204" pitchFamily="18" charset="0"/>
              </a:rPr>
              <a:t> </a:t>
            </a:r>
            <a:r>
              <a:rPr lang="ru-RU" altLang="uk-UA" b="1" dirty="0" err="1">
                <a:latin typeface="Bookman Old Style" panose="02050604050505020204" pitchFamily="18" charset="0"/>
              </a:rPr>
              <a:t>папірус</a:t>
            </a:r>
            <a:r>
              <a:rPr lang="ru-RU" altLang="uk-UA" b="1" dirty="0">
                <a:latin typeface="Bookman Old Style" panose="02050604050505020204" pitchFamily="18" charset="0"/>
              </a:rPr>
              <a:t> </a:t>
            </a:r>
            <a:r>
              <a:rPr lang="ru-RU" altLang="uk-UA" b="1" dirty="0" err="1">
                <a:latin typeface="Bookman Old Style" panose="02050604050505020204" pitchFamily="18" charset="0"/>
              </a:rPr>
              <a:t>Рінда</a:t>
            </a:r>
            <a:r>
              <a:rPr lang="ru-RU" altLang="uk-UA" dirty="0">
                <a:latin typeface="Bookman Old Style" panose="02050604050505020204" pitchFamily="18" charset="0"/>
              </a:rPr>
              <a:t> — </a:t>
            </a:r>
            <a:r>
              <a:rPr lang="ru-RU" altLang="uk-UA" dirty="0" err="1">
                <a:latin typeface="Bookman Old Style" panose="02050604050505020204" pitchFamily="18" charset="0"/>
              </a:rPr>
              <a:t>давньоєгипетський</a:t>
            </a:r>
            <a:r>
              <a:rPr lang="ru-RU" altLang="uk-UA" dirty="0">
                <a:latin typeface="Bookman Old Style" panose="02050604050505020204" pitchFamily="18" charset="0"/>
              </a:rPr>
              <a:t> </a:t>
            </a:r>
            <a:r>
              <a:rPr lang="ru-RU" altLang="uk-UA" dirty="0" err="1">
                <a:latin typeface="Bookman Old Style" panose="02050604050505020204" pitchFamily="18" charset="0"/>
              </a:rPr>
              <a:t>навчальний</a:t>
            </a:r>
            <a:r>
              <a:rPr lang="ru-RU" altLang="uk-UA" dirty="0">
                <a:latin typeface="Bookman Old Style" panose="02050604050505020204" pitchFamily="18" charset="0"/>
              </a:rPr>
              <a:t> </a:t>
            </a:r>
            <a:r>
              <a:rPr lang="ru-RU" altLang="uk-UA" dirty="0" err="1">
                <a:latin typeface="Bookman Old Style" panose="02050604050505020204" pitchFamily="18" charset="0"/>
              </a:rPr>
              <a:t>посібник</a:t>
            </a:r>
            <a:r>
              <a:rPr lang="ru-RU" altLang="uk-UA" dirty="0">
                <a:latin typeface="Bookman Old Style" panose="02050604050505020204" pitchFamily="18" charset="0"/>
              </a:rPr>
              <a:t>  з арифметики і </a:t>
            </a:r>
            <a:r>
              <a:rPr lang="ru-RU" altLang="uk-UA" dirty="0" err="1">
                <a:latin typeface="Bookman Old Style" panose="02050604050505020204" pitchFamily="18" charset="0"/>
              </a:rPr>
              <a:t>геометрії</a:t>
            </a:r>
            <a:r>
              <a:rPr lang="ru-RU" altLang="uk-UA" dirty="0">
                <a:latin typeface="Bookman Old Style" panose="02050604050505020204" pitchFamily="18" charset="0"/>
              </a:rPr>
              <a:t> </a:t>
            </a:r>
            <a:r>
              <a:rPr lang="ru-RU" altLang="uk-UA" dirty="0" err="1">
                <a:latin typeface="Bookman Old Style" panose="02050604050505020204" pitchFamily="18" charset="0"/>
              </a:rPr>
              <a:t>періоду</a:t>
            </a:r>
            <a:r>
              <a:rPr lang="ru-RU" altLang="uk-UA" dirty="0">
                <a:latin typeface="Bookman Old Style" panose="02050604050505020204" pitchFamily="18" charset="0"/>
              </a:rPr>
              <a:t> </a:t>
            </a:r>
            <a:r>
              <a:rPr lang="ru-RU" altLang="uk-UA" dirty="0" err="1">
                <a:latin typeface="Bookman Old Style" panose="02050604050505020204" pitchFamily="18" charset="0"/>
              </a:rPr>
              <a:t>Середнього</a:t>
            </a:r>
            <a:r>
              <a:rPr lang="ru-RU" altLang="uk-UA" dirty="0">
                <a:latin typeface="Bookman Old Style" panose="02050604050505020204" pitchFamily="18" charset="0"/>
              </a:rPr>
              <a:t> царства, </a:t>
            </a:r>
            <a:r>
              <a:rPr lang="ru-RU" altLang="uk-UA" dirty="0" err="1" smtClean="0">
                <a:latin typeface="Bookman Old Style" panose="02050604050505020204" pitchFamily="18" charset="0"/>
              </a:rPr>
              <a:t>переписаний</a:t>
            </a:r>
            <a:r>
              <a:rPr lang="ru-RU" altLang="uk-UA" dirty="0" smtClean="0">
                <a:latin typeface="Bookman Old Style" panose="02050604050505020204" pitchFamily="18" charset="0"/>
              </a:rPr>
              <a:t> </a:t>
            </a:r>
            <a:r>
              <a:rPr lang="ru-RU" altLang="uk-UA" dirty="0" err="1">
                <a:latin typeface="Bookman Old Style" panose="02050604050505020204" pitchFamily="18" charset="0"/>
              </a:rPr>
              <a:t>приблизно</a:t>
            </a:r>
            <a:r>
              <a:rPr lang="ru-RU" altLang="uk-UA" dirty="0">
                <a:latin typeface="Bookman Old Style" panose="02050604050505020204" pitchFamily="18" charset="0"/>
              </a:rPr>
              <a:t> 1650 р. до </a:t>
            </a:r>
            <a:r>
              <a:rPr lang="ru-RU" altLang="uk-UA" dirty="0" err="1">
                <a:latin typeface="Bookman Old Style" panose="02050604050505020204" pitchFamily="18" charset="0"/>
              </a:rPr>
              <a:t>н.е</a:t>
            </a:r>
            <a:r>
              <a:rPr lang="ru-RU" altLang="uk-UA" dirty="0">
                <a:latin typeface="Bookman Old Style" panose="02050604050505020204" pitchFamily="18" charset="0"/>
              </a:rPr>
              <a:t>. </a:t>
            </a:r>
            <a:r>
              <a:rPr lang="ru-RU" altLang="uk-UA" dirty="0" err="1">
                <a:latin typeface="Bookman Old Style" panose="02050604050505020204" pitchFamily="18" charset="0"/>
              </a:rPr>
              <a:t>переписувачем</a:t>
            </a:r>
            <a:r>
              <a:rPr lang="ru-RU" altLang="uk-UA" dirty="0">
                <a:latin typeface="Bookman Old Style" panose="02050604050505020204" pitchFamily="18" charset="0"/>
              </a:rPr>
              <a:t> </a:t>
            </a:r>
            <a:r>
              <a:rPr lang="ru-RU" altLang="uk-UA" dirty="0" err="1">
                <a:latin typeface="Bookman Old Style" panose="02050604050505020204" pitchFamily="18" charset="0"/>
              </a:rPr>
              <a:t>Ахмесом</a:t>
            </a:r>
            <a:r>
              <a:rPr lang="ru-RU" altLang="uk-UA" dirty="0">
                <a:latin typeface="Bookman Old Style" panose="02050604050505020204" pitchFamily="18" charset="0"/>
              </a:rPr>
              <a:t>  </a:t>
            </a:r>
            <a:r>
              <a:rPr lang="ru-RU" altLang="uk-UA" dirty="0" smtClean="0">
                <a:latin typeface="Bookman Old Style" panose="02050604050505020204" pitchFamily="18" charset="0"/>
              </a:rPr>
              <a:t>на </a:t>
            </a:r>
            <a:r>
              <a:rPr lang="ru-RU" altLang="uk-UA" dirty="0" err="1" smtClean="0">
                <a:latin typeface="Bookman Old Style" panose="02050604050505020204" pitchFamily="18" charset="0"/>
              </a:rPr>
              <a:t>сувій</a:t>
            </a:r>
            <a:r>
              <a:rPr lang="ru-RU" altLang="uk-UA" dirty="0" smtClean="0">
                <a:latin typeface="Bookman Old Style" panose="02050604050505020204" pitchFamily="18" charset="0"/>
              </a:rPr>
              <a:t> </a:t>
            </a:r>
            <a:r>
              <a:rPr lang="ru-RU" altLang="uk-UA" dirty="0" err="1">
                <a:latin typeface="Bookman Old Style" panose="02050604050505020204" pitchFamily="18" charset="0"/>
              </a:rPr>
              <a:t>папірусу</a:t>
            </a:r>
            <a:r>
              <a:rPr lang="ru-RU" altLang="uk-UA" dirty="0">
                <a:latin typeface="Bookman Old Style" panose="02050604050505020204" pitchFamily="18" charset="0"/>
              </a:rPr>
              <a:t> </a:t>
            </a:r>
            <a:r>
              <a:rPr lang="ru-RU" altLang="uk-UA" dirty="0" err="1">
                <a:latin typeface="Bookman Old Style" panose="02050604050505020204" pitchFamily="18" charset="0"/>
              </a:rPr>
              <a:t>довжиною</a:t>
            </a:r>
            <a:r>
              <a:rPr lang="ru-RU" altLang="uk-UA" dirty="0">
                <a:latin typeface="Bookman Old Style" panose="02050604050505020204" pitchFamily="18" charset="0"/>
              </a:rPr>
              <a:t> 5,25 </a:t>
            </a:r>
            <a:r>
              <a:rPr lang="ru-RU" altLang="uk-UA" dirty="0" err="1">
                <a:latin typeface="Bookman Old Style" panose="02050604050505020204" pitchFamily="18" charset="0"/>
              </a:rPr>
              <a:t>метрів</a:t>
            </a:r>
            <a:r>
              <a:rPr lang="ru-RU" altLang="uk-UA" dirty="0">
                <a:latin typeface="Bookman Old Style" panose="02050604050505020204" pitchFamily="18" charset="0"/>
              </a:rPr>
              <a:t> і шириною 33 см.</a:t>
            </a:r>
          </a:p>
          <a:p>
            <a:pPr>
              <a:lnSpc>
                <a:spcPct val="150000"/>
              </a:lnSpc>
            </a:pPr>
            <a:r>
              <a:rPr lang="ru-RU" altLang="uk-UA" dirty="0" err="1">
                <a:latin typeface="Bookman Old Style" panose="02050604050505020204" pitchFamily="18" charset="0"/>
              </a:rPr>
              <a:t>Папірус</a:t>
            </a:r>
            <a:r>
              <a:rPr lang="ru-RU" altLang="uk-UA" dirty="0">
                <a:latin typeface="Bookman Old Style" panose="02050604050505020204" pitchFamily="18" charset="0"/>
              </a:rPr>
              <a:t> </a:t>
            </a:r>
            <a:r>
              <a:rPr lang="ru-RU" altLang="uk-UA" dirty="0" err="1">
                <a:latin typeface="Bookman Old Style" panose="02050604050505020204" pitchFamily="18" charset="0"/>
              </a:rPr>
              <a:t>було</a:t>
            </a:r>
            <a:r>
              <a:rPr lang="ru-RU" altLang="uk-UA" dirty="0">
                <a:latin typeface="Bookman Old Style" panose="02050604050505020204" pitchFamily="18" charset="0"/>
              </a:rPr>
              <a:t> </a:t>
            </a:r>
            <a:r>
              <a:rPr lang="ru-RU" altLang="uk-UA" dirty="0" err="1">
                <a:latin typeface="Bookman Old Style" panose="02050604050505020204" pitchFamily="18" charset="0"/>
              </a:rPr>
              <a:t>знайдено</a:t>
            </a:r>
            <a:r>
              <a:rPr lang="ru-RU" altLang="uk-UA" dirty="0">
                <a:latin typeface="Bookman Old Style" panose="02050604050505020204" pitchFamily="18" charset="0"/>
              </a:rPr>
              <a:t> у 1858 </a:t>
            </a:r>
            <a:r>
              <a:rPr lang="ru-RU" altLang="uk-UA" dirty="0" err="1">
                <a:latin typeface="Bookman Old Style" panose="02050604050505020204" pitchFamily="18" charset="0"/>
              </a:rPr>
              <a:t>році</a:t>
            </a:r>
            <a:r>
              <a:rPr lang="ru-RU" altLang="uk-UA" dirty="0">
                <a:latin typeface="Bookman Old Style" panose="02050604050505020204" pitchFamily="18" charset="0"/>
              </a:rPr>
              <a:t>. </a:t>
            </a:r>
            <a:endParaRPr lang="ru-RU" altLang="uk-UA" dirty="0" smtClean="0">
              <a:latin typeface="Bookman Old Style" panose="02050604050505020204" pitchFamily="18" charset="0"/>
            </a:endParaRPr>
          </a:p>
          <a:p>
            <a:pPr>
              <a:lnSpc>
                <a:spcPct val="150000"/>
              </a:lnSpc>
            </a:pPr>
            <a:endParaRPr lang="ru-RU" altLang="uk-UA" b="1" dirty="0">
              <a:latin typeface="Bookman Old Style" panose="02050604050505020204" pitchFamily="18" charset="0"/>
            </a:endParaRPr>
          </a:p>
          <a:p>
            <a:pPr>
              <a:lnSpc>
                <a:spcPct val="150000"/>
              </a:lnSpc>
            </a:pPr>
            <a:r>
              <a:rPr lang="ru-RU" altLang="uk-UA" b="1" dirty="0" err="1" smtClean="0">
                <a:latin typeface="Bookman Old Style" panose="02050604050505020204" pitchFamily="18" charset="0"/>
              </a:rPr>
              <a:t>Середня</a:t>
            </a:r>
            <a:r>
              <a:rPr lang="ru-RU" altLang="uk-UA" b="1" dirty="0" smtClean="0">
                <a:latin typeface="Bookman Old Style" panose="02050604050505020204" pitchFamily="18" charset="0"/>
              </a:rPr>
              <a:t> </a:t>
            </a:r>
            <a:r>
              <a:rPr lang="ru-RU" altLang="uk-UA" b="1" dirty="0" err="1">
                <a:latin typeface="Bookman Old Style" panose="02050604050505020204" pitchFamily="18" charset="0"/>
              </a:rPr>
              <a:t>лінія</a:t>
            </a:r>
            <a:r>
              <a:rPr lang="ru-RU" altLang="uk-UA" b="1" dirty="0">
                <a:latin typeface="Bookman Old Style" panose="02050604050505020204" pitchFamily="18" charset="0"/>
              </a:rPr>
              <a:t> </a:t>
            </a:r>
            <a:r>
              <a:rPr lang="ru-RU" altLang="uk-UA" b="1" dirty="0" err="1">
                <a:latin typeface="Bookman Old Style" panose="02050604050505020204" pitchFamily="18" charset="0"/>
              </a:rPr>
              <a:t>трапеції</a:t>
            </a:r>
            <a:r>
              <a:rPr lang="ru-RU" altLang="uk-UA" dirty="0"/>
              <a:t> </a:t>
            </a:r>
            <a:r>
              <a:rPr lang="ru-RU" altLang="uk-UA" dirty="0" err="1">
                <a:latin typeface="Bookman Old Style" panose="02050604050505020204" pitchFamily="18" charset="0"/>
              </a:rPr>
              <a:t>була</a:t>
            </a:r>
            <a:r>
              <a:rPr lang="ru-RU" altLang="uk-UA" dirty="0">
                <a:latin typeface="Bookman Old Style" panose="02050604050505020204" pitchFamily="18" charset="0"/>
              </a:rPr>
              <a:t> </a:t>
            </a:r>
            <a:r>
              <a:rPr lang="ru-RU" altLang="uk-UA" dirty="0" err="1">
                <a:latin typeface="Bookman Old Style" panose="02050604050505020204" pitchFamily="18" charset="0"/>
              </a:rPr>
              <a:t>відома</a:t>
            </a:r>
            <a:r>
              <a:rPr lang="ru-RU" altLang="uk-UA" dirty="0">
                <a:latin typeface="Bookman Old Style" panose="02050604050505020204" pitchFamily="18" charset="0"/>
              </a:rPr>
              <a:t> </a:t>
            </a:r>
            <a:r>
              <a:rPr lang="ru-RU" altLang="uk-UA" dirty="0" err="1">
                <a:latin typeface="Bookman Old Style" panose="02050604050505020204" pitchFamily="18" charset="0"/>
              </a:rPr>
              <a:t>стародавнім</a:t>
            </a:r>
            <a:r>
              <a:rPr lang="ru-RU" altLang="uk-UA" dirty="0">
                <a:latin typeface="Bookman Old Style" panose="02050604050505020204" pitchFamily="18" charset="0"/>
              </a:rPr>
              <a:t> </a:t>
            </a:r>
            <a:r>
              <a:rPr lang="ru-RU" altLang="uk-UA" dirty="0" err="1">
                <a:latin typeface="Bookman Old Style" panose="02050604050505020204" pitchFamily="18" charset="0"/>
              </a:rPr>
              <a:t>єгиптянам</a:t>
            </a:r>
            <a:r>
              <a:rPr lang="ru-RU" altLang="uk-UA" dirty="0">
                <a:latin typeface="Bookman Old Style" panose="02050604050505020204" pitchFamily="18" charset="0"/>
              </a:rPr>
              <a:t>, </a:t>
            </a:r>
          </a:p>
          <a:p>
            <a:pPr>
              <a:lnSpc>
                <a:spcPct val="150000"/>
              </a:lnSpc>
            </a:pPr>
            <a:r>
              <a:rPr lang="ru-RU" altLang="uk-UA" dirty="0">
                <a:latin typeface="Bookman Old Style" panose="02050604050505020204" pitchFamily="18" charset="0"/>
              </a:rPr>
              <a:t>про </a:t>
            </a:r>
            <a:r>
              <a:rPr lang="ru-RU" altLang="uk-UA" dirty="0" err="1">
                <a:latin typeface="Bookman Old Style" panose="02050604050505020204" pitchFamily="18" charset="0"/>
              </a:rPr>
              <a:t>це</a:t>
            </a:r>
            <a:r>
              <a:rPr lang="ru-RU" altLang="uk-UA" dirty="0">
                <a:latin typeface="Bookman Old Style" panose="02050604050505020204" pitchFamily="18" charset="0"/>
              </a:rPr>
              <a:t> </a:t>
            </a:r>
            <a:r>
              <a:rPr lang="ru-RU" altLang="uk-UA" dirty="0" err="1">
                <a:latin typeface="Bookman Old Style" panose="02050604050505020204" pitchFamily="18" charset="0"/>
              </a:rPr>
              <a:t>писалося</a:t>
            </a:r>
            <a:r>
              <a:rPr lang="ru-RU" altLang="uk-UA" dirty="0">
                <a:latin typeface="Bookman Old Style" panose="02050604050505020204" pitchFamily="18" charset="0"/>
              </a:rPr>
              <a:t> в </a:t>
            </a:r>
            <a:r>
              <a:rPr lang="ru-RU" altLang="uk-UA" b="1" dirty="0" err="1">
                <a:latin typeface="Bookman Old Style" panose="02050604050505020204" pitchFamily="18" charset="0"/>
              </a:rPr>
              <a:t>папірусі</a:t>
            </a:r>
            <a:r>
              <a:rPr lang="ru-RU" altLang="uk-UA" b="1" dirty="0">
                <a:latin typeface="Bookman Old Style" panose="02050604050505020204" pitchFamily="18" charset="0"/>
              </a:rPr>
              <a:t> </a:t>
            </a:r>
            <a:r>
              <a:rPr lang="ru-RU" altLang="uk-UA" b="1" dirty="0" err="1">
                <a:latin typeface="Bookman Old Style" panose="02050604050505020204" pitchFamily="18" charset="0"/>
              </a:rPr>
              <a:t>Ахмеса</a:t>
            </a:r>
            <a:r>
              <a:rPr lang="ru-RU" altLang="uk-UA" dirty="0">
                <a:latin typeface="Bookman Old Style" panose="02050604050505020204" pitchFamily="18" charset="0"/>
              </a:rPr>
              <a:t>.</a:t>
            </a:r>
          </a:p>
          <a:p>
            <a:endParaRPr lang="ru-RU" altLang="uk-UA" dirty="0">
              <a:latin typeface="Bookman Old Style" panose="02050604050505020204" pitchFamily="18" charset="0"/>
            </a:endParaRP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2296493" y="5122662"/>
            <a:ext cx="9456891" cy="13388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altLang="uk-UA" dirty="0"/>
              <a:t> </a:t>
            </a:r>
            <a:r>
              <a:rPr lang="ru-RU" altLang="uk-UA" b="1" dirty="0">
                <a:latin typeface="Bookman Old Style" panose="02050604050505020204" pitchFamily="18" charset="0"/>
              </a:rPr>
              <a:t>Про </a:t>
            </a:r>
            <a:r>
              <a:rPr lang="ru-RU" altLang="uk-UA" b="1" dirty="0" err="1">
                <a:latin typeface="Bookman Old Style" panose="02050604050505020204" pitchFamily="18" charset="0"/>
              </a:rPr>
              <a:t>середню</a:t>
            </a:r>
            <a:r>
              <a:rPr lang="ru-RU" altLang="uk-UA" b="1" dirty="0">
                <a:latin typeface="Bookman Old Style" panose="02050604050505020204" pitchFamily="18" charset="0"/>
              </a:rPr>
              <a:t> </a:t>
            </a:r>
            <a:r>
              <a:rPr lang="ru-RU" altLang="uk-UA" b="1" dirty="0" err="1">
                <a:latin typeface="Bookman Old Style" panose="02050604050505020204" pitchFamily="18" charset="0"/>
              </a:rPr>
              <a:t>лінію</a:t>
            </a:r>
            <a:r>
              <a:rPr lang="ru-RU" altLang="uk-UA" b="1" dirty="0">
                <a:latin typeface="Bookman Old Style" panose="02050604050505020204" pitchFamily="18" charset="0"/>
              </a:rPr>
              <a:t> </a:t>
            </a:r>
            <a:r>
              <a:rPr lang="ru-RU" altLang="uk-UA" b="1" dirty="0" err="1">
                <a:latin typeface="Bookman Old Style" panose="02050604050505020204" pitchFamily="18" charset="0"/>
              </a:rPr>
              <a:t>трапеції</a:t>
            </a:r>
            <a:r>
              <a:rPr lang="ru-RU" altLang="uk-UA" dirty="0">
                <a:latin typeface="Bookman Old Style" panose="02050604050505020204" pitchFamily="18" charset="0"/>
              </a:rPr>
              <a:t> </a:t>
            </a:r>
            <a:r>
              <a:rPr lang="ru-RU" altLang="uk-UA" dirty="0" err="1">
                <a:latin typeface="Bookman Old Style" panose="02050604050505020204" pitchFamily="18" charset="0"/>
              </a:rPr>
              <a:t>було</a:t>
            </a:r>
            <a:r>
              <a:rPr lang="ru-RU" altLang="uk-UA" dirty="0">
                <a:latin typeface="Bookman Old Style" panose="02050604050505020204" pitchFamily="18" charset="0"/>
              </a:rPr>
              <a:t> </a:t>
            </a:r>
            <a:r>
              <a:rPr lang="ru-RU" altLang="uk-UA" dirty="0" err="1">
                <a:latin typeface="Bookman Old Style" panose="02050604050505020204" pitchFamily="18" charset="0"/>
              </a:rPr>
              <a:t>відомо</a:t>
            </a:r>
            <a:r>
              <a:rPr lang="ru-RU" altLang="uk-UA" dirty="0">
                <a:latin typeface="Bookman Old Style" panose="02050604050505020204" pitchFamily="18" charset="0"/>
              </a:rPr>
              <a:t> </a:t>
            </a:r>
            <a:r>
              <a:rPr lang="ru-RU" altLang="uk-UA" dirty="0" err="1">
                <a:latin typeface="Bookman Old Style" panose="02050604050505020204" pitchFamily="18" charset="0"/>
              </a:rPr>
              <a:t>також</a:t>
            </a:r>
            <a:r>
              <a:rPr lang="ru-RU" altLang="uk-UA" dirty="0">
                <a:latin typeface="Bookman Old Style" panose="02050604050505020204" pitchFamily="18" charset="0"/>
              </a:rPr>
              <a:t> </a:t>
            </a:r>
            <a:r>
              <a:rPr lang="ru-RU" altLang="uk-UA" dirty="0" err="1">
                <a:latin typeface="Bookman Old Style" panose="02050604050505020204" pitchFamily="18" charset="0"/>
              </a:rPr>
              <a:t>вавілонським</a:t>
            </a:r>
            <a:r>
              <a:rPr lang="ru-RU" altLang="uk-UA" dirty="0">
                <a:latin typeface="Bookman Old Style" panose="02050604050505020204" pitchFamily="18" charset="0"/>
              </a:rPr>
              <a:t> </a:t>
            </a:r>
            <a:r>
              <a:rPr lang="ru-RU" altLang="uk-UA" dirty="0" err="1">
                <a:latin typeface="Bookman Old Style" panose="02050604050505020204" pitchFamily="18" charset="0"/>
              </a:rPr>
              <a:t>землемірам</a:t>
            </a:r>
            <a:r>
              <a:rPr lang="ru-RU" altLang="uk-UA" dirty="0">
                <a:latin typeface="Bookman Old Style" panose="02050604050505020204" pitchFamily="18" charset="0"/>
              </a:rPr>
              <a:t>. </a:t>
            </a:r>
            <a:r>
              <a:rPr lang="ru-RU" altLang="uk-UA" dirty="0" err="1" smtClean="0">
                <a:latin typeface="Bookman Old Style" panose="02050604050505020204" pitchFamily="18" charset="0"/>
              </a:rPr>
              <a:t>Такі</a:t>
            </a:r>
            <a:r>
              <a:rPr lang="ru-RU" altLang="uk-UA" dirty="0" smtClean="0">
                <a:latin typeface="Bookman Old Style" panose="02050604050505020204" pitchFamily="18" charset="0"/>
              </a:rPr>
              <a:t> </a:t>
            </a:r>
            <a:r>
              <a:rPr lang="ru-RU" altLang="uk-UA" dirty="0" err="1" smtClean="0">
                <a:latin typeface="Bookman Old Style" panose="02050604050505020204" pitchFamily="18" charset="0"/>
              </a:rPr>
              <a:t>відомості</a:t>
            </a:r>
            <a:r>
              <a:rPr lang="ru-RU" altLang="uk-UA" dirty="0" smtClean="0">
                <a:latin typeface="Bookman Old Style" panose="02050604050505020204" pitchFamily="18" charset="0"/>
              </a:rPr>
              <a:t> </a:t>
            </a:r>
            <a:r>
              <a:rPr lang="ru-RU" altLang="uk-UA" dirty="0" err="1" smtClean="0">
                <a:latin typeface="Bookman Old Style" panose="02050604050505020204" pitchFamily="18" charset="0"/>
              </a:rPr>
              <a:t>можна</a:t>
            </a:r>
            <a:r>
              <a:rPr lang="ru-RU" altLang="uk-UA" dirty="0" smtClean="0">
                <a:latin typeface="Bookman Old Style" panose="02050604050505020204" pitchFamily="18" charset="0"/>
              </a:rPr>
              <a:t> </a:t>
            </a:r>
            <a:r>
              <a:rPr lang="ru-RU" altLang="uk-UA" dirty="0" err="1" smtClean="0">
                <a:latin typeface="Bookman Old Style" panose="02050604050505020204" pitchFamily="18" charset="0"/>
              </a:rPr>
              <a:t>знайти</a:t>
            </a:r>
            <a:r>
              <a:rPr lang="ru-RU" altLang="uk-UA" dirty="0" smtClean="0">
                <a:latin typeface="Bookman Old Style" panose="02050604050505020204" pitchFamily="18" charset="0"/>
              </a:rPr>
              <a:t> в </a:t>
            </a:r>
            <a:r>
              <a:rPr lang="ru-RU" altLang="uk-UA" dirty="0" err="1">
                <a:latin typeface="Bookman Old Style" panose="02050604050505020204" pitchFamily="18" charset="0"/>
              </a:rPr>
              <a:t>працях</a:t>
            </a:r>
            <a:r>
              <a:rPr lang="ru-RU" altLang="uk-UA" dirty="0">
                <a:latin typeface="Bookman Old Style" panose="02050604050505020204" pitchFamily="18" charset="0"/>
              </a:rPr>
              <a:t> Герона </a:t>
            </a:r>
            <a:r>
              <a:rPr lang="ru-RU" altLang="uk-UA" dirty="0" err="1">
                <a:latin typeface="Bookman Old Style" panose="02050604050505020204" pitchFamily="18" charset="0"/>
              </a:rPr>
              <a:t>Александрійського</a:t>
            </a:r>
            <a:r>
              <a:rPr lang="ru-RU" altLang="uk-UA" dirty="0">
                <a:latin typeface="Bookman Old Style" panose="02050604050505020204" pitchFamily="18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ru-RU" altLang="uk-UA" dirty="0">
              <a:latin typeface="Bookman Old Style" panose="02050604050505020204" pitchFamily="18" charset="0"/>
            </a:endParaRPr>
          </a:p>
        </p:txBody>
      </p:sp>
      <p:sp>
        <p:nvSpPr>
          <p:cNvPr id="8" name="Rectangle 2"/>
          <p:cNvSpPr>
            <a:spLocks noGrp="1"/>
          </p:cNvSpPr>
          <p:nvPr>
            <p:ph type="title"/>
          </p:nvPr>
        </p:nvSpPr>
        <p:spPr>
          <a:xfrm>
            <a:off x="1941590" y="199214"/>
            <a:ext cx="8229600" cy="1143000"/>
          </a:xfrm>
        </p:spPr>
        <p:txBody>
          <a:bodyPr/>
          <a:lstStyle/>
          <a:p>
            <a:pPr eaLnBrk="1" hangingPunct="1"/>
            <a:r>
              <a:rPr lang="uk-UA" sz="3200" b="1" dirty="0" smtClean="0">
                <a:solidFill>
                  <a:srgbClr val="FFC000"/>
                </a:solidFill>
              </a:rPr>
              <a:t>Екскурс в історію</a:t>
            </a:r>
            <a:r>
              <a:rPr lang="uk-UA" sz="3200" b="1" dirty="0">
                <a:solidFill>
                  <a:srgbClr val="FFC000"/>
                </a:solidFill>
              </a:rPr>
              <a:t/>
            </a:r>
            <a:br>
              <a:rPr lang="uk-UA" sz="3200" b="1" dirty="0">
                <a:solidFill>
                  <a:srgbClr val="FFC000"/>
                </a:solidFill>
              </a:rPr>
            </a:br>
            <a:endParaRPr lang="ru-RU" altLang="uk-UA" sz="3200" b="1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4097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/>
          </p:cNvSpPr>
          <p:nvPr>
            <p:ph type="title"/>
          </p:nvPr>
        </p:nvSpPr>
        <p:spPr>
          <a:xfrm>
            <a:off x="1828800" y="1628775"/>
            <a:ext cx="9523141" cy="4584779"/>
          </a:xfrm>
        </p:spPr>
        <p:txBody>
          <a:bodyPr anchor="t"/>
          <a:lstStyle/>
          <a:p>
            <a:pPr lvl="0" algn="l">
              <a:lnSpc>
                <a:spcPct val="150000"/>
              </a:lnSpc>
            </a:pPr>
            <a:r>
              <a:rPr lang="ru-RU" sz="2400" b="1" dirty="0" smtClean="0"/>
              <a:t>1</a:t>
            </a:r>
            <a:r>
              <a:rPr lang="ru-RU" sz="2400" dirty="0" smtClean="0"/>
              <a:t>. </a:t>
            </a:r>
            <a:r>
              <a:rPr lang="ru-RU" sz="3200" b="1" dirty="0" smtClean="0"/>
              <a:t>В </a:t>
            </a:r>
            <a:r>
              <a:rPr lang="ru-RU" sz="3200" b="1" dirty="0" err="1"/>
              <a:t>трикутнику</a:t>
            </a:r>
            <a:r>
              <a:rPr lang="ru-RU" sz="3200" b="1" dirty="0"/>
              <a:t> </a:t>
            </a:r>
            <a:r>
              <a:rPr lang="ru-RU" sz="3200" b="1" dirty="0" err="1"/>
              <a:t>можна</a:t>
            </a:r>
            <a:r>
              <a:rPr lang="ru-RU" sz="3200" b="1" dirty="0"/>
              <a:t> провести 3 </a:t>
            </a:r>
            <a:r>
              <a:rPr lang="ru-RU" sz="3200" b="1" dirty="0" err="1"/>
              <a:t>середні</a:t>
            </a:r>
            <a:r>
              <a:rPr lang="ru-RU" sz="3200" b="1" dirty="0"/>
              <a:t> </a:t>
            </a:r>
            <a:r>
              <a:rPr lang="ru-RU" sz="3200" b="1" dirty="0" err="1" smtClean="0"/>
              <a:t>лінії</a:t>
            </a: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/>
              <a:t/>
            </a:r>
            <a:br>
              <a:rPr lang="ru-RU" sz="3200" b="1" dirty="0"/>
            </a:br>
            <a:r>
              <a:rPr lang="ru-RU" sz="3200" b="1" dirty="0" smtClean="0"/>
              <a:t>  </a:t>
            </a:r>
            <a:r>
              <a:rPr lang="uk-UA" sz="3200" b="1" dirty="0" smtClean="0"/>
              <a:t>2. </a:t>
            </a:r>
            <a:r>
              <a:rPr lang="ru-RU" sz="3200" b="1" dirty="0" err="1" smtClean="0"/>
              <a:t>Дві</a:t>
            </a:r>
            <a:r>
              <a:rPr lang="ru-RU" sz="3200" b="1" dirty="0" smtClean="0"/>
              <a:t> </a:t>
            </a:r>
            <a:r>
              <a:rPr lang="ru-RU" sz="3200" b="1" dirty="0" err="1"/>
              <a:t>сторони</a:t>
            </a:r>
            <a:r>
              <a:rPr lang="ru-RU" sz="3200" b="1" dirty="0"/>
              <a:t> </a:t>
            </a:r>
            <a:r>
              <a:rPr lang="ru-RU" sz="3200" b="1" dirty="0" err="1"/>
              <a:t>трикутника</a:t>
            </a:r>
            <a:r>
              <a:rPr lang="ru-RU" sz="3200" b="1" dirty="0"/>
              <a:t> </a:t>
            </a:r>
            <a:r>
              <a:rPr lang="ru-RU" sz="3200" b="1" dirty="0" err="1"/>
              <a:t>сполучили</a:t>
            </a:r>
            <a:r>
              <a:rPr lang="ru-RU" sz="3200" b="1" dirty="0"/>
              <a:t> </a:t>
            </a:r>
            <a:r>
              <a:rPr lang="ru-RU" sz="3200" b="1" dirty="0" err="1"/>
              <a:t>відрізком</a:t>
            </a:r>
            <a:r>
              <a:rPr lang="ru-RU" sz="3200" b="1" dirty="0"/>
              <a:t>, не </a:t>
            </a:r>
            <a:r>
              <a:rPr lang="ru-RU" sz="3200" b="1" dirty="0" err="1"/>
              <a:t>паралельним</a:t>
            </a:r>
            <a:r>
              <a:rPr lang="ru-RU" sz="3200" b="1" dirty="0"/>
              <a:t> до </a:t>
            </a:r>
            <a:r>
              <a:rPr lang="ru-RU" sz="3200" b="1" dirty="0" err="1"/>
              <a:t>третьої</a:t>
            </a:r>
            <a:r>
              <a:rPr lang="ru-RU" sz="3200" b="1" dirty="0"/>
              <a:t> </a:t>
            </a:r>
            <a:r>
              <a:rPr lang="ru-RU" sz="3200" b="1" dirty="0" err="1"/>
              <a:t>сторони</a:t>
            </a:r>
            <a:r>
              <a:rPr lang="ru-RU" sz="3200" b="1" dirty="0"/>
              <a:t>. </a:t>
            </a:r>
            <a:r>
              <a:rPr lang="ru-RU" sz="3200" b="1" dirty="0" err="1"/>
              <a:t>Чи</a:t>
            </a:r>
            <a:r>
              <a:rPr lang="ru-RU" sz="3200" b="1" dirty="0"/>
              <a:t> є </a:t>
            </a:r>
            <a:r>
              <a:rPr lang="ru-RU" sz="3200" b="1" dirty="0" err="1"/>
              <a:t>цей</a:t>
            </a:r>
            <a:r>
              <a:rPr lang="ru-RU" sz="3200" b="1" dirty="0"/>
              <a:t> </a:t>
            </a:r>
            <a:r>
              <a:rPr lang="ru-RU" sz="3200" b="1" dirty="0" err="1"/>
              <a:t>відрізок</a:t>
            </a:r>
            <a:r>
              <a:rPr lang="ru-RU" sz="3200" b="1" dirty="0"/>
              <a:t> </a:t>
            </a:r>
            <a:r>
              <a:rPr lang="ru-RU" sz="3200" b="1" dirty="0" err="1"/>
              <a:t>середньою</a:t>
            </a:r>
            <a:r>
              <a:rPr lang="ru-RU" sz="3200" b="1" dirty="0"/>
              <a:t> </a:t>
            </a:r>
            <a:r>
              <a:rPr lang="ru-RU" sz="3200" b="1" dirty="0" err="1"/>
              <a:t>лінією</a:t>
            </a:r>
            <a:r>
              <a:rPr lang="ru-RU" sz="3200" b="1" dirty="0"/>
              <a:t> </a:t>
            </a:r>
            <a:r>
              <a:rPr lang="ru-RU" sz="3200" b="1" dirty="0" err="1"/>
              <a:t>трикутника</a:t>
            </a:r>
            <a:r>
              <a:rPr lang="ru-RU" sz="3200" b="1" dirty="0" smtClean="0"/>
              <a:t>?</a:t>
            </a:r>
            <a:r>
              <a:rPr lang="uk-UA" sz="3200" b="1" dirty="0"/>
              <a:t/>
            </a:r>
            <a:br>
              <a:rPr lang="uk-UA" sz="3200" b="1" dirty="0"/>
            </a:br>
            <a:r>
              <a:rPr lang="uk-UA" sz="3200" b="1" dirty="0"/>
              <a:t/>
            </a:r>
            <a:br>
              <a:rPr lang="uk-UA" sz="3200" b="1" dirty="0"/>
            </a:br>
            <a:endParaRPr lang="ru-RU" altLang="uk-UA" sz="1200" b="1" i="1" dirty="0"/>
          </a:p>
        </p:txBody>
      </p:sp>
      <p:sp>
        <p:nvSpPr>
          <p:cNvPr id="6148" name="Rectangle 5"/>
          <p:cNvSpPr>
            <a:spLocks/>
          </p:cNvSpPr>
          <p:nvPr/>
        </p:nvSpPr>
        <p:spPr bwMode="auto">
          <a:xfrm>
            <a:off x="7248526" y="1052513"/>
            <a:ext cx="4321175" cy="57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endParaRPr lang="uk-UA" altLang="uk-UA" sz="2400" b="1" i="1">
              <a:solidFill>
                <a:srgbClr val="0000FF"/>
              </a:solidFill>
              <a:latin typeface="Calibri" panose="020F0502020204030204" pitchFamily="34" charset="0"/>
            </a:endParaRPr>
          </a:p>
        </p:txBody>
      </p:sp>
      <p:sp>
        <p:nvSpPr>
          <p:cNvPr id="7" name="Rectangle 2"/>
          <p:cNvSpPr txBox="1">
            <a:spLocks/>
          </p:cNvSpPr>
          <p:nvPr/>
        </p:nvSpPr>
        <p:spPr bwMode="auto">
          <a:xfrm>
            <a:off x="1941590" y="199214"/>
            <a:ext cx="9053512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uk-UA" sz="3200" b="1" dirty="0" smtClean="0">
                <a:solidFill>
                  <a:srgbClr val="FFFF00"/>
                </a:solidFill>
              </a:rPr>
              <a:t>Графічний диктант  «Математична кардіограма»</a:t>
            </a:r>
            <a:br>
              <a:rPr lang="uk-UA" sz="3200" b="1" dirty="0" smtClean="0">
                <a:solidFill>
                  <a:srgbClr val="FFFF00"/>
                </a:solidFill>
              </a:rPr>
            </a:br>
            <a:endParaRPr lang="ru-RU" altLang="uk-UA" sz="32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4867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/>
          </p:cNvSpPr>
          <p:nvPr>
            <p:ph type="title"/>
          </p:nvPr>
        </p:nvSpPr>
        <p:spPr>
          <a:xfrm>
            <a:off x="2051824" y="2195513"/>
            <a:ext cx="9378175" cy="4584779"/>
          </a:xfrm>
        </p:spPr>
        <p:txBody>
          <a:bodyPr anchor="t"/>
          <a:lstStyle/>
          <a:p>
            <a:pPr lvl="0" algn="l">
              <a:lnSpc>
                <a:spcPct val="150000"/>
              </a:lnSpc>
            </a:pPr>
            <a:r>
              <a:rPr lang="uk-UA" sz="3200" b="1" dirty="0" smtClean="0"/>
              <a:t>3</a:t>
            </a:r>
            <a:r>
              <a:rPr lang="uk-UA" sz="3200" dirty="0" smtClean="0"/>
              <a:t>. </a:t>
            </a:r>
            <a:r>
              <a:rPr lang="ru-RU" sz="3200" b="1" dirty="0" smtClean="0"/>
              <a:t>У </a:t>
            </a:r>
            <a:r>
              <a:rPr lang="ru-RU" sz="3200" b="1" dirty="0" err="1"/>
              <a:t>трикутнику</a:t>
            </a:r>
            <a:r>
              <a:rPr lang="ru-RU" sz="3200" b="1" dirty="0"/>
              <a:t> </a:t>
            </a:r>
            <a:r>
              <a:rPr lang="en-US" sz="3200" b="1" dirty="0"/>
              <a:t>ABC</a:t>
            </a:r>
            <a:r>
              <a:rPr lang="ru-RU" sz="3200" b="1" dirty="0"/>
              <a:t> сторона АВ </a:t>
            </a:r>
            <a:r>
              <a:rPr lang="ru-RU" sz="3200" b="1" dirty="0" err="1"/>
              <a:t>дорівнює</a:t>
            </a:r>
            <a:r>
              <a:rPr lang="ru-RU" sz="3200" b="1" dirty="0"/>
              <a:t> 6 м </a:t>
            </a:r>
            <a:r>
              <a:rPr lang="ru-RU" sz="3200" b="1" dirty="0" err="1"/>
              <a:t>Чи</a:t>
            </a:r>
            <a:r>
              <a:rPr lang="ru-RU" sz="3200" b="1" dirty="0"/>
              <a:t> правильно, </a:t>
            </a:r>
            <a:r>
              <a:rPr lang="ru-RU" sz="3200" b="1" dirty="0" err="1"/>
              <a:t>що</a:t>
            </a:r>
            <a:r>
              <a:rPr lang="ru-RU" sz="3200" b="1" dirty="0"/>
              <a:t> </a:t>
            </a:r>
            <a:r>
              <a:rPr lang="ru-RU" sz="3200" b="1" dirty="0" err="1"/>
              <a:t>середня</a:t>
            </a:r>
            <a:r>
              <a:rPr lang="ru-RU" sz="3200" b="1" dirty="0"/>
              <a:t> </a:t>
            </a:r>
            <a:r>
              <a:rPr lang="ru-RU" sz="3200" b="1" dirty="0" err="1"/>
              <a:t>лінія</a:t>
            </a:r>
            <a:r>
              <a:rPr lang="ru-RU" sz="3200" b="1" dirty="0"/>
              <a:t> </a:t>
            </a:r>
            <a:r>
              <a:rPr lang="ru-RU" sz="3200" b="1" dirty="0" err="1"/>
              <a:t>трикутника</a:t>
            </a:r>
            <a:r>
              <a:rPr lang="ru-RU" sz="3200" b="1" dirty="0"/>
              <a:t> </a:t>
            </a:r>
            <a:r>
              <a:rPr lang="en-US" sz="3200" b="1" dirty="0"/>
              <a:t>ABC</a:t>
            </a:r>
            <a:r>
              <a:rPr lang="ru-RU" sz="3200" b="1" dirty="0"/>
              <a:t>, яка </a:t>
            </a:r>
            <a:r>
              <a:rPr lang="ru-RU" sz="3200" b="1" dirty="0" err="1"/>
              <a:t>паралельна</a:t>
            </a:r>
            <a:r>
              <a:rPr lang="ru-RU" sz="3200" b="1" dirty="0"/>
              <a:t> </a:t>
            </a:r>
            <a:r>
              <a:rPr lang="ru-RU" sz="3200" b="1" dirty="0" err="1"/>
              <a:t>стороні</a:t>
            </a:r>
            <a:r>
              <a:rPr lang="ru-RU" sz="3200" b="1" dirty="0"/>
              <a:t> АВ </a:t>
            </a:r>
            <a:r>
              <a:rPr lang="ru-RU" sz="3200" b="1" dirty="0" err="1"/>
              <a:t>дорівнює</a:t>
            </a:r>
            <a:r>
              <a:rPr lang="ru-RU" sz="3200" b="1" dirty="0"/>
              <a:t> 12 см? </a:t>
            </a:r>
            <a:r>
              <a:rPr lang="uk-UA" sz="3200" dirty="0"/>
              <a:t/>
            </a:r>
            <a:br>
              <a:rPr lang="uk-UA" sz="3200" dirty="0"/>
            </a:br>
            <a:r>
              <a:rPr lang="uk-UA" sz="2400" dirty="0"/>
              <a:t/>
            </a:r>
            <a:br>
              <a:rPr lang="uk-UA" sz="2400" dirty="0"/>
            </a:br>
            <a:endParaRPr lang="ru-RU" altLang="uk-UA" sz="1200" i="1" dirty="0"/>
          </a:p>
        </p:txBody>
      </p:sp>
      <p:sp>
        <p:nvSpPr>
          <p:cNvPr id="6148" name="Rectangle 5"/>
          <p:cNvSpPr>
            <a:spLocks/>
          </p:cNvSpPr>
          <p:nvPr/>
        </p:nvSpPr>
        <p:spPr bwMode="auto">
          <a:xfrm>
            <a:off x="7248526" y="1052513"/>
            <a:ext cx="4321175" cy="57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endParaRPr lang="uk-UA" altLang="uk-UA" sz="2400" b="1" i="1">
              <a:solidFill>
                <a:srgbClr val="0000FF"/>
              </a:solidFill>
              <a:latin typeface="Calibri" panose="020F0502020204030204" pitchFamily="34" charset="0"/>
            </a:endParaRPr>
          </a:p>
        </p:txBody>
      </p:sp>
      <p:sp>
        <p:nvSpPr>
          <p:cNvPr id="7" name="Rectangle 2"/>
          <p:cNvSpPr txBox="1">
            <a:spLocks/>
          </p:cNvSpPr>
          <p:nvPr/>
        </p:nvSpPr>
        <p:spPr bwMode="auto">
          <a:xfrm>
            <a:off x="1941590" y="199214"/>
            <a:ext cx="9053512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uk-UA" sz="3200" b="1" dirty="0" smtClean="0">
                <a:solidFill>
                  <a:srgbClr val="FFFF00"/>
                </a:solidFill>
              </a:rPr>
              <a:t>Графічний диктант  «Математична кардіограма»</a:t>
            </a:r>
            <a:br>
              <a:rPr lang="uk-UA" sz="3200" b="1" dirty="0" smtClean="0">
                <a:solidFill>
                  <a:srgbClr val="FFFF00"/>
                </a:solidFill>
              </a:rPr>
            </a:br>
            <a:endParaRPr lang="ru-RU" altLang="uk-UA" sz="32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4441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/>
          </p:cNvSpPr>
          <p:nvPr>
            <p:ph type="title"/>
          </p:nvPr>
        </p:nvSpPr>
        <p:spPr>
          <a:xfrm>
            <a:off x="1941589" y="1213855"/>
            <a:ext cx="9053511" cy="4584779"/>
          </a:xfrm>
        </p:spPr>
        <p:txBody>
          <a:bodyPr anchor="t"/>
          <a:lstStyle/>
          <a:p>
            <a:pPr lvl="0" algn="l">
              <a:lnSpc>
                <a:spcPct val="150000"/>
              </a:lnSpc>
            </a:pPr>
            <a:r>
              <a:rPr lang="uk-UA" sz="3200" b="1" dirty="0" smtClean="0"/>
              <a:t>4. </a:t>
            </a:r>
            <a:r>
              <a:rPr lang="ru-RU" sz="3200" b="1" dirty="0" smtClean="0"/>
              <a:t>Точки </a:t>
            </a:r>
            <a:r>
              <a:rPr lang="ru-RU" sz="3200" b="1" dirty="0"/>
              <a:t>М, Р і О — </a:t>
            </a:r>
            <a:r>
              <a:rPr lang="ru-RU" sz="3200" b="1" dirty="0" err="1"/>
              <a:t>середини</a:t>
            </a:r>
            <a:r>
              <a:rPr lang="ru-RU" sz="3200" b="1" dirty="0"/>
              <a:t> </a:t>
            </a:r>
            <a:r>
              <a:rPr lang="ru-RU" sz="3200" b="1" dirty="0" err="1"/>
              <a:t>сторін</a:t>
            </a:r>
            <a:r>
              <a:rPr lang="ru-RU" sz="3200" b="1" dirty="0"/>
              <a:t> </a:t>
            </a:r>
            <a:r>
              <a:rPr lang="ru-RU" sz="3200" b="1" dirty="0" err="1"/>
              <a:t>трикутника</a:t>
            </a:r>
            <a:r>
              <a:rPr lang="ru-RU" sz="3200" b="1" dirty="0"/>
              <a:t> </a:t>
            </a:r>
            <a:r>
              <a:rPr lang="en-US" sz="3200" b="1" dirty="0"/>
              <a:t>ABC</a:t>
            </a:r>
            <a:r>
              <a:rPr lang="ru-RU" sz="3200" b="1" dirty="0"/>
              <a:t>. </a:t>
            </a:r>
            <a:r>
              <a:rPr lang="ru-RU" sz="3200" b="1" dirty="0" err="1"/>
              <a:t>Чи</a:t>
            </a:r>
            <a:r>
              <a:rPr lang="ru-RU" sz="3200" b="1" dirty="0"/>
              <a:t> правильно, </a:t>
            </a:r>
            <a:r>
              <a:rPr lang="ru-RU" sz="3200" b="1" dirty="0" err="1"/>
              <a:t>що</a:t>
            </a:r>
            <a:r>
              <a:rPr lang="ru-RU" sz="3200" b="1" dirty="0"/>
              <a:t> периметр </a:t>
            </a:r>
            <a:r>
              <a:rPr lang="ru-RU" sz="3200" b="1" dirty="0" err="1"/>
              <a:t>трикутника</a:t>
            </a:r>
            <a:r>
              <a:rPr lang="ru-RU" sz="3200" b="1" dirty="0"/>
              <a:t> </a:t>
            </a:r>
            <a:r>
              <a:rPr lang="en-US" sz="3200" b="1" dirty="0"/>
              <a:t>ABC</a:t>
            </a:r>
            <a:r>
              <a:rPr lang="ru-RU" sz="3200" b="1" dirty="0"/>
              <a:t> в 2 рази </a:t>
            </a:r>
            <a:r>
              <a:rPr lang="ru-RU" sz="3200" b="1" dirty="0" err="1"/>
              <a:t>більший</a:t>
            </a:r>
            <a:r>
              <a:rPr lang="ru-RU" sz="3200" b="1" dirty="0"/>
              <a:t> периметра </a:t>
            </a:r>
            <a:r>
              <a:rPr lang="ru-RU" sz="3200" b="1" dirty="0" err="1"/>
              <a:t>трикутника</a:t>
            </a:r>
            <a:r>
              <a:rPr lang="ru-RU" sz="3200" b="1" dirty="0"/>
              <a:t>  МРО </a:t>
            </a:r>
            <a:r>
              <a:rPr lang="ru-RU" sz="3200" b="1" dirty="0" smtClean="0"/>
              <a:t>?</a:t>
            </a:r>
            <a:br>
              <a:rPr lang="ru-RU" sz="3200" b="1" dirty="0" smtClean="0"/>
            </a:br>
            <a:r>
              <a:rPr lang="ru-RU" sz="3200" b="1" dirty="0" smtClean="0"/>
              <a:t> </a:t>
            </a:r>
            <a:r>
              <a:rPr lang="uk-UA" sz="3200" b="1" dirty="0"/>
              <a:t/>
            </a:r>
            <a:br>
              <a:rPr lang="uk-UA" sz="3200" b="1" dirty="0"/>
            </a:br>
            <a:r>
              <a:rPr lang="uk-UA" sz="3200" b="1" dirty="0" smtClean="0"/>
              <a:t>5. </a:t>
            </a:r>
            <a:r>
              <a:rPr lang="ru-RU" sz="3200" b="1" dirty="0" err="1" smtClean="0"/>
              <a:t>Якщо</a:t>
            </a:r>
            <a:r>
              <a:rPr lang="ru-RU" sz="3200" b="1" dirty="0" smtClean="0"/>
              <a:t> </a:t>
            </a:r>
            <a:r>
              <a:rPr lang="ru-RU" sz="3200" b="1" dirty="0" err="1"/>
              <a:t>всі</a:t>
            </a:r>
            <a:r>
              <a:rPr lang="ru-RU" sz="3200" b="1" dirty="0"/>
              <a:t> </a:t>
            </a:r>
            <a:r>
              <a:rPr lang="ru-RU" sz="3200" b="1" dirty="0" err="1"/>
              <a:t>середні</a:t>
            </a:r>
            <a:r>
              <a:rPr lang="ru-RU" sz="3200" b="1" dirty="0"/>
              <a:t> </a:t>
            </a:r>
            <a:r>
              <a:rPr lang="ru-RU" sz="3200" b="1" dirty="0" err="1"/>
              <a:t>лінії</a:t>
            </a:r>
            <a:r>
              <a:rPr lang="ru-RU" sz="3200" b="1" dirty="0"/>
              <a:t> </a:t>
            </a:r>
            <a:r>
              <a:rPr lang="ru-RU" sz="3200" b="1" dirty="0" err="1"/>
              <a:t>трикутника</a:t>
            </a:r>
            <a:r>
              <a:rPr lang="ru-RU" sz="3200" b="1" dirty="0"/>
              <a:t> </a:t>
            </a:r>
            <a:r>
              <a:rPr lang="ru-RU" sz="3200" b="1" dirty="0" err="1"/>
              <a:t>рівні</a:t>
            </a:r>
            <a:r>
              <a:rPr lang="ru-RU" sz="3200" b="1" dirty="0"/>
              <a:t>, то </a:t>
            </a:r>
            <a:r>
              <a:rPr lang="ru-RU" sz="3200" b="1" dirty="0" err="1"/>
              <a:t>трикутник</a:t>
            </a:r>
            <a:r>
              <a:rPr lang="ru-RU" sz="3200" b="1" dirty="0"/>
              <a:t> </a:t>
            </a:r>
            <a:r>
              <a:rPr lang="ru-RU" sz="3200" b="1" dirty="0" err="1"/>
              <a:t>рівносторонній</a:t>
            </a:r>
            <a:r>
              <a:rPr lang="ru-RU" sz="2400" b="1" dirty="0"/>
              <a:t> </a:t>
            </a:r>
            <a:r>
              <a:rPr lang="uk-UA" sz="2400" b="1" dirty="0"/>
              <a:t/>
            </a:r>
            <a:br>
              <a:rPr lang="uk-UA" sz="2400" b="1" dirty="0"/>
            </a:br>
            <a:endParaRPr lang="ru-RU" altLang="uk-UA" sz="1200" b="1" i="1" dirty="0"/>
          </a:p>
        </p:txBody>
      </p:sp>
      <p:sp>
        <p:nvSpPr>
          <p:cNvPr id="6148" name="Rectangle 5"/>
          <p:cNvSpPr>
            <a:spLocks/>
          </p:cNvSpPr>
          <p:nvPr/>
        </p:nvSpPr>
        <p:spPr bwMode="auto">
          <a:xfrm>
            <a:off x="7248526" y="1052513"/>
            <a:ext cx="4321175" cy="57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endParaRPr lang="uk-UA" altLang="uk-UA" sz="2400" b="1" i="1">
              <a:solidFill>
                <a:srgbClr val="0000FF"/>
              </a:solidFill>
              <a:latin typeface="Calibri" panose="020F0502020204030204" pitchFamily="34" charset="0"/>
            </a:endParaRPr>
          </a:p>
        </p:txBody>
      </p:sp>
      <p:sp>
        <p:nvSpPr>
          <p:cNvPr id="7" name="Rectangle 2"/>
          <p:cNvSpPr txBox="1">
            <a:spLocks/>
          </p:cNvSpPr>
          <p:nvPr/>
        </p:nvSpPr>
        <p:spPr bwMode="auto">
          <a:xfrm>
            <a:off x="1941590" y="199214"/>
            <a:ext cx="9053512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uk-UA" sz="3200" b="1" dirty="0" smtClean="0">
                <a:solidFill>
                  <a:srgbClr val="FFFF00"/>
                </a:solidFill>
              </a:rPr>
              <a:t>Графічний диктант  «Математична кардіограма»</a:t>
            </a:r>
            <a:br>
              <a:rPr lang="uk-UA" sz="3200" b="1" dirty="0" smtClean="0">
                <a:solidFill>
                  <a:srgbClr val="FFFF00"/>
                </a:solidFill>
              </a:rPr>
            </a:br>
            <a:endParaRPr lang="ru-RU" altLang="uk-UA" sz="32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7809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/>
          </p:cNvSpPr>
          <p:nvPr>
            <p:ph type="title"/>
          </p:nvPr>
        </p:nvSpPr>
        <p:spPr>
          <a:xfrm>
            <a:off x="2108857" y="1140501"/>
            <a:ext cx="9365747" cy="2683146"/>
          </a:xfrm>
        </p:spPr>
        <p:txBody>
          <a:bodyPr anchor="t"/>
          <a:lstStyle/>
          <a:p>
            <a:pPr lvl="0" algn="l">
              <a:lnSpc>
                <a:spcPct val="150000"/>
              </a:lnSpc>
            </a:pPr>
            <a:r>
              <a:rPr lang="uk-UA" sz="3200" b="1" dirty="0" smtClean="0"/>
              <a:t>6.</a:t>
            </a:r>
            <a:r>
              <a:rPr lang="ru-RU" sz="3200" b="1" dirty="0" err="1" smtClean="0"/>
              <a:t>Середня</a:t>
            </a:r>
            <a:r>
              <a:rPr lang="ru-RU" sz="3200" b="1" dirty="0" smtClean="0"/>
              <a:t> </a:t>
            </a:r>
            <a:r>
              <a:rPr lang="ru-RU" sz="3200" b="1" dirty="0" err="1" smtClean="0"/>
              <a:t>лінія</a:t>
            </a:r>
            <a:r>
              <a:rPr lang="ru-RU" sz="3200" b="1" dirty="0" smtClean="0"/>
              <a:t> </a:t>
            </a:r>
            <a:r>
              <a:rPr lang="ru-RU" sz="3200" b="1" dirty="0" err="1" smtClean="0"/>
              <a:t>сполучає</a:t>
            </a:r>
            <a:r>
              <a:rPr lang="ru-RU" sz="3200" b="1" dirty="0" smtClean="0"/>
              <a:t> </a:t>
            </a:r>
            <a:r>
              <a:rPr lang="ru-RU" sz="3200" b="1" dirty="0" err="1" smtClean="0"/>
              <a:t>середини</a:t>
            </a:r>
            <a:r>
              <a:rPr lang="ru-RU" sz="3200" b="1" dirty="0" smtClean="0"/>
              <a:t> основ </a:t>
            </a:r>
            <a:r>
              <a:rPr lang="ru-RU" sz="3200" b="1" dirty="0" err="1" smtClean="0"/>
              <a:t>трапеції</a:t>
            </a:r>
            <a:r>
              <a:rPr lang="ru-RU" sz="3200" b="1" dirty="0" smtClean="0"/>
              <a:t>. </a:t>
            </a:r>
            <a:br>
              <a:rPr lang="ru-RU" sz="3200" b="1" dirty="0" smtClean="0"/>
            </a:br>
            <a:r>
              <a:rPr lang="uk-UA" sz="3200" b="1" dirty="0" smtClean="0"/>
              <a:t/>
            </a:r>
            <a:br>
              <a:rPr lang="uk-UA" sz="3200" b="1" dirty="0" smtClean="0"/>
            </a:br>
            <a:r>
              <a:rPr lang="uk-UA" sz="3200" b="1" dirty="0" smtClean="0"/>
              <a:t>7.</a:t>
            </a:r>
            <a:r>
              <a:rPr lang="ru-RU" sz="3200" b="1" dirty="0" err="1" smtClean="0"/>
              <a:t>Середня</a:t>
            </a:r>
            <a:r>
              <a:rPr lang="ru-RU" sz="3200" b="1" dirty="0" smtClean="0"/>
              <a:t> </a:t>
            </a:r>
            <a:r>
              <a:rPr lang="ru-RU" sz="3200" b="1" dirty="0" err="1" smtClean="0"/>
              <a:t>лінія</a:t>
            </a:r>
            <a:r>
              <a:rPr lang="ru-RU" sz="3200" b="1" dirty="0" smtClean="0"/>
              <a:t> </a:t>
            </a:r>
            <a:r>
              <a:rPr lang="ru-RU" sz="3200" b="1" dirty="0" err="1" smtClean="0"/>
              <a:t>трапеції</a:t>
            </a:r>
            <a:r>
              <a:rPr lang="ru-RU" sz="3200" b="1" dirty="0" smtClean="0"/>
              <a:t> </a:t>
            </a:r>
            <a:r>
              <a:rPr lang="ru-RU" sz="3200" b="1" dirty="0" err="1" smtClean="0"/>
              <a:t>сполучає</a:t>
            </a:r>
            <a:r>
              <a:rPr lang="ru-RU" sz="3200" b="1" dirty="0" smtClean="0"/>
              <a:t> </a:t>
            </a:r>
            <a:r>
              <a:rPr lang="ru-RU" sz="3200" b="1" dirty="0" err="1" smtClean="0"/>
              <a:t>бічні</a:t>
            </a:r>
            <a:r>
              <a:rPr lang="ru-RU" sz="3200" b="1" dirty="0" smtClean="0"/>
              <a:t> </a:t>
            </a:r>
            <a:r>
              <a:rPr lang="ru-RU" sz="3200" b="1" dirty="0" err="1" smtClean="0"/>
              <a:t>сторони</a:t>
            </a:r>
            <a:r>
              <a:rPr lang="ru-RU" sz="3200" b="1" dirty="0" smtClean="0"/>
              <a:t> </a:t>
            </a:r>
            <a:r>
              <a:rPr lang="ru-RU" sz="3200" b="1" dirty="0" err="1" smtClean="0"/>
              <a:t>трапеції</a:t>
            </a:r>
            <a:r>
              <a:rPr lang="ru-RU" sz="3200" b="1" dirty="0" smtClean="0"/>
              <a:t>. </a:t>
            </a:r>
            <a:br>
              <a:rPr lang="ru-RU" sz="3200" b="1" dirty="0" smtClean="0"/>
            </a:br>
            <a:r>
              <a:rPr lang="uk-UA" sz="3200" b="1" dirty="0" smtClean="0"/>
              <a:t/>
            </a:r>
            <a:br>
              <a:rPr lang="uk-UA" sz="3200" b="1" dirty="0" smtClean="0"/>
            </a:br>
            <a:r>
              <a:rPr lang="uk-UA" sz="3200" b="1" dirty="0" smtClean="0"/>
              <a:t>8.</a:t>
            </a:r>
            <a:r>
              <a:rPr lang="ru-RU" sz="3200" b="1" dirty="0" err="1" smtClean="0"/>
              <a:t>Середня</a:t>
            </a:r>
            <a:r>
              <a:rPr lang="ru-RU" sz="3200" b="1" dirty="0" smtClean="0"/>
              <a:t> </a:t>
            </a:r>
            <a:r>
              <a:rPr lang="ru-RU" sz="3200" b="1" dirty="0" err="1" smtClean="0"/>
              <a:t>лінія</a:t>
            </a:r>
            <a:r>
              <a:rPr lang="ru-RU" sz="3200" b="1" dirty="0" smtClean="0"/>
              <a:t> </a:t>
            </a:r>
            <a:r>
              <a:rPr lang="ru-RU" sz="3200" b="1" dirty="0" err="1" smtClean="0"/>
              <a:t>трапеції</a:t>
            </a:r>
            <a:r>
              <a:rPr lang="ru-RU" sz="3200" b="1" dirty="0" smtClean="0"/>
              <a:t> </a:t>
            </a:r>
            <a:r>
              <a:rPr lang="ru-RU" sz="3200" b="1" dirty="0" err="1" smtClean="0"/>
              <a:t>дорівнює</a:t>
            </a:r>
            <a:r>
              <a:rPr lang="ru-RU" sz="3200" b="1" dirty="0" smtClean="0"/>
              <a:t> </a:t>
            </a:r>
            <a:r>
              <a:rPr lang="ru-RU" sz="3200" b="1" dirty="0" err="1" smtClean="0"/>
              <a:t>півсумі</a:t>
            </a:r>
            <a:r>
              <a:rPr lang="ru-RU" sz="3200" b="1" dirty="0" smtClean="0"/>
              <a:t> </a:t>
            </a:r>
            <a:r>
              <a:rPr lang="ru-RU" sz="3200" b="1" dirty="0" err="1" smtClean="0"/>
              <a:t>сторін</a:t>
            </a:r>
            <a:r>
              <a:rPr lang="ru-RU" sz="3200" b="1" dirty="0" smtClean="0"/>
              <a:t> </a:t>
            </a:r>
            <a:r>
              <a:rPr lang="ru-RU" sz="3200" b="1" dirty="0" err="1" smtClean="0"/>
              <a:t>трапеції</a:t>
            </a:r>
            <a:r>
              <a:rPr lang="ru-RU" sz="3200" b="1" dirty="0" smtClean="0"/>
              <a:t>. </a:t>
            </a:r>
            <a:r>
              <a:rPr lang="uk-UA" sz="3200" dirty="0" smtClean="0"/>
              <a:t/>
            </a:r>
            <a:br>
              <a:rPr lang="uk-UA" sz="3200" dirty="0" smtClean="0"/>
            </a:br>
            <a:endParaRPr lang="ru-RU" altLang="uk-UA" sz="1600" i="1" dirty="0"/>
          </a:p>
        </p:txBody>
      </p:sp>
      <p:sp>
        <p:nvSpPr>
          <p:cNvPr id="6148" name="Rectangle 5"/>
          <p:cNvSpPr>
            <a:spLocks/>
          </p:cNvSpPr>
          <p:nvPr/>
        </p:nvSpPr>
        <p:spPr bwMode="auto">
          <a:xfrm>
            <a:off x="7248526" y="1052513"/>
            <a:ext cx="4321175" cy="57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endParaRPr lang="uk-UA" altLang="uk-UA" sz="2400" b="1" i="1">
              <a:solidFill>
                <a:srgbClr val="0000FF"/>
              </a:solidFill>
              <a:latin typeface="Calibri" panose="020F0502020204030204" pitchFamily="34" charset="0"/>
            </a:endParaRPr>
          </a:p>
        </p:txBody>
      </p:sp>
      <p:sp>
        <p:nvSpPr>
          <p:cNvPr id="7" name="Rectangle 2"/>
          <p:cNvSpPr txBox="1">
            <a:spLocks/>
          </p:cNvSpPr>
          <p:nvPr/>
        </p:nvSpPr>
        <p:spPr bwMode="auto">
          <a:xfrm>
            <a:off x="1941590" y="199214"/>
            <a:ext cx="9053512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uk-UA" sz="3200" b="1" dirty="0" smtClean="0">
                <a:solidFill>
                  <a:srgbClr val="FFFF00"/>
                </a:solidFill>
              </a:rPr>
              <a:t>Графічний диктант  «Математична кардіограма»</a:t>
            </a:r>
            <a:br>
              <a:rPr lang="uk-UA" sz="3200" b="1" dirty="0" smtClean="0">
                <a:solidFill>
                  <a:srgbClr val="FFFF00"/>
                </a:solidFill>
              </a:rPr>
            </a:br>
            <a:endParaRPr lang="ru-RU" altLang="uk-UA" sz="32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6789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/>
          </p:cNvSpPr>
          <p:nvPr>
            <p:ph type="title"/>
          </p:nvPr>
        </p:nvSpPr>
        <p:spPr>
          <a:xfrm>
            <a:off x="1941590" y="770714"/>
            <a:ext cx="10124029" cy="2555257"/>
          </a:xfrm>
        </p:spPr>
        <p:txBody>
          <a:bodyPr anchor="t"/>
          <a:lstStyle/>
          <a:p>
            <a:pPr lvl="0" algn="l">
              <a:lnSpc>
                <a:spcPct val="150000"/>
              </a:lnSpc>
            </a:pPr>
            <a:r>
              <a:rPr lang="uk-UA" sz="2000" dirty="0"/>
              <a:t/>
            </a:r>
            <a:br>
              <a:rPr lang="uk-UA" sz="2000" dirty="0"/>
            </a:br>
            <a:r>
              <a:rPr lang="uk-UA" sz="2000" dirty="0" smtClean="0"/>
              <a:t/>
            </a:r>
            <a:br>
              <a:rPr lang="uk-UA" sz="2000" dirty="0" smtClean="0"/>
            </a:br>
            <a:r>
              <a:rPr lang="uk-UA" sz="3200" b="1" dirty="0" smtClean="0"/>
              <a:t>9.</a:t>
            </a:r>
            <a:r>
              <a:rPr lang="ru-RU" sz="3200" b="1" dirty="0" err="1" smtClean="0"/>
              <a:t>Середня</a:t>
            </a:r>
            <a:r>
              <a:rPr lang="ru-RU" sz="3200" b="1" dirty="0" smtClean="0"/>
              <a:t> </a:t>
            </a:r>
            <a:r>
              <a:rPr lang="ru-RU" sz="3200" b="1" dirty="0" err="1" smtClean="0"/>
              <a:t>лінія</a:t>
            </a:r>
            <a:r>
              <a:rPr lang="ru-RU" sz="3200" b="1" dirty="0" smtClean="0"/>
              <a:t> </a:t>
            </a:r>
            <a:r>
              <a:rPr lang="ru-RU" sz="3200" b="1" dirty="0" err="1" smtClean="0"/>
              <a:t>трапеції</a:t>
            </a:r>
            <a:r>
              <a:rPr lang="ru-RU" sz="3200" b="1" dirty="0" smtClean="0"/>
              <a:t> </a:t>
            </a:r>
            <a:r>
              <a:rPr lang="ru-RU" sz="3200" b="1" dirty="0" err="1" smtClean="0"/>
              <a:t>сполучає</a:t>
            </a:r>
            <a:r>
              <a:rPr lang="ru-RU" sz="3200" b="1" dirty="0" smtClean="0"/>
              <a:t> </a:t>
            </a:r>
            <a:r>
              <a:rPr lang="ru-RU" sz="3200" b="1" dirty="0" err="1" smtClean="0"/>
              <a:t>середини</a:t>
            </a:r>
            <a:r>
              <a:rPr lang="ru-RU" sz="3200" b="1" dirty="0" smtClean="0"/>
              <a:t>  </a:t>
            </a:r>
            <a:r>
              <a:rPr lang="ru-RU" sz="3200" b="1" dirty="0" err="1" smtClean="0"/>
              <a:t>бічних</a:t>
            </a:r>
            <a:r>
              <a:rPr lang="ru-RU" sz="3200" b="1" dirty="0" smtClean="0"/>
              <a:t> </a:t>
            </a:r>
            <a:r>
              <a:rPr lang="ru-RU" sz="3200" b="1" dirty="0" err="1" smtClean="0"/>
              <a:t>сторін</a:t>
            </a:r>
            <a:r>
              <a:rPr lang="ru-RU" sz="3200" b="1" dirty="0" smtClean="0"/>
              <a:t> </a:t>
            </a:r>
            <a:r>
              <a:rPr lang="ru-RU" sz="3200" b="1" dirty="0" err="1" smtClean="0"/>
              <a:t>трапеції</a:t>
            </a:r>
            <a:r>
              <a:rPr lang="ru-RU" sz="3200" b="1" dirty="0" smtClean="0"/>
              <a:t>. </a:t>
            </a:r>
            <a:br>
              <a:rPr lang="ru-RU" sz="3200" b="1" dirty="0" smtClean="0"/>
            </a:br>
            <a:r>
              <a:rPr lang="uk-UA" sz="3200" b="1" dirty="0" smtClean="0"/>
              <a:t/>
            </a:r>
            <a:br>
              <a:rPr lang="uk-UA" sz="3200" b="1" dirty="0" smtClean="0"/>
            </a:br>
            <a:r>
              <a:rPr lang="uk-UA" sz="3200" b="1" dirty="0" smtClean="0"/>
              <a:t>10. </a:t>
            </a:r>
            <a:r>
              <a:rPr lang="ru-RU" sz="3200" b="1" dirty="0" err="1" smtClean="0"/>
              <a:t>Середня</a:t>
            </a:r>
            <a:r>
              <a:rPr lang="ru-RU" sz="3200" b="1" dirty="0" smtClean="0"/>
              <a:t> </a:t>
            </a:r>
            <a:r>
              <a:rPr lang="ru-RU" sz="3200" b="1" dirty="0" err="1" smtClean="0"/>
              <a:t>лінія</a:t>
            </a:r>
            <a:r>
              <a:rPr lang="ru-RU" sz="3200" b="1" dirty="0" smtClean="0"/>
              <a:t> </a:t>
            </a:r>
            <a:r>
              <a:rPr lang="ru-RU" sz="3200" b="1" dirty="0" err="1" smtClean="0"/>
              <a:t>трапеції</a:t>
            </a:r>
            <a:r>
              <a:rPr lang="ru-RU" sz="3200" b="1" dirty="0" smtClean="0"/>
              <a:t> </a:t>
            </a:r>
            <a:r>
              <a:rPr lang="ru-RU" sz="3200" b="1" dirty="0" err="1" smtClean="0"/>
              <a:t>дорівнює</a:t>
            </a:r>
            <a:r>
              <a:rPr lang="ru-RU" sz="3200" b="1" dirty="0" smtClean="0"/>
              <a:t> </a:t>
            </a:r>
            <a:r>
              <a:rPr lang="ru-RU" sz="3200" b="1" dirty="0" err="1" smtClean="0"/>
              <a:t>півсумі</a:t>
            </a:r>
            <a:r>
              <a:rPr lang="ru-RU" sz="3200" b="1" dirty="0" smtClean="0"/>
              <a:t> основ </a:t>
            </a:r>
            <a:r>
              <a:rPr lang="ru-RU" sz="3200" b="1" dirty="0" err="1" smtClean="0"/>
              <a:t>трапеції</a:t>
            </a:r>
            <a:r>
              <a:rPr lang="ru-RU" sz="3200" b="1" dirty="0" smtClean="0"/>
              <a:t> </a:t>
            </a:r>
            <a:endParaRPr lang="ru-RU" altLang="uk-UA" sz="1600" b="1" i="1" dirty="0"/>
          </a:p>
        </p:txBody>
      </p:sp>
      <p:sp>
        <p:nvSpPr>
          <p:cNvPr id="6148" name="Rectangle 5"/>
          <p:cNvSpPr>
            <a:spLocks/>
          </p:cNvSpPr>
          <p:nvPr/>
        </p:nvSpPr>
        <p:spPr bwMode="auto">
          <a:xfrm>
            <a:off x="7248526" y="1052513"/>
            <a:ext cx="4321175" cy="57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endParaRPr lang="uk-UA" altLang="uk-UA" sz="2400" b="1" i="1">
              <a:solidFill>
                <a:srgbClr val="0000FF"/>
              </a:solidFill>
              <a:latin typeface="Calibri" panose="020F0502020204030204" pitchFamily="34" charset="0"/>
            </a:endParaRPr>
          </a:p>
        </p:txBody>
      </p:sp>
      <p:sp>
        <p:nvSpPr>
          <p:cNvPr id="7" name="Rectangle 2"/>
          <p:cNvSpPr txBox="1">
            <a:spLocks/>
          </p:cNvSpPr>
          <p:nvPr/>
        </p:nvSpPr>
        <p:spPr bwMode="auto">
          <a:xfrm>
            <a:off x="1941590" y="199214"/>
            <a:ext cx="9053512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uk-UA" sz="3200" b="1" dirty="0" smtClean="0">
                <a:solidFill>
                  <a:srgbClr val="FFFF00"/>
                </a:solidFill>
              </a:rPr>
              <a:t>Графічний диктант  «Математична кардіограма»</a:t>
            </a:r>
            <a:br>
              <a:rPr lang="uk-UA" sz="3200" b="1" dirty="0" smtClean="0">
                <a:solidFill>
                  <a:srgbClr val="FFFF00"/>
                </a:solidFill>
              </a:rPr>
            </a:br>
            <a:endParaRPr lang="ru-RU" altLang="uk-UA" sz="32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9175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68766" y="1367944"/>
            <a:ext cx="8460432" cy="1143000"/>
          </a:xfrm>
        </p:spPr>
        <p:txBody>
          <a:bodyPr/>
          <a:lstStyle/>
          <a:p>
            <a:r>
              <a:rPr lang="ru-RU" sz="3600" b="1" dirty="0" err="1"/>
              <a:t>Графічний</a:t>
            </a:r>
            <a:r>
              <a:rPr lang="ru-RU" sz="3600" b="1" dirty="0"/>
              <a:t> диктант</a:t>
            </a:r>
            <a:br>
              <a:rPr lang="ru-RU" sz="3600" b="1" dirty="0"/>
            </a:br>
            <a:r>
              <a:rPr lang="ru-RU" sz="3600" b="1" dirty="0"/>
              <a:t> «</a:t>
            </a:r>
            <a:r>
              <a:rPr lang="ru-RU" sz="3600" b="1" dirty="0" err="1"/>
              <a:t>Математична</a:t>
            </a:r>
            <a:r>
              <a:rPr lang="ru-RU" sz="3600" b="1" dirty="0"/>
              <a:t> </a:t>
            </a:r>
            <a:r>
              <a:rPr lang="ru-RU" sz="3600" b="1" dirty="0" err="1"/>
              <a:t>кардіограма</a:t>
            </a:r>
            <a:r>
              <a:rPr lang="ru-RU" sz="3600" b="1" dirty="0"/>
              <a:t>» </a:t>
            </a:r>
            <a:r>
              <a:rPr lang="ru-RU" sz="3600" dirty="0"/>
              <a:t/>
            </a:r>
            <a:br>
              <a:rPr lang="ru-RU" sz="3600" dirty="0"/>
            </a:br>
            <a:endParaRPr lang="ru-RU" sz="3600" dirty="0"/>
          </a:p>
        </p:txBody>
      </p:sp>
      <p:sp>
        <p:nvSpPr>
          <p:cNvPr id="38" name="Прямоугольник 37"/>
          <p:cNvSpPr/>
          <p:nvPr/>
        </p:nvSpPr>
        <p:spPr>
          <a:xfrm>
            <a:off x="1847528" y="1844825"/>
            <a:ext cx="8496944" cy="27392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endParaRPr lang="uk-UA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endParaRPr lang="uk-UA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800" b="1" dirty="0"/>
          </a:p>
        </p:txBody>
      </p:sp>
      <p:sp>
        <p:nvSpPr>
          <p:cNvPr id="39" name="Rectangle 36"/>
          <p:cNvSpPr>
            <a:spLocks noChangeArrowheads="1"/>
          </p:cNvSpPr>
          <p:nvPr/>
        </p:nvSpPr>
        <p:spPr bwMode="auto">
          <a:xfrm>
            <a:off x="1524001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41" name="Rectangle 38"/>
          <p:cNvSpPr>
            <a:spLocks noChangeArrowheads="1"/>
          </p:cNvSpPr>
          <p:nvPr/>
        </p:nvSpPr>
        <p:spPr bwMode="auto">
          <a:xfrm>
            <a:off x="1676401" y="-322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527" y="2693323"/>
            <a:ext cx="11069195" cy="1890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24786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6" name="Rectangle 10"/>
          <p:cNvSpPr>
            <a:spLocks noChangeArrowheads="1"/>
          </p:cNvSpPr>
          <p:nvPr/>
        </p:nvSpPr>
        <p:spPr bwMode="auto">
          <a:xfrm>
            <a:off x="1524001" y="43934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uk-UA" altLang="uk-UA">
              <a:solidFill>
                <a:prstClr val="black"/>
              </a:solidFill>
            </a:endParaRPr>
          </a:p>
        </p:txBody>
      </p:sp>
      <p:sp>
        <p:nvSpPr>
          <p:cNvPr id="7177" name="Rectangle 12"/>
          <p:cNvSpPr>
            <a:spLocks noChangeArrowheads="1"/>
          </p:cNvSpPr>
          <p:nvPr/>
        </p:nvSpPr>
        <p:spPr bwMode="auto">
          <a:xfrm>
            <a:off x="1524001" y="43934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uk-UA" altLang="uk-UA">
              <a:solidFill>
                <a:prstClr val="black"/>
              </a:solidFill>
            </a:endParaRPr>
          </a:p>
        </p:txBody>
      </p:sp>
      <p:sp>
        <p:nvSpPr>
          <p:cNvPr id="7179" name="Rectangle 13"/>
          <p:cNvSpPr>
            <a:spLocks noChangeArrowheads="1"/>
          </p:cNvSpPr>
          <p:nvPr/>
        </p:nvSpPr>
        <p:spPr bwMode="auto">
          <a:xfrm>
            <a:off x="1524001" y="1358384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uk-UA" altLang="uk-UA">
              <a:solidFill>
                <a:prstClr val="black"/>
              </a:solidFill>
            </a:endParaRPr>
          </a:p>
        </p:txBody>
      </p:sp>
      <p:pic>
        <p:nvPicPr>
          <p:cNvPr id="7180" name="Picture 14" descr="C:\Documents and Settings\User\Рабочий стол\images (5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11024" y="1231862"/>
            <a:ext cx="1444625" cy="2246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Заголовок 13">
            <a:extLst>
              <a:ext uri="{FF2B5EF4-FFF2-40B4-BE49-F238E27FC236}">
                <a16:creationId xmlns:a16="http://schemas.microsoft.com/office/drawing/2014/main" id="{B8769B89-9551-4495-90DA-C7C86201CE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86576" y="228600"/>
            <a:ext cx="824187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400" b="1" dirty="0">
                <a:ln w="6600">
                  <a:solidFill>
                    <a:srgbClr val="C0504D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rgbClr val="C0504D"/>
                  </a:outerShdw>
                </a:effectLst>
                <a:latin typeface="Calibri"/>
              </a:rPr>
              <a:t>Робота за готовими малюнками:</a:t>
            </a:r>
            <a:endParaRPr lang="ru-UA" sz="4400" b="1" dirty="0">
              <a:ln w="6600">
                <a:solidFill>
                  <a:srgbClr val="C0504D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rgbClr val="C0504D"/>
                </a:outerShdw>
              </a:effectLst>
              <a:latin typeface="Calibri"/>
            </a:endParaRPr>
          </a:p>
        </p:txBody>
      </p:sp>
      <p:sp>
        <p:nvSpPr>
          <p:cNvPr id="18" name="Rectangle 8">
            <a:extLst>
              <a:ext uri="{FF2B5EF4-FFF2-40B4-BE49-F238E27FC236}">
                <a16:creationId xmlns:a16="http://schemas.microsoft.com/office/drawing/2014/main" id="{4DFD9046-DFDD-4E9A-BAF7-20D07C7EE3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1" y="1066237"/>
            <a:ext cx="8947025" cy="738664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altLang="ru-UA" sz="2000" b="1" dirty="0" smtClean="0">
                <a:solidFill>
                  <a:srgbClr val="000000"/>
                </a:solidFill>
                <a:latin typeface="Calibri"/>
                <a:ea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uk-UA" altLang="ru-UA" sz="2400" b="1" dirty="0" smtClean="0">
                <a:solidFill>
                  <a:srgbClr val="000000"/>
                </a:solidFill>
                <a:latin typeface="Calibri"/>
                <a:ea typeface="Times New Roman" panose="02020603050405020304" pitchFamily="18" charset="0"/>
                <a:cs typeface="Times New Roman" panose="02020603050405020304" pitchFamily="18" charset="0"/>
              </a:rPr>
              <a:t>На якому з малюнків зображена середня лінія трапеції</a:t>
            </a:r>
            <a:r>
              <a:rPr lang="en-US" altLang="ru-UA" sz="2400" b="1" dirty="0" smtClean="0">
                <a:solidFill>
                  <a:srgbClr val="000000"/>
                </a:solidFill>
                <a:latin typeface="Calibri"/>
                <a:ea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uk-UA" altLang="ru-UA" sz="2400" dirty="0">
              <a:solidFill>
                <a:prstClr val="black"/>
              </a:solidFill>
              <a:latin typeface="Calibri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uk-UA" altLang="ru-UA" dirty="0">
              <a:solidFill>
                <a:prstClr val="black"/>
              </a:solidFill>
              <a:latin typeface="Arial" panose="020B0604020202020204" pitchFamily="34" charset="0"/>
            </a:endParaRPr>
          </a:p>
        </p:txBody>
      </p:sp>
      <p:pic>
        <p:nvPicPr>
          <p:cNvPr id="20" name="Picture 11" descr="Mordik_02"/>
          <p:cNvPicPr>
            <a:picLocks noGrp="1" noChangeAspect="1" noChangeArrowheads="1"/>
          </p:cNvPicPr>
          <p:nvPr>
            <p:ph sz="half" idx="4294967295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8606"/>
          <a:stretch/>
        </p:blipFill>
        <p:spPr>
          <a:xfrm>
            <a:off x="364275" y="1594947"/>
            <a:ext cx="6087915" cy="2619865"/>
          </a:xfr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/>
          <a:srcRect l="49804"/>
          <a:stretch/>
        </p:blipFill>
        <p:spPr>
          <a:xfrm>
            <a:off x="5677194" y="3814066"/>
            <a:ext cx="6339455" cy="2569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5446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32" name="Text Box 24"/>
          <p:cNvSpPr txBox="1">
            <a:spLocks noChangeArrowheads="1"/>
          </p:cNvSpPr>
          <p:nvPr/>
        </p:nvSpPr>
        <p:spPr bwMode="auto">
          <a:xfrm>
            <a:off x="1762952" y="2094296"/>
            <a:ext cx="64611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4 c</a:t>
            </a:r>
            <a:r>
              <a:rPr lang="uk-UA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м</a:t>
            </a:r>
            <a:endParaRPr lang="ru-RU" dirty="0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grpSp>
        <p:nvGrpSpPr>
          <p:cNvPr id="25603" name="Group 142"/>
          <p:cNvGrpSpPr>
            <a:grpSpLocks/>
          </p:cNvGrpSpPr>
          <p:nvPr/>
        </p:nvGrpSpPr>
        <p:grpSpPr bwMode="auto">
          <a:xfrm>
            <a:off x="587792" y="2114913"/>
            <a:ext cx="2829879" cy="2073316"/>
            <a:chOff x="237" y="1175"/>
            <a:chExt cx="1762" cy="1319"/>
          </a:xfrm>
        </p:grpSpPr>
        <p:sp>
          <p:nvSpPr>
            <p:cNvPr id="119814" name="Line 6"/>
            <p:cNvSpPr>
              <a:spLocks noChangeShapeType="1"/>
            </p:cNvSpPr>
            <p:nvPr/>
          </p:nvSpPr>
          <p:spPr bwMode="auto">
            <a:xfrm>
              <a:off x="839" y="1389"/>
              <a:ext cx="72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119815" name="Line 7"/>
            <p:cNvSpPr>
              <a:spLocks noChangeShapeType="1"/>
            </p:cNvSpPr>
            <p:nvPr/>
          </p:nvSpPr>
          <p:spPr bwMode="auto">
            <a:xfrm flipH="1">
              <a:off x="385" y="1389"/>
              <a:ext cx="454" cy="907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119816" name="Line 8"/>
            <p:cNvSpPr>
              <a:spLocks noChangeShapeType="1"/>
            </p:cNvSpPr>
            <p:nvPr/>
          </p:nvSpPr>
          <p:spPr bwMode="auto">
            <a:xfrm>
              <a:off x="1565" y="1389"/>
              <a:ext cx="272" cy="907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119817" name="Line 9"/>
            <p:cNvSpPr>
              <a:spLocks noChangeShapeType="1"/>
            </p:cNvSpPr>
            <p:nvPr/>
          </p:nvSpPr>
          <p:spPr bwMode="auto">
            <a:xfrm>
              <a:off x="385" y="2296"/>
              <a:ext cx="1452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119818" name="Line 10"/>
            <p:cNvSpPr>
              <a:spLocks noChangeShapeType="1"/>
            </p:cNvSpPr>
            <p:nvPr/>
          </p:nvSpPr>
          <p:spPr bwMode="auto">
            <a:xfrm>
              <a:off x="612" y="1842"/>
              <a:ext cx="1089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119819" name="Line 11"/>
            <p:cNvSpPr>
              <a:spLocks noChangeShapeType="1"/>
            </p:cNvSpPr>
            <p:nvPr/>
          </p:nvSpPr>
          <p:spPr bwMode="auto">
            <a:xfrm>
              <a:off x="657" y="1616"/>
              <a:ext cx="13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119820" name="Line 12"/>
            <p:cNvSpPr>
              <a:spLocks noChangeShapeType="1"/>
            </p:cNvSpPr>
            <p:nvPr/>
          </p:nvSpPr>
          <p:spPr bwMode="auto">
            <a:xfrm>
              <a:off x="431" y="2069"/>
              <a:ext cx="13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119821" name="Line 13"/>
            <p:cNvSpPr>
              <a:spLocks noChangeShapeType="1"/>
            </p:cNvSpPr>
            <p:nvPr/>
          </p:nvSpPr>
          <p:spPr bwMode="auto">
            <a:xfrm>
              <a:off x="1565" y="1616"/>
              <a:ext cx="136" cy="0"/>
            </a:xfrm>
            <a:prstGeom prst="line">
              <a:avLst/>
            </a:prstGeom>
            <a:noFill/>
            <a:ln w="31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119822" name="Line 14"/>
            <p:cNvSpPr>
              <a:spLocks noChangeShapeType="1"/>
            </p:cNvSpPr>
            <p:nvPr/>
          </p:nvSpPr>
          <p:spPr bwMode="auto">
            <a:xfrm>
              <a:off x="1701" y="2069"/>
              <a:ext cx="13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119823" name="Line 15"/>
            <p:cNvSpPr>
              <a:spLocks noChangeShapeType="1"/>
            </p:cNvSpPr>
            <p:nvPr/>
          </p:nvSpPr>
          <p:spPr bwMode="auto">
            <a:xfrm>
              <a:off x="1565" y="1661"/>
              <a:ext cx="13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119824" name="Line 16"/>
            <p:cNvSpPr>
              <a:spLocks noChangeShapeType="1"/>
            </p:cNvSpPr>
            <p:nvPr/>
          </p:nvSpPr>
          <p:spPr bwMode="auto">
            <a:xfrm>
              <a:off x="1701" y="2115"/>
              <a:ext cx="13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119825" name="Text Box 17"/>
            <p:cNvSpPr txBox="1">
              <a:spLocks noChangeArrowheads="1"/>
            </p:cNvSpPr>
            <p:nvPr/>
          </p:nvSpPr>
          <p:spPr bwMode="auto">
            <a:xfrm>
              <a:off x="237" y="2263"/>
              <a:ext cx="212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uk-UA">
                  <a:effectLst>
                    <a:outerShdw blurRad="38100" dist="38100" dir="2700000" algn="tl">
                      <a:srgbClr val="C0C0C0"/>
                    </a:outerShdw>
                  </a:effectLst>
                  <a:latin typeface="Arial" charset="0"/>
                </a:rPr>
                <a:t>А</a:t>
              </a:r>
              <a:endParaRPr lang="ru-RU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endParaRPr>
            </a:p>
          </p:txBody>
        </p:sp>
        <p:sp>
          <p:nvSpPr>
            <p:cNvPr id="119826" name="Text Box 18"/>
            <p:cNvSpPr txBox="1">
              <a:spLocks noChangeArrowheads="1"/>
            </p:cNvSpPr>
            <p:nvPr/>
          </p:nvSpPr>
          <p:spPr bwMode="auto">
            <a:xfrm>
              <a:off x="1779" y="2263"/>
              <a:ext cx="220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>
                  <a:effectLst>
                    <a:outerShdw blurRad="38100" dist="38100" dir="2700000" algn="tl">
                      <a:srgbClr val="C0C0C0"/>
                    </a:outerShdw>
                  </a:effectLst>
                  <a:latin typeface="Arial" charset="0"/>
                </a:rPr>
                <a:t>D</a:t>
              </a:r>
              <a:endParaRPr lang="ru-RU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endParaRPr>
            </a:p>
          </p:txBody>
        </p:sp>
        <p:sp>
          <p:nvSpPr>
            <p:cNvPr id="119827" name="Text Box 19"/>
            <p:cNvSpPr txBox="1">
              <a:spLocks noChangeArrowheads="1"/>
            </p:cNvSpPr>
            <p:nvPr/>
          </p:nvSpPr>
          <p:spPr bwMode="auto">
            <a:xfrm>
              <a:off x="645" y="1175"/>
              <a:ext cx="212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uk-UA">
                  <a:effectLst>
                    <a:outerShdw blurRad="38100" dist="38100" dir="2700000" algn="tl">
                      <a:srgbClr val="C0C0C0"/>
                    </a:outerShdw>
                  </a:effectLst>
                  <a:latin typeface="Arial" charset="0"/>
                </a:rPr>
                <a:t>В</a:t>
              </a:r>
              <a:endParaRPr lang="ru-RU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endParaRPr>
            </a:p>
          </p:txBody>
        </p:sp>
        <p:sp>
          <p:nvSpPr>
            <p:cNvPr id="119828" name="Text Box 20"/>
            <p:cNvSpPr txBox="1">
              <a:spLocks noChangeArrowheads="1"/>
            </p:cNvSpPr>
            <p:nvPr/>
          </p:nvSpPr>
          <p:spPr bwMode="auto">
            <a:xfrm>
              <a:off x="1552" y="1175"/>
              <a:ext cx="220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uk-UA">
                  <a:effectLst>
                    <a:outerShdw blurRad="38100" dist="38100" dir="2700000" algn="tl">
                      <a:srgbClr val="C0C0C0"/>
                    </a:outerShdw>
                  </a:effectLst>
                  <a:latin typeface="Arial" charset="0"/>
                </a:rPr>
                <a:t>С</a:t>
              </a:r>
              <a:endParaRPr lang="ru-RU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endParaRPr>
            </a:p>
          </p:txBody>
        </p:sp>
        <p:sp>
          <p:nvSpPr>
            <p:cNvPr id="119829" name="Text Box 21"/>
            <p:cNvSpPr txBox="1">
              <a:spLocks noChangeArrowheads="1"/>
            </p:cNvSpPr>
            <p:nvPr/>
          </p:nvSpPr>
          <p:spPr bwMode="auto">
            <a:xfrm>
              <a:off x="385" y="1661"/>
              <a:ext cx="236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uk-UA">
                  <a:effectLst>
                    <a:outerShdw blurRad="38100" dist="38100" dir="2700000" algn="tl">
                      <a:srgbClr val="C0C0C0"/>
                    </a:outerShdw>
                  </a:effectLst>
                  <a:latin typeface="Arial" charset="0"/>
                </a:rPr>
                <a:t>М</a:t>
              </a:r>
              <a:endParaRPr lang="ru-RU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endParaRPr>
            </a:p>
          </p:txBody>
        </p:sp>
        <p:sp>
          <p:nvSpPr>
            <p:cNvPr id="119830" name="Text Box 22"/>
            <p:cNvSpPr txBox="1">
              <a:spLocks noChangeArrowheads="1"/>
            </p:cNvSpPr>
            <p:nvPr/>
          </p:nvSpPr>
          <p:spPr bwMode="auto">
            <a:xfrm>
              <a:off x="1746" y="1661"/>
              <a:ext cx="220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>
                  <a:effectLst>
                    <a:outerShdw blurRad="38100" dist="38100" dir="2700000" algn="tl">
                      <a:srgbClr val="C0C0C0"/>
                    </a:outerShdw>
                  </a:effectLst>
                  <a:latin typeface="Arial" charset="0"/>
                </a:rPr>
                <a:t>N</a:t>
              </a:r>
              <a:endParaRPr lang="ru-RU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endParaRPr>
            </a:p>
          </p:txBody>
        </p:sp>
        <p:sp>
          <p:nvSpPr>
            <p:cNvPr id="119833" name="Text Box 25"/>
            <p:cNvSpPr txBox="1">
              <a:spLocks noChangeArrowheads="1"/>
            </p:cNvSpPr>
            <p:nvPr/>
          </p:nvSpPr>
          <p:spPr bwMode="auto">
            <a:xfrm>
              <a:off x="1008" y="1628"/>
              <a:ext cx="188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uk-UA">
                  <a:effectLst>
                    <a:outerShdw blurRad="38100" dist="38100" dir="2700000" algn="tl">
                      <a:srgbClr val="C0C0C0"/>
                    </a:outerShdw>
                  </a:effectLst>
                  <a:latin typeface="Arial" charset="0"/>
                </a:rPr>
                <a:t>х</a:t>
              </a:r>
              <a:endParaRPr lang="ru-RU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endParaRPr>
            </a:p>
          </p:txBody>
        </p:sp>
        <p:sp>
          <p:nvSpPr>
            <p:cNvPr id="119834" name="Text Box 26"/>
            <p:cNvSpPr txBox="1">
              <a:spLocks noChangeArrowheads="1"/>
            </p:cNvSpPr>
            <p:nvPr/>
          </p:nvSpPr>
          <p:spPr bwMode="auto">
            <a:xfrm>
              <a:off x="884" y="2069"/>
              <a:ext cx="487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uk-UA">
                  <a:effectLst>
                    <a:outerShdw blurRad="38100" dist="38100" dir="2700000" algn="tl">
                      <a:srgbClr val="C0C0C0"/>
                    </a:outerShdw>
                  </a:effectLst>
                  <a:latin typeface="Arial" charset="0"/>
                </a:rPr>
                <a:t>10</a:t>
              </a:r>
              <a:r>
                <a:rPr lang="en-US">
                  <a:effectLst>
                    <a:outerShdw blurRad="38100" dist="38100" dir="2700000" algn="tl">
                      <a:srgbClr val="C0C0C0"/>
                    </a:outerShdw>
                  </a:effectLst>
                  <a:latin typeface="Arial" charset="0"/>
                </a:rPr>
                <a:t> c</a:t>
              </a:r>
              <a:r>
                <a:rPr lang="uk-UA">
                  <a:effectLst>
                    <a:outerShdw blurRad="38100" dist="38100" dir="2700000" algn="tl">
                      <a:srgbClr val="C0C0C0"/>
                    </a:outerShdw>
                  </a:effectLst>
                  <a:latin typeface="Arial" charset="0"/>
                </a:rPr>
                <a:t>м</a:t>
              </a:r>
              <a:endParaRPr lang="ru-RU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endParaRPr>
            </a:p>
          </p:txBody>
        </p:sp>
      </p:grpSp>
      <p:sp>
        <p:nvSpPr>
          <p:cNvPr id="119835" name="Text Box 27"/>
          <p:cNvSpPr txBox="1">
            <a:spLocks noChangeArrowheads="1"/>
          </p:cNvSpPr>
          <p:nvPr/>
        </p:nvSpPr>
        <p:spPr bwMode="auto">
          <a:xfrm>
            <a:off x="1524001" y="4047574"/>
            <a:ext cx="898964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dirty="0" err="1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Мал</a:t>
            </a:r>
            <a:r>
              <a:rPr lang="uk-UA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. 1</a:t>
            </a:r>
            <a:endParaRPr lang="ru-RU" dirty="0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grpSp>
        <p:nvGrpSpPr>
          <p:cNvPr id="25605" name="Group 145"/>
          <p:cNvGrpSpPr>
            <a:grpSpLocks/>
          </p:cNvGrpSpPr>
          <p:nvPr/>
        </p:nvGrpSpPr>
        <p:grpSpPr bwMode="auto">
          <a:xfrm>
            <a:off x="3828820" y="3180557"/>
            <a:ext cx="3465513" cy="3076380"/>
            <a:chOff x="2154" y="1162"/>
            <a:chExt cx="1666" cy="1594"/>
          </a:xfrm>
        </p:grpSpPr>
        <p:sp>
          <p:nvSpPr>
            <p:cNvPr id="119841" name="Line 33"/>
            <p:cNvSpPr>
              <a:spLocks noChangeShapeType="1"/>
            </p:cNvSpPr>
            <p:nvPr/>
          </p:nvSpPr>
          <p:spPr bwMode="auto">
            <a:xfrm>
              <a:off x="2381" y="1842"/>
              <a:ext cx="99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grpSp>
          <p:nvGrpSpPr>
            <p:cNvPr id="25632" name="Group 144"/>
            <p:cNvGrpSpPr>
              <a:grpSpLocks/>
            </p:cNvGrpSpPr>
            <p:nvPr/>
          </p:nvGrpSpPr>
          <p:grpSpPr bwMode="auto">
            <a:xfrm>
              <a:off x="2154" y="1162"/>
              <a:ext cx="1666" cy="1594"/>
              <a:chOff x="2154" y="1162"/>
              <a:chExt cx="1666" cy="1594"/>
            </a:xfrm>
          </p:grpSpPr>
          <p:sp>
            <p:nvSpPr>
              <p:cNvPr id="119836" name="Line 28"/>
              <p:cNvSpPr>
                <a:spLocks noChangeShapeType="1"/>
              </p:cNvSpPr>
              <p:nvPr/>
            </p:nvSpPr>
            <p:spPr bwMode="auto">
              <a:xfrm flipH="1">
                <a:off x="2245" y="1389"/>
                <a:ext cx="277" cy="907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>
                  <a:latin typeface="Arial" charset="0"/>
                </a:endParaRPr>
              </a:p>
            </p:txBody>
          </p:sp>
          <p:sp>
            <p:nvSpPr>
              <p:cNvPr id="119837" name="Line 29"/>
              <p:cNvSpPr>
                <a:spLocks noChangeShapeType="1"/>
              </p:cNvSpPr>
              <p:nvPr/>
            </p:nvSpPr>
            <p:spPr bwMode="auto">
              <a:xfrm>
                <a:off x="2517" y="1389"/>
                <a:ext cx="59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>
                  <a:latin typeface="Arial" charset="0"/>
                </a:endParaRPr>
              </a:p>
            </p:txBody>
          </p:sp>
          <p:sp>
            <p:nvSpPr>
              <p:cNvPr id="119839" name="Line 31"/>
              <p:cNvSpPr>
                <a:spLocks noChangeShapeType="1"/>
              </p:cNvSpPr>
              <p:nvPr/>
            </p:nvSpPr>
            <p:spPr bwMode="auto">
              <a:xfrm>
                <a:off x="2245" y="2296"/>
                <a:ext cx="1406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>
                  <a:latin typeface="Arial" charset="0"/>
                </a:endParaRPr>
              </a:p>
            </p:txBody>
          </p:sp>
          <p:sp>
            <p:nvSpPr>
              <p:cNvPr id="119840" name="Line 32"/>
              <p:cNvSpPr>
                <a:spLocks noChangeShapeType="1"/>
              </p:cNvSpPr>
              <p:nvPr/>
            </p:nvSpPr>
            <p:spPr bwMode="auto">
              <a:xfrm>
                <a:off x="3107" y="1389"/>
                <a:ext cx="539" cy="907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>
                  <a:latin typeface="Arial" charset="0"/>
                </a:endParaRPr>
              </a:p>
            </p:txBody>
          </p:sp>
          <p:sp>
            <p:nvSpPr>
              <p:cNvPr id="119842" name="Text Box 34"/>
              <p:cNvSpPr txBox="1">
                <a:spLocks noChangeArrowheads="1"/>
              </p:cNvSpPr>
              <p:nvPr/>
            </p:nvSpPr>
            <p:spPr bwMode="auto">
              <a:xfrm>
                <a:off x="2187" y="2263"/>
                <a:ext cx="208" cy="23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uk-UA"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Arial" charset="0"/>
                  </a:rPr>
                  <a:t>А</a:t>
                </a:r>
                <a:endParaRPr lang="ru-RU">
                  <a:effectLst>
                    <a:outerShdw blurRad="38100" dist="38100" dir="2700000" algn="tl">
                      <a:srgbClr val="C0C0C0"/>
                    </a:outerShdw>
                  </a:effectLst>
                  <a:latin typeface="Arial" charset="0"/>
                </a:endParaRPr>
              </a:p>
            </p:txBody>
          </p:sp>
          <p:sp>
            <p:nvSpPr>
              <p:cNvPr id="119843" name="Text Box 35"/>
              <p:cNvSpPr txBox="1">
                <a:spLocks noChangeArrowheads="1"/>
              </p:cNvSpPr>
              <p:nvPr/>
            </p:nvSpPr>
            <p:spPr bwMode="auto">
              <a:xfrm>
                <a:off x="2336" y="1162"/>
                <a:ext cx="207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uk-UA"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Arial" charset="0"/>
                  </a:rPr>
                  <a:t>В</a:t>
                </a:r>
                <a:endParaRPr lang="ru-RU">
                  <a:effectLst>
                    <a:outerShdw blurRad="38100" dist="38100" dir="2700000" algn="tl">
                      <a:srgbClr val="C0C0C0"/>
                    </a:outerShdw>
                  </a:effectLst>
                  <a:latin typeface="Arial" charset="0"/>
                </a:endParaRPr>
              </a:p>
            </p:txBody>
          </p:sp>
          <p:sp>
            <p:nvSpPr>
              <p:cNvPr id="119844" name="Text Box 36"/>
              <p:cNvSpPr txBox="1">
                <a:spLocks noChangeArrowheads="1"/>
              </p:cNvSpPr>
              <p:nvPr/>
            </p:nvSpPr>
            <p:spPr bwMode="auto">
              <a:xfrm>
                <a:off x="3049" y="1175"/>
                <a:ext cx="214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uk-UA"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Arial" charset="0"/>
                  </a:rPr>
                  <a:t>С</a:t>
                </a:r>
                <a:endParaRPr lang="ru-RU">
                  <a:effectLst>
                    <a:outerShdw blurRad="38100" dist="38100" dir="2700000" algn="tl">
                      <a:srgbClr val="C0C0C0"/>
                    </a:outerShdw>
                  </a:effectLst>
                  <a:latin typeface="Arial" charset="0"/>
                </a:endParaRPr>
              </a:p>
            </p:txBody>
          </p:sp>
          <p:sp>
            <p:nvSpPr>
              <p:cNvPr id="119845" name="Text Box 37"/>
              <p:cNvSpPr txBox="1">
                <a:spLocks noChangeArrowheads="1"/>
              </p:cNvSpPr>
              <p:nvPr/>
            </p:nvSpPr>
            <p:spPr bwMode="auto">
              <a:xfrm>
                <a:off x="3606" y="2251"/>
                <a:ext cx="214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en-US"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Arial" charset="0"/>
                  </a:rPr>
                  <a:t>D</a:t>
                </a:r>
                <a:endParaRPr lang="ru-RU">
                  <a:effectLst>
                    <a:outerShdw blurRad="38100" dist="38100" dir="2700000" algn="tl">
                      <a:srgbClr val="C0C0C0"/>
                    </a:outerShdw>
                  </a:effectLst>
                  <a:latin typeface="Arial" charset="0"/>
                </a:endParaRPr>
              </a:p>
            </p:txBody>
          </p:sp>
          <p:sp>
            <p:nvSpPr>
              <p:cNvPr id="119846" name="Text Box 38"/>
              <p:cNvSpPr txBox="1">
                <a:spLocks noChangeArrowheads="1"/>
              </p:cNvSpPr>
              <p:nvPr/>
            </p:nvSpPr>
            <p:spPr bwMode="auto">
              <a:xfrm>
                <a:off x="2154" y="1661"/>
                <a:ext cx="230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uk-UA"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Arial" charset="0"/>
                  </a:rPr>
                  <a:t>М</a:t>
                </a:r>
                <a:endParaRPr lang="ru-RU">
                  <a:effectLst>
                    <a:outerShdw blurRad="38100" dist="38100" dir="2700000" algn="tl">
                      <a:srgbClr val="C0C0C0"/>
                    </a:outerShdw>
                  </a:effectLst>
                  <a:latin typeface="Arial" charset="0"/>
                </a:endParaRPr>
              </a:p>
            </p:txBody>
          </p:sp>
          <p:sp>
            <p:nvSpPr>
              <p:cNvPr id="119847" name="Text Box 39"/>
              <p:cNvSpPr txBox="1">
                <a:spLocks noChangeArrowheads="1"/>
              </p:cNvSpPr>
              <p:nvPr/>
            </p:nvSpPr>
            <p:spPr bwMode="auto">
              <a:xfrm>
                <a:off x="3379" y="1661"/>
                <a:ext cx="214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en-US"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Arial" charset="0"/>
                  </a:rPr>
                  <a:t>N</a:t>
                </a:r>
                <a:endParaRPr lang="ru-RU">
                  <a:effectLst>
                    <a:outerShdw blurRad="38100" dist="38100" dir="2700000" algn="tl">
                      <a:srgbClr val="C0C0C0"/>
                    </a:outerShdw>
                  </a:effectLst>
                  <a:latin typeface="Arial" charset="0"/>
                </a:endParaRPr>
              </a:p>
            </p:txBody>
          </p:sp>
          <p:sp>
            <p:nvSpPr>
              <p:cNvPr id="119848" name="Line 40"/>
              <p:cNvSpPr>
                <a:spLocks noChangeShapeType="1"/>
              </p:cNvSpPr>
              <p:nvPr/>
            </p:nvSpPr>
            <p:spPr bwMode="auto">
              <a:xfrm>
                <a:off x="2381" y="1616"/>
                <a:ext cx="136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>
                  <a:latin typeface="Arial" charset="0"/>
                </a:endParaRPr>
              </a:p>
            </p:txBody>
          </p:sp>
          <p:sp>
            <p:nvSpPr>
              <p:cNvPr id="119849" name="Line 41"/>
              <p:cNvSpPr>
                <a:spLocks noChangeShapeType="1"/>
              </p:cNvSpPr>
              <p:nvPr/>
            </p:nvSpPr>
            <p:spPr bwMode="auto">
              <a:xfrm>
                <a:off x="2245" y="2069"/>
                <a:ext cx="136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>
                  <a:latin typeface="Arial" charset="0"/>
                </a:endParaRPr>
              </a:p>
            </p:txBody>
          </p:sp>
          <p:sp>
            <p:nvSpPr>
              <p:cNvPr id="119850" name="Line 42"/>
              <p:cNvSpPr>
                <a:spLocks noChangeShapeType="1"/>
              </p:cNvSpPr>
              <p:nvPr/>
            </p:nvSpPr>
            <p:spPr bwMode="auto">
              <a:xfrm>
                <a:off x="3152" y="1570"/>
                <a:ext cx="136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>
                  <a:latin typeface="Arial" charset="0"/>
                </a:endParaRPr>
              </a:p>
            </p:txBody>
          </p:sp>
          <p:sp>
            <p:nvSpPr>
              <p:cNvPr id="119851" name="Line 43"/>
              <p:cNvSpPr>
                <a:spLocks noChangeShapeType="1"/>
              </p:cNvSpPr>
              <p:nvPr/>
            </p:nvSpPr>
            <p:spPr bwMode="auto">
              <a:xfrm>
                <a:off x="3198" y="1616"/>
                <a:ext cx="136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>
                  <a:latin typeface="Arial" charset="0"/>
                </a:endParaRPr>
              </a:p>
            </p:txBody>
          </p:sp>
          <p:sp>
            <p:nvSpPr>
              <p:cNvPr id="119852" name="Line 44"/>
              <p:cNvSpPr>
                <a:spLocks noChangeShapeType="1"/>
              </p:cNvSpPr>
              <p:nvPr/>
            </p:nvSpPr>
            <p:spPr bwMode="auto">
              <a:xfrm>
                <a:off x="3424" y="2024"/>
                <a:ext cx="136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>
                  <a:latin typeface="Arial" charset="0"/>
                </a:endParaRPr>
              </a:p>
            </p:txBody>
          </p:sp>
          <p:sp>
            <p:nvSpPr>
              <p:cNvPr id="119853" name="Line 45"/>
              <p:cNvSpPr>
                <a:spLocks noChangeShapeType="1"/>
              </p:cNvSpPr>
              <p:nvPr/>
            </p:nvSpPr>
            <p:spPr bwMode="auto">
              <a:xfrm>
                <a:off x="3470" y="2069"/>
                <a:ext cx="131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>
                  <a:latin typeface="Arial" charset="0"/>
                </a:endParaRPr>
              </a:p>
            </p:txBody>
          </p:sp>
          <p:sp>
            <p:nvSpPr>
              <p:cNvPr id="119854" name="Text Box 46"/>
              <p:cNvSpPr txBox="1">
                <a:spLocks noChangeArrowheads="1"/>
              </p:cNvSpPr>
              <p:nvPr/>
            </p:nvSpPr>
            <p:spPr bwMode="auto">
              <a:xfrm>
                <a:off x="2822" y="1175"/>
                <a:ext cx="183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uk-UA"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Arial" charset="0"/>
                  </a:rPr>
                  <a:t>х</a:t>
                </a:r>
                <a:endParaRPr lang="ru-RU">
                  <a:effectLst>
                    <a:outerShdw blurRad="38100" dist="38100" dir="2700000" algn="tl">
                      <a:srgbClr val="C0C0C0"/>
                    </a:outerShdw>
                  </a:effectLst>
                  <a:latin typeface="Arial" charset="0"/>
                </a:endParaRPr>
              </a:p>
            </p:txBody>
          </p:sp>
          <p:sp>
            <p:nvSpPr>
              <p:cNvPr id="119855" name="Text Box 47"/>
              <p:cNvSpPr txBox="1">
                <a:spLocks noChangeArrowheads="1"/>
              </p:cNvSpPr>
              <p:nvPr/>
            </p:nvSpPr>
            <p:spPr bwMode="auto">
              <a:xfrm>
                <a:off x="2653" y="1616"/>
                <a:ext cx="357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uk-UA"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Arial" charset="0"/>
                  </a:rPr>
                  <a:t>6см</a:t>
                </a:r>
                <a:endParaRPr lang="ru-RU">
                  <a:effectLst>
                    <a:outerShdw blurRad="38100" dist="38100" dir="2700000" algn="tl">
                      <a:srgbClr val="C0C0C0"/>
                    </a:outerShdw>
                  </a:effectLst>
                  <a:latin typeface="Arial" charset="0"/>
                </a:endParaRPr>
              </a:p>
            </p:txBody>
          </p:sp>
          <p:sp>
            <p:nvSpPr>
              <p:cNvPr id="119910" name="Text Box 102"/>
              <p:cNvSpPr txBox="1">
                <a:spLocks noChangeArrowheads="1"/>
              </p:cNvSpPr>
              <p:nvPr/>
            </p:nvSpPr>
            <p:spPr bwMode="auto">
              <a:xfrm>
                <a:off x="2653" y="2069"/>
                <a:ext cx="396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uk-UA"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Arial" charset="0"/>
                  </a:rPr>
                  <a:t>8 см</a:t>
                </a:r>
                <a:endParaRPr lang="ru-RU">
                  <a:effectLst>
                    <a:outerShdw blurRad="38100" dist="38100" dir="2700000" algn="tl">
                      <a:srgbClr val="C0C0C0"/>
                    </a:outerShdw>
                  </a:effectLst>
                  <a:latin typeface="Arial" charset="0"/>
                </a:endParaRPr>
              </a:p>
            </p:txBody>
          </p:sp>
          <p:sp>
            <p:nvSpPr>
              <p:cNvPr id="119911" name="Text Box 103"/>
              <p:cNvSpPr txBox="1">
                <a:spLocks noChangeArrowheads="1"/>
              </p:cNvSpPr>
              <p:nvPr/>
            </p:nvSpPr>
            <p:spPr bwMode="auto">
              <a:xfrm>
                <a:off x="2653" y="2523"/>
                <a:ext cx="551" cy="23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uk-UA"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Arial" charset="0"/>
                  </a:rPr>
                  <a:t>Мал. 2</a:t>
                </a:r>
                <a:endParaRPr lang="ru-RU">
                  <a:effectLst>
                    <a:outerShdw blurRad="38100" dist="38100" dir="2700000" algn="tl">
                      <a:srgbClr val="C0C0C0"/>
                    </a:outerShdw>
                  </a:effectLst>
                  <a:latin typeface="Arial" charset="0"/>
                </a:endParaRPr>
              </a:p>
            </p:txBody>
          </p:sp>
        </p:grpSp>
      </p:grpSp>
      <p:grpSp>
        <p:nvGrpSpPr>
          <p:cNvPr id="25606" name="Group 146"/>
          <p:cNvGrpSpPr>
            <a:grpSpLocks/>
          </p:cNvGrpSpPr>
          <p:nvPr/>
        </p:nvGrpSpPr>
        <p:grpSpPr bwMode="auto">
          <a:xfrm>
            <a:off x="7577232" y="1854664"/>
            <a:ext cx="3645286" cy="3076380"/>
            <a:chOff x="4047" y="1162"/>
            <a:chExt cx="1671" cy="1594"/>
          </a:xfrm>
        </p:grpSpPr>
        <p:sp>
          <p:nvSpPr>
            <p:cNvPr id="119912" name="Line 104"/>
            <p:cNvSpPr>
              <a:spLocks noChangeShapeType="1"/>
            </p:cNvSpPr>
            <p:nvPr/>
          </p:nvSpPr>
          <p:spPr bwMode="auto">
            <a:xfrm>
              <a:off x="4740" y="1389"/>
              <a:ext cx="499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119913" name="Line 105"/>
            <p:cNvSpPr>
              <a:spLocks noChangeShapeType="1"/>
            </p:cNvSpPr>
            <p:nvPr/>
          </p:nvSpPr>
          <p:spPr bwMode="auto">
            <a:xfrm>
              <a:off x="5239" y="1389"/>
              <a:ext cx="272" cy="907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119914" name="Line 106"/>
            <p:cNvSpPr>
              <a:spLocks noChangeShapeType="1"/>
            </p:cNvSpPr>
            <p:nvPr/>
          </p:nvSpPr>
          <p:spPr bwMode="auto">
            <a:xfrm flipH="1">
              <a:off x="4195" y="1389"/>
              <a:ext cx="545" cy="907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119915" name="Line 107"/>
            <p:cNvSpPr>
              <a:spLocks noChangeShapeType="1"/>
            </p:cNvSpPr>
            <p:nvPr/>
          </p:nvSpPr>
          <p:spPr bwMode="auto">
            <a:xfrm>
              <a:off x="4195" y="2296"/>
              <a:ext cx="131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119916" name="Line 108"/>
            <p:cNvSpPr>
              <a:spLocks noChangeShapeType="1"/>
            </p:cNvSpPr>
            <p:nvPr/>
          </p:nvSpPr>
          <p:spPr bwMode="auto">
            <a:xfrm>
              <a:off x="4468" y="1842"/>
              <a:ext cx="907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119917" name="Line 109"/>
            <p:cNvSpPr>
              <a:spLocks noChangeShapeType="1"/>
            </p:cNvSpPr>
            <p:nvPr/>
          </p:nvSpPr>
          <p:spPr bwMode="auto">
            <a:xfrm>
              <a:off x="4513" y="1616"/>
              <a:ext cx="13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119918" name="Line 110"/>
            <p:cNvSpPr>
              <a:spLocks noChangeShapeType="1"/>
            </p:cNvSpPr>
            <p:nvPr/>
          </p:nvSpPr>
          <p:spPr bwMode="auto">
            <a:xfrm>
              <a:off x="4241" y="2069"/>
              <a:ext cx="13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119919" name="Line 111"/>
            <p:cNvSpPr>
              <a:spLocks noChangeShapeType="1"/>
            </p:cNvSpPr>
            <p:nvPr/>
          </p:nvSpPr>
          <p:spPr bwMode="auto">
            <a:xfrm>
              <a:off x="5239" y="1570"/>
              <a:ext cx="13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119920" name="Line 112"/>
            <p:cNvSpPr>
              <a:spLocks noChangeShapeType="1"/>
            </p:cNvSpPr>
            <p:nvPr/>
          </p:nvSpPr>
          <p:spPr bwMode="auto">
            <a:xfrm>
              <a:off x="5239" y="1616"/>
              <a:ext cx="13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119921" name="Line 113"/>
            <p:cNvSpPr>
              <a:spLocks noChangeShapeType="1"/>
            </p:cNvSpPr>
            <p:nvPr/>
          </p:nvSpPr>
          <p:spPr bwMode="auto">
            <a:xfrm>
              <a:off x="5375" y="2024"/>
              <a:ext cx="13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119922" name="Line 114"/>
            <p:cNvSpPr>
              <a:spLocks noChangeShapeType="1"/>
            </p:cNvSpPr>
            <p:nvPr/>
          </p:nvSpPr>
          <p:spPr bwMode="auto">
            <a:xfrm>
              <a:off x="5375" y="2069"/>
              <a:ext cx="13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119923" name="Text Box 115"/>
            <p:cNvSpPr txBox="1">
              <a:spLocks noChangeArrowheads="1"/>
            </p:cNvSpPr>
            <p:nvPr/>
          </p:nvSpPr>
          <p:spPr bwMode="auto">
            <a:xfrm>
              <a:off x="4047" y="2263"/>
              <a:ext cx="212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uk-UA">
                  <a:effectLst>
                    <a:outerShdw blurRad="38100" dist="38100" dir="2700000" algn="tl">
                      <a:srgbClr val="C0C0C0"/>
                    </a:outerShdw>
                  </a:effectLst>
                  <a:latin typeface="Arial" charset="0"/>
                </a:rPr>
                <a:t>А</a:t>
              </a:r>
              <a:endParaRPr lang="ru-RU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endParaRPr>
            </a:p>
          </p:txBody>
        </p:sp>
        <p:sp>
          <p:nvSpPr>
            <p:cNvPr id="119924" name="Text Box 116"/>
            <p:cNvSpPr txBox="1">
              <a:spLocks noChangeArrowheads="1"/>
            </p:cNvSpPr>
            <p:nvPr/>
          </p:nvSpPr>
          <p:spPr bwMode="auto">
            <a:xfrm>
              <a:off x="5498" y="2263"/>
              <a:ext cx="220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>
                  <a:effectLst>
                    <a:outerShdw blurRad="38100" dist="38100" dir="2700000" algn="tl">
                      <a:srgbClr val="C0C0C0"/>
                    </a:outerShdw>
                  </a:effectLst>
                  <a:latin typeface="Arial" charset="0"/>
                </a:rPr>
                <a:t>D</a:t>
              </a:r>
              <a:endParaRPr lang="ru-RU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endParaRPr>
            </a:p>
          </p:txBody>
        </p:sp>
        <p:sp>
          <p:nvSpPr>
            <p:cNvPr id="119925" name="Text Box 117"/>
            <p:cNvSpPr txBox="1">
              <a:spLocks noChangeArrowheads="1"/>
            </p:cNvSpPr>
            <p:nvPr/>
          </p:nvSpPr>
          <p:spPr bwMode="auto">
            <a:xfrm>
              <a:off x="4591" y="1175"/>
              <a:ext cx="212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uk-UA">
                  <a:effectLst>
                    <a:outerShdw blurRad="38100" dist="38100" dir="2700000" algn="tl">
                      <a:srgbClr val="C0C0C0"/>
                    </a:outerShdw>
                  </a:effectLst>
                  <a:latin typeface="Arial" charset="0"/>
                </a:rPr>
                <a:t>В</a:t>
              </a:r>
              <a:endParaRPr lang="ru-RU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endParaRPr>
            </a:p>
          </p:txBody>
        </p:sp>
        <p:sp>
          <p:nvSpPr>
            <p:cNvPr id="119926" name="Text Box 118"/>
            <p:cNvSpPr txBox="1">
              <a:spLocks noChangeArrowheads="1"/>
            </p:cNvSpPr>
            <p:nvPr/>
          </p:nvSpPr>
          <p:spPr bwMode="auto">
            <a:xfrm>
              <a:off x="5193" y="1162"/>
              <a:ext cx="220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uk-UA">
                  <a:effectLst>
                    <a:outerShdw blurRad="38100" dist="38100" dir="2700000" algn="tl">
                      <a:srgbClr val="C0C0C0"/>
                    </a:outerShdw>
                  </a:effectLst>
                  <a:latin typeface="Arial" charset="0"/>
                </a:rPr>
                <a:t>С</a:t>
              </a:r>
              <a:endParaRPr lang="ru-RU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endParaRPr>
            </a:p>
          </p:txBody>
        </p:sp>
        <p:sp>
          <p:nvSpPr>
            <p:cNvPr id="119927" name="Text Box 119"/>
            <p:cNvSpPr txBox="1">
              <a:spLocks noChangeArrowheads="1"/>
            </p:cNvSpPr>
            <p:nvPr/>
          </p:nvSpPr>
          <p:spPr bwMode="auto">
            <a:xfrm>
              <a:off x="4241" y="1661"/>
              <a:ext cx="236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uk-UA">
                  <a:effectLst>
                    <a:outerShdw blurRad="38100" dist="38100" dir="2700000" algn="tl">
                      <a:srgbClr val="C0C0C0"/>
                    </a:outerShdw>
                  </a:effectLst>
                  <a:latin typeface="Arial" charset="0"/>
                </a:rPr>
                <a:t>М</a:t>
              </a:r>
              <a:endParaRPr lang="ru-RU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endParaRPr>
            </a:p>
          </p:txBody>
        </p:sp>
        <p:sp>
          <p:nvSpPr>
            <p:cNvPr id="119928" name="Text Box 120"/>
            <p:cNvSpPr txBox="1">
              <a:spLocks noChangeArrowheads="1"/>
            </p:cNvSpPr>
            <p:nvPr/>
          </p:nvSpPr>
          <p:spPr bwMode="auto">
            <a:xfrm>
              <a:off x="5420" y="1661"/>
              <a:ext cx="220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Arial" charset="0"/>
                </a:rPr>
                <a:t>N</a:t>
              </a:r>
              <a:endParaRPr lang="ru-RU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endParaRPr>
            </a:p>
          </p:txBody>
        </p:sp>
        <p:sp>
          <p:nvSpPr>
            <p:cNvPr id="119929" name="Text Box 121"/>
            <p:cNvSpPr txBox="1">
              <a:spLocks noChangeArrowheads="1"/>
            </p:cNvSpPr>
            <p:nvPr/>
          </p:nvSpPr>
          <p:spPr bwMode="auto">
            <a:xfrm>
              <a:off x="4830" y="1162"/>
              <a:ext cx="367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>
                  <a:effectLst>
                    <a:outerShdw blurRad="38100" dist="38100" dir="2700000" algn="tl">
                      <a:srgbClr val="C0C0C0"/>
                    </a:outerShdw>
                  </a:effectLst>
                  <a:latin typeface="Arial" charset="0"/>
                </a:rPr>
                <a:t>5</a:t>
              </a:r>
              <a:r>
                <a:rPr lang="uk-UA">
                  <a:effectLst>
                    <a:outerShdw blurRad="38100" dist="38100" dir="2700000" algn="tl">
                      <a:srgbClr val="C0C0C0"/>
                    </a:outerShdw>
                  </a:effectLst>
                  <a:latin typeface="Arial" charset="0"/>
                </a:rPr>
                <a:t>см</a:t>
              </a:r>
              <a:endParaRPr lang="ru-RU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endParaRPr>
            </a:p>
          </p:txBody>
        </p:sp>
        <p:sp>
          <p:nvSpPr>
            <p:cNvPr id="119930" name="Text Box 122"/>
            <p:cNvSpPr txBox="1">
              <a:spLocks noChangeArrowheads="1"/>
            </p:cNvSpPr>
            <p:nvPr/>
          </p:nvSpPr>
          <p:spPr bwMode="auto">
            <a:xfrm>
              <a:off x="4694" y="1616"/>
              <a:ext cx="487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uk-UA">
                  <a:effectLst>
                    <a:outerShdw blurRad="38100" dist="38100" dir="2700000" algn="tl">
                      <a:srgbClr val="C0C0C0"/>
                    </a:outerShdw>
                  </a:effectLst>
                  <a:latin typeface="Arial" charset="0"/>
                </a:rPr>
                <a:t>10 см</a:t>
              </a:r>
              <a:endParaRPr lang="ru-RU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endParaRPr>
            </a:p>
          </p:txBody>
        </p:sp>
        <p:sp>
          <p:nvSpPr>
            <p:cNvPr id="119931" name="Text Box 123"/>
            <p:cNvSpPr txBox="1">
              <a:spLocks noChangeArrowheads="1"/>
            </p:cNvSpPr>
            <p:nvPr/>
          </p:nvSpPr>
          <p:spPr bwMode="auto">
            <a:xfrm>
              <a:off x="4818" y="2082"/>
              <a:ext cx="212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uk-UA">
                  <a:effectLst>
                    <a:outerShdw blurRad="38100" dist="38100" dir="2700000" algn="tl">
                      <a:srgbClr val="C0C0C0"/>
                    </a:outerShdw>
                  </a:effectLst>
                  <a:latin typeface="Arial" charset="0"/>
                </a:rPr>
                <a:t>Х</a:t>
              </a:r>
              <a:endParaRPr lang="ru-RU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endParaRPr>
            </a:p>
          </p:txBody>
        </p:sp>
        <p:sp>
          <p:nvSpPr>
            <p:cNvPr id="119932" name="Text Box 124"/>
            <p:cNvSpPr txBox="1">
              <a:spLocks noChangeArrowheads="1"/>
            </p:cNvSpPr>
            <p:nvPr/>
          </p:nvSpPr>
          <p:spPr bwMode="auto">
            <a:xfrm>
              <a:off x="4694" y="2523"/>
              <a:ext cx="566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uk-UA">
                  <a:effectLst>
                    <a:outerShdw blurRad="38100" dist="38100" dir="2700000" algn="tl">
                      <a:srgbClr val="C0C0C0"/>
                    </a:outerShdw>
                  </a:effectLst>
                  <a:latin typeface="Arial" charset="0"/>
                </a:rPr>
                <a:t>Мал. 3</a:t>
              </a:r>
              <a:endParaRPr lang="ru-RU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endParaRPr>
            </a:p>
          </p:txBody>
        </p:sp>
      </p:grpSp>
      <p:sp>
        <p:nvSpPr>
          <p:cNvPr id="72" name="Заголовок 13">
            <a:extLst>
              <a:ext uri="{FF2B5EF4-FFF2-40B4-BE49-F238E27FC236}">
                <a16:creationId xmlns:a16="http://schemas.microsoft.com/office/drawing/2014/main" id="{B8769B89-9551-4495-90DA-C7C86201CE9D}"/>
              </a:ext>
            </a:extLst>
          </p:cNvPr>
          <p:cNvSpPr txBox="1">
            <a:spLocks/>
          </p:cNvSpPr>
          <p:nvPr/>
        </p:nvSpPr>
        <p:spPr>
          <a:xfrm>
            <a:off x="2086576" y="228600"/>
            <a:ext cx="824187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uk-UA" b="1" smtClean="0">
                <a:ln w="6600">
                  <a:solidFill>
                    <a:srgbClr val="C0504D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rgbClr val="C0504D"/>
                  </a:outerShdw>
                </a:effectLst>
                <a:latin typeface="Calibri"/>
              </a:rPr>
              <a:t>Робота за готовими малюнками:</a:t>
            </a:r>
            <a:endParaRPr lang="ru-UA" b="1" dirty="0">
              <a:ln w="6600">
                <a:solidFill>
                  <a:srgbClr val="C0504D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rgbClr val="C0504D"/>
                </a:outerShdw>
              </a:effectLst>
              <a:latin typeface="Calibri"/>
            </a:endParaRPr>
          </a:p>
        </p:txBody>
      </p:sp>
      <p:sp>
        <p:nvSpPr>
          <p:cNvPr id="73" name="Rectangle 8">
            <a:extLst>
              <a:ext uri="{FF2B5EF4-FFF2-40B4-BE49-F238E27FC236}">
                <a16:creationId xmlns:a16="http://schemas.microsoft.com/office/drawing/2014/main" id="{4DFD9046-DFDD-4E9A-BAF7-20D07C7EE3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1" y="1034884"/>
            <a:ext cx="8947025" cy="52322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ru-UA" sz="2800" b="1" dirty="0" smtClean="0">
                <a:solidFill>
                  <a:srgbClr val="000000"/>
                </a:solidFill>
                <a:latin typeface="Calibri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uk-UA" altLang="ru-UA" sz="2800" b="1" dirty="0" smtClean="0">
                <a:solidFill>
                  <a:srgbClr val="000000"/>
                </a:solidFill>
                <a:latin typeface="Calibri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altLang="ru-UA" sz="2800" b="1" dirty="0" smtClean="0">
                <a:solidFill>
                  <a:srgbClr val="000000"/>
                </a:solidFill>
                <a:latin typeface="Calibri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altLang="ru-UA" sz="2800" b="1" dirty="0" smtClean="0">
                <a:solidFill>
                  <a:srgbClr val="000000"/>
                </a:solidFill>
                <a:latin typeface="Calibri"/>
                <a:ea typeface="Times New Roman" panose="02020603050405020304" pitchFamily="18" charset="0"/>
                <a:cs typeface="Times New Roman" panose="02020603050405020304" pitchFamily="18" charset="0"/>
              </a:rPr>
              <a:t>Знайдіть  х за малюнком</a:t>
            </a:r>
            <a:endParaRPr lang="uk-UA" altLang="ru-UA" sz="2400" dirty="0">
              <a:solidFill>
                <a:prstClr val="black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6316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Заголовок 13">
            <a:extLst>
              <a:ext uri="{FF2B5EF4-FFF2-40B4-BE49-F238E27FC236}">
                <a16:creationId xmlns:a16="http://schemas.microsoft.com/office/drawing/2014/main" id="{B8769B89-9551-4495-90DA-C7C86201CE9D}"/>
              </a:ext>
            </a:extLst>
          </p:cNvPr>
          <p:cNvSpPr txBox="1">
            <a:spLocks/>
          </p:cNvSpPr>
          <p:nvPr/>
        </p:nvSpPr>
        <p:spPr>
          <a:xfrm>
            <a:off x="2086576" y="228600"/>
            <a:ext cx="824187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uk-UA" b="1" smtClean="0">
                <a:ln w="6600">
                  <a:solidFill>
                    <a:srgbClr val="C0504D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rgbClr val="C0504D"/>
                  </a:outerShdw>
                </a:effectLst>
                <a:latin typeface="Calibri"/>
              </a:rPr>
              <a:t>Робота за готовими малюнками:</a:t>
            </a:r>
            <a:endParaRPr lang="ru-UA" b="1" dirty="0">
              <a:ln w="6600">
                <a:solidFill>
                  <a:srgbClr val="C0504D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rgbClr val="C0504D"/>
                </a:outerShdw>
              </a:effectLst>
              <a:latin typeface="Calibri"/>
            </a:endParaRPr>
          </a:p>
        </p:txBody>
      </p:sp>
      <p:pic>
        <p:nvPicPr>
          <p:cNvPr id="83" name="Рисунок 8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0972" y="1335566"/>
            <a:ext cx="5218350" cy="3051290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5110120" y="4386856"/>
            <a:ext cx="6264124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ВС= 12 см, А</a:t>
            </a:r>
            <a:r>
              <a:rPr lang="en-US" sz="4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D=2</a:t>
            </a:r>
            <a:r>
              <a:rPr lang="uk-UA" sz="4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0</a:t>
            </a:r>
            <a:r>
              <a:rPr lang="en-US" sz="4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c</a:t>
            </a:r>
            <a:r>
              <a:rPr lang="uk-UA" sz="4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м</a:t>
            </a:r>
            <a:endParaRPr lang="ru-RU" sz="4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6" name="Прямоугольник 85"/>
          <p:cNvSpPr/>
          <p:nvPr/>
        </p:nvSpPr>
        <p:spPr>
          <a:xfrm>
            <a:off x="1861397" y="5373996"/>
            <a:ext cx="7159939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PK</a:t>
            </a:r>
            <a:r>
              <a:rPr lang="ru-RU" sz="4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= ?, </a:t>
            </a:r>
            <a:r>
              <a:rPr lang="en-US" sz="4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  </a:t>
            </a:r>
            <a:r>
              <a:rPr lang="en-US" sz="4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MN=</a:t>
            </a:r>
            <a:r>
              <a:rPr lang="ru-RU" sz="4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?,</a:t>
            </a:r>
            <a:r>
              <a:rPr lang="en-US" sz="4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4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   RT</a:t>
            </a:r>
            <a:r>
              <a:rPr lang="ru-RU" sz="4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= ? </a:t>
            </a:r>
            <a:endParaRPr lang="ru-RU" sz="4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90329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Заголовок 13">
            <a:extLst>
              <a:ext uri="{FF2B5EF4-FFF2-40B4-BE49-F238E27FC236}">
                <a16:creationId xmlns:a16="http://schemas.microsoft.com/office/drawing/2014/main" id="{B8769B89-9551-4495-90DA-C7C86201CE9D}"/>
              </a:ext>
            </a:extLst>
          </p:cNvPr>
          <p:cNvSpPr txBox="1">
            <a:spLocks/>
          </p:cNvSpPr>
          <p:nvPr/>
        </p:nvSpPr>
        <p:spPr>
          <a:xfrm>
            <a:off x="2086576" y="228600"/>
            <a:ext cx="824187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uk-UA" b="1" smtClean="0">
                <a:ln w="6600">
                  <a:solidFill>
                    <a:srgbClr val="C0504D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rgbClr val="C0504D"/>
                  </a:outerShdw>
                </a:effectLst>
                <a:latin typeface="Calibri"/>
              </a:rPr>
              <a:t>Робота за готовими малюнками:</a:t>
            </a:r>
            <a:endParaRPr lang="ru-UA" b="1" dirty="0">
              <a:ln w="6600">
                <a:solidFill>
                  <a:srgbClr val="C0504D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rgbClr val="C0504D"/>
                </a:outerShdw>
              </a:effectLst>
              <a:latin typeface="Calibri"/>
            </a:endParaRPr>
          </a:p>
        </p:txBody>
      </p:sp>
      <p:sp>
        <p:nvSpPr>
          <p:cNvPr id="86" name="Прямоугольник 85"/>
          <p:cNvSpPr/>
          <p:nvPr/>
        </p:nvSpPr>
        <p:spPr>
          <a:xfrm>
            <a:off x="1906002" y="5307089"/>
            <a:ext cx="7159939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AD</a:t>
            </a:r>
            <a:r>
              <a:rPr lang="ru-RU" sz="4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= ?, </a:t>
            </a:r>
            <a:r>
              <a:rPr lang="en-US" sz="4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  BC</a:t>
            </a:r>
            <a:r>
              <a:rPr lang="en-US" sz="4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=</a:t>
            </a:r>
            <a:r>
              <a:rPr lang="ru-RU" sz="4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? </a:t>
            </a:r>
            <a:endParaRPr lang="ru-RU" sz="4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8125" y="1358383"/>
            <a:ext cx="7860138" cy="363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82736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Заголовок 13">
            <a:extLst>
              <a:ext uri="{FF2B5EF4-FFF2-40B4-BE49-F238E27FC236}">
                <a16:creationId xmlns:a16="http://schemas.microsoft.com/office/drawing/2014/main" id="{B8769B89-9551-4495-90DA-C7C86201CE9D}"/>
              </a:ext>
            </a:extLst>
          </p:cNvPr>
          <p:cNvSpPr txBox="1">
            <a:spLocks/>
          </p:cNvSpPr>
          <p:nvPr/>
        </p:nvSpPr>
        <p:spPr>
          <a:xfrm>
            <a:off x="2086576" y="228600"/>
            <a:ext cx="824187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uk-UA" b="1" smtClean="0">
                <a:ln w="6600">
                  <a:solidFill>
                    <a:srgbClr val="C0504D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rgbClr val="C0504D"/>
                  </a:outerShdw>
                </a:effectLst>
                <a:latin typeface="Calibri"/>
              </a:rPr>
              <a:t>Робота за готовими малюнками:</a:t>
            </a:r>
            <a:endParaRPr lang="ru-UA" b="1" dirty="0">
              <a:ln w="6600">
                <a:solidFill>
                  <a:srgbClr val="C0504D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rgbClr val="C0504D"/>
                </a:outerShdw>
              </a:effectLst>
              <a:latin typeface="Calibri"/>
            </a:endParaRPr>
          </a:p>
        </p:txBody>
      </p:sp>
      <p:pic>
        <p:nvPicPr>
          <p:cNvPr id="5" name="Google Shape;149;p15" descr="ЗНО.jpg"/>
          <p:cNvPicPr preferRelativeResize="0"/>
          <p:nvPr/>
        </p:nvPicPr>
        <p:blipFill rotWithShape="1">
          <a:blip r:embed="rId2">
            <a:alphaModFix/>
          </a:blip>
          <a:srcRect l="69498" t="33171" r="13939" b="50382"/>
          <a:stretch/>
        </p:blipFill>
        <p:spPr>
          <a:xfrm rot="5400000">
            <a:off x="4395902" y="-800566"/>
            <a:ext cx="4635564" cy="925421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301210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Заголовок 13">
            <a:extLst>
              <a:ext uri="{FF2B5EF4-FFF2-40B4-BE49-F238E27FC236}">
                <a16:creationId xmlns:a16="http://schemas.microsoft.com/office/drawing/2014/main" id="{B8769B89-9551-4495-90DA-C7C86201CE9D}"/>
              </a:ext>
            </a:extLst>
          </p:cNvPr>
          <p:cNvSpPr txBox="1">
            <a:spLocks/>
          </p:cNvSpPr>
          <p:nvPr/>
        </p:nvSpPr>
        <p:spPr>
          <a:xfrm>
            <a:off x="2086576" y="228600"/>
            <a:ext cx="824187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uk-UA" b="1" smtClean="0">
                <a:ln w="6600">
                  <a:solidFill>
                    <a:srgbClr val="C0504D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rgbClr val="C0504D"/>
                  </a:outerShdw>
                </a:effectLst>
                <a:latin typeface="Calibri"/>
              </a:rPr>
              <a:t>Робота за готовими малюнками:</a:t>
            </a:r>
            <a:endParaRPr lang="ru-UA" b="1" dirty="0">
              <a:ln w="6600">
                <a:solidFill>
                  <a:srgbClr val="C0504D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rgbClr val="C0504D"/>
                </a:outerShdw>
              </a:effectLst>
              <a:latin typeface="Calibri"/>
            </a:endParaRPr>
          </a:p>
        </p:txBody>
      </p:sp>
      <p:pic>
        <p:nvPicPr>
          <p:cNvPr id="4" name="Рисунок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2511" y="1304691"/>
            <a:ext cx="8622231" cy="4608753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6207512" y="4326673"/>
            <a:ext cx="918117" cy="50180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3" name="Прямоугольник 2"/>
          <p:cNvSpPr/>
          <p:nvPr/>
        </p:nvSpPr>
        <p:spPr>
          <a:xfrm>
            <a:off x="5828133" y="2599344"/>
            <a:ext cx="5357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6</a:t>
            </a:r>
            <a:endParaRPr lang="ru-RU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12418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Заголовок 13">
            <a:extLst>
              <a:ext uri="{FF2B5EF4-FFF2-40B4-BE49-F238E27FC236}">
                <a16:creationId xmlns:a16="http://schemas.microsoft.com/office/drawing/2014/main" id="{B8769B89-9551-4495-90DA-C7C86201CE9D}"/>
              </a:ext>
            </a:extLst>
          </p:cNvPr>
          <p:cNvSpPr txBox="1">
            <a:spLocks/>
          </p:cNvSpPr>
          <p:nvPr/>
        </p:nvSpPr>
        <p:spPr>
          <a:xfrm>
            <a:off x="2086576" y="228600"/>
            <a:ext cx="824187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uk-UA" b="1" smtClean="0">
                <a:ln w="6600">
                  <a:solidFill>
                    <a:srgbClr val="C0504D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rgbClr val="C0504D"/>
                  </a:outerShdw>
                </a:effectLst>
                <a:latin typeface="Calibri"/>
              </a:rPr>
              <a:t>Робота за готовими малюнками:</a:t>
            </a:r>
            <a:endParaRPr lang="ru-UA" b="1" dirty="0">
              <a:ln w="6600">
                <a:solidFill>
                  <a:srgbClr val="C0504D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rgbClr val="C0504D"/>
                </a:outerShdw>
              </a:effectLst>
              <a:latin typeface="Calibri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6207512" y="4326673"/>
            <a:ext cx="918117" cy="50180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9200" y="725576"/>
            <a:ext cx="8358340" cy="507231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086576" y="5643554"/>
            <a:ext cx="987868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АВСД – </a:t>
            </a:r>
            <a:r>
              <a:rPr lang="uk-UA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трапеція</a:t>
            </a:r>
            <a:r>
              <a:rPr lang="uk-UA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en-US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МК-середня </a:t>
            </a:r>
            <a:r>
              <a:rPr lang="uk-UA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лінія</a:t>
            </a:r>
          </a:p>
        </p:txBody>
      </p:sp>
    </p:spTree>
    <p:extLst>
      <p:ext uri="{BB962C8B-B14F-4D97-AF65-F5344CB8AC3E}">
        <p14:creationId xmlns:p14="http://schemas.microsoft.com/office/powerpoint/2010/main" val="3774912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Заголовок 13">
            <a:extLst>
              <a:ext uri="{FF2B5EF4-FFF2-40B4-BE49-F238E27FC236}">
                <a16:creationId xmlns:a16="http://schemas.microsoft.com/office/drawing/2014/main" id="{B8769B89-9551-4495-90DA-C7C86201CE9D}"/>
              </a:ext>
            </a:extLst>
          </p:cNvPr>
          <p:cNvSpPr txBox="1">
            <a:spLocks/>
          </p:cNvSpPr>
          <p:nvPr/>
        </p:nvSpPr>
        <p:spPr>
          <a:xfrm>
            <a:off x="3084062" y="228600"/>
            <a:ext cx="6246903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uk-UA" b="1" dirty="0" smtClean="0">
                <a:ln w="6600">
                  <a:solidFill>
                    <a:srgbClr val="C0504D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rgbClr val="C0504D"/>
                  </a:outerShdw>
                </a:effectLst>
                <a:latin typeface="Calibri"/>
              </a:rPr>
              <a:t>Математичний </a:t>
            </a:r>
            <a:r>
              <a:rPr lang="uk-UA" b="1" dirty="0" err="1" smtClean="0">
                <a:ln w="6600">
                  <a:solidFill>
                    <a:srgbClr val="C0504D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rgbClr val="C0504D"/>
                  </a:outerShdw>
                </a:effectLst>
                <a:latin typeface="Calibri"/>
              </a:rPr>
              <a:t>занзібар</a:t>
            </a:r>
            <a:endParaRPr lang="ru-UA" b="1" dirty="0">
              <a:ln w="6600">
                <a:solidFill>
                  <a:srgbClr val="C0504D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rgbClr val="C0504D"/>
                </a:outerShdw>
              </a:effectLst>
              <a:latin typeface="Calibri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6207512" y="4326673"/>
            <a:ext cx="918117" cy="50180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10574462"/>
              </p:ext>
            </p:extLst>
          </p:nvPr>
        </p:nvGraphicFramePr>
        <p:xfrm>
          <a:off x="1131851" y="1144167"/>
          <a:ext cx="3904422" cy="4208420"/>
        </p:xfrm>
        <a:graphic>
          <a:graphicData uri="http://schemas.openxmlformats.org/drawingml/2006/table">
            <a:tbl>
              <a:tblPr firstRow="1" firstCol="1" bandRow="1"/>
              <a:tblGrid>
                <a:gridCol w="2267696">
                  <a:extLst>
                    <a:ext uri="{9D8B030D-6E8A-4147-A177-3AD203B41FA5}">
                      <a16:colId xmlns:a16="http://schemas.microsoft.com/office/drawing/2014/main" val="3023934199"/>
                    </a:ext>
                  </a:extLst>
                </a:gridCol>
                <a:gridCol w="1636726">
                  <a:extLst>
                    <a:ext uri="{9D8B030D-6E8A-4147-A177-3AD203B41FA5}">
                      <a16:colId xmlns:a16="http://schemas.microsoft.com/office/drawing/2014/main" val="206132745"/>
                    </a:ext>
                  </a:extLst>
                </a:gridCol>
              </a:tblGrid>
              <a:tr h="32187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Відповідь</a:t>
                      </a:r>
                      <a:endParaRPr lang="uk-UA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Буква слова</a:t>
                      </a:r>
                      <a:endParaRPr lang="uk-UA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19478538"/>
                  </a:ext>
                </a:extLst>
              </a:tr>
              <a:tr h="34595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tabLst>
                          <a:tab pos="857250" algn="l"/>
                        </a:tabLst>
                      </a:pPr>
                      <a:r>
                        <a:rPr lang="uk-UA" sz="14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6 см і 8 см</a:t>
                      </a:r>
                      <a:endParaRPr lang="uk-UA" sz="11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4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Т</a:t>
                      </a:r>
                      <a:endParaRPr lang="uk-UA" sz="12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93262174"/>
                  </a:ext>
                </a:extLst>
              </a:tr>
              <a:tr h="32187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400" b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 см</a:t>
                      </a:r>
                      <a:endParaRPr lang="uk-UA" sz="1200" b="1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4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А</a:t>
                      </a:r>
                      <a:endParaRPr lang="uk-UA" sz="12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48314840"/>
                  </a:ext>
                </a:extLst>
              </a:tr>
              <a:tr h="32187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400" b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26см </a:t>
                      </a:r>
                      <a:endParaRPr lang="uk-UA" sz="1200" b="1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4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Л</a:t>
                      </a:r>
                      <a:endParaRPr lang="uk-UA" sz="12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61524568"/>
                  </a:ext>
                </a:extLst>
              </a:tr>
              <a:tr h="32187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4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2см</a:t>
                      </a:r>
                      <a:endParaRPr lang="uk-UA" sz="12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4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</a:t>
                      </a:r>
                      <a:endParaRPr lang="uk-UA" sz="12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56590172"/>
                  </a:ext>
                </a:extLst>
              </a:tr>
              <a:tr h="32187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400" b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6см і 4 см</a:t>
                      </a:r>
                      <a:endParaRPr lang="uk-UA" sz="1200" b="1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4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Я</a:t>
                      </a:r>
                      <a:endParaRPr lang="uk-UA" sz="12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23066532"/>
                  </a:ext>
                </a:extLst>
              </a:tr>
              <a:tr h="32187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400" b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10см</a:t>
                      </a:r>
                      <a:endParaRPr lang="uk-UA" sz="1200" b="1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4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Ф</a:t>
                      </a:r>
                      <a:endParaRPr lang="uk-UA" sz="12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00755413"/>
                  </a:ext>
                </a:extLst>
              </a:tr>
              <a:tr h="32187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400" b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14см і 28 см</a:t>
                      </a:r>
                      <a:endParaRPr lang="uk-UA" sz="1200" b="1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4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</a:t>
                      </a:r>
                      <a:endParaRPr lang="uk-UA" sz="12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62955241"/>
                  </a:ext>
                </a:extLst>
              </a:tr>
              <a:tr h="32187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400" b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36см</a:t>
                      </a:r>
                      <a:endParaRPr lang="uk-UA" sz="1200" b="1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4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Е</a:t>
                      </a:r>
                      <a:endParaRPr lang="uk-UA" sz="12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91295759"/>
                  </a:ext>
                </a:extLst>
              </a:tr>
              <a:tr h="32187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400" b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25см</a:t>
                      </a:r>
                      <a:endParaRPr lang="uk-UA" sz="1200" b="1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4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</a:t>
                      </a:r>
                      <a:endParaRPr lang="uk-UA" sz="12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94929680"/>
                  </a:ext>
                </a:extLst>
              </a:tr>
              <a:tr h="32187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400" b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3см, 4 см, 5 см</a:t>
                      </a:r>
                      <a:endParaRPr lang="uk-UA" sz="1200" b="1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4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</a:t>
                      </a:r>
                      <a:endParaRPr lang="uk-UA" sz="12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38020230"/>
                  </a:ext>
                </a:extLst>
              </a:tr>
              <a:tr h="32187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400" b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7см</a:t>
                      </a:r>
                      <a:endParaRPr lang="uk-UA" sz="1200" b="1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4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Ц</a:t>
                      </a:r>
                      <a:endParaRPr lang="uk-UA" sz="12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07752130"/>
                  </a:ext>
                </a:extLst>
              </a:tr>
              <a:tr h="32187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400" b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 см</a:t>
                      </a:r>
                      <a:endParaRPr lang="uk-UA" sz="1200" b="1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4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І</a:t>
                      </a:r>
                      <a:endParaRPr lang="uk-UA" sz="12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56592238"/>
                  </a:ext>
                </a:extLst>
              </a:tr>
            </a:tbl>
          </a:graphicData>
        </a:graphic>
      </p:graphicFrame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6137273"/>
              </p:ext>
            </p:extLst>
          </p:nvPr>
        </p:nvGraphicFramePr>
        <p:xfrm>
          <a:off x="5229921" y="1848775"/>
          <a:ext cx="6322740" cy="1689534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1267078">
                  <a:extLst>
                    <a:ext uri="{9D8B030D-6E8A-4147-A177-3AD203B41FA5}">
                      <a16:colId xmlns:a16="http://schemas.microsoft.com/office/drawing/2014/main" val="11010773"/>
                    </a:ext>
                  </a:extLst>
                </a:gridCol>
                <a:gridCol w="1263283">
                  <a:extLst>
                    <a:ext uri="{9D8B030D-6E8A-4147-A177-3AD203B41FA5}">
                      <a16:colId xmlns:a16="http://schemas.microsoft.com/office/drawing/2014/main" val="146595739"/>
                    </a:ext>
                  </a:extLst>
                </a:gridCol>
                <a:gridCol w="1263283">
                  <a:extLst>
                    <a:ext uri="{9D8B030D-6E8A-4147-A177-3AD203B41FA5}">
                      <a16:colId xmlns:a16="http://schemas.microsoft.com/office/drawing/2014/main" val="1009560629"/>
                    </a:ext>
                  </a:extLst>
                </a:gridCol>
                <a:gridCol w="1263283">
                  <a:extLst>
                    <a:ext uri="{9D8B030D-6E8A-4147-A177-3AD203B41FA5}">
                      <a16:colId xmlns:a16="http://schemas.microsoft.com/office/drawing/2014/main" val="3174853427"/>
                    </a:ext>
                  </a:extLst>
                </a:gridCol>
                <a:gridCol w="1265813">
                  <a:extLst>
                    <a:ext uri="{9D8B030D-6E8A-4147-A177-3AD203B41FA5}">
                      <a16:colId xmlns:a16="http://schemas.microsoft.com/office/drawing/2014/main" val="2605605819"/>
                    </a:ext>
                  </a:extLst>
                </a:gridCol>
              </a:tblGrid>
              <a:tr h="844767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1</a:t>
                      </a:r>
                      <a:endParaRPr lang="uk-UA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2</a:t>
                      </a:r>
                      <a:endParaRPr lang="uk-UA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3</a:t>
                      </a:r>
                      <a:endParaRPr lang="uk-UA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4</a:t>
                      </a:r>
                      <a:endParaRPr lang="uk-UA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5</a:t>
                      </a:r>
                      <a:endParaRPr lang="uk-UA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958725007"/>
                  </a:ext>
                </a:extLst>
              </a:tr>
              <a:tr h="844767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400" kern="1400">
                          <a:effectLst/>
                        </a:rPr>
                        <a:t> </a:t>
                      </a:r>
                      <a:endParaRPr lang="uk-UA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400" kern="1400">
                          <a:effectLst/>
                        </a:rPr>
                        <a:t> </a:t>
                      </a:r>
                      <a:endParaRPr lang="uk-UA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400" kern="1400">
                          <a:effectLst/>
                        </a:rPr>
                        <a:t> </a:t>
                      </a:r>
                      <a:endParaRPr lang="uk-UA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400" kern="1400">
                          <a:effectLst/>
                        </a:rPr>
                        <a:t> </a:t>
                      </a:r>
                      <a:endParaRPr lang="uk-UA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400" kern="1400" dirty="0">
                          <a:effectLst/>
                        </a:rPr>
                        <a:t> </a:t>
                      </a:r>
                      <a:endParaRPr lang="uk-UA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82253965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73897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Заголовок 13">
            <a:extLst>
              <a:ext uri="{FF2B5EF4-FFF2-40B4-BE49-F238E27FC236}">
                <a16:creationId xmlns:a16="http://schemas.microsoft.com/office/drawing/2014/main" id="{B8769B89-9551-4495-90DA-C7C86201CE9D}"/>
              </a:ext>
            </a:extLst>
          </p:cNvPr>
          <p:cNvSpPr txBox="1">
            <a:spLocks/>
          </p:cNvSpPr>
          <p:nvPr/>
        </p:nvSpPr>
        <p:spPr>
          <a:xfrm>
            <a:off x="3084062" y="228600"/>
            <a:ext cx="6246903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uk-UA" b="1" dirty="0" smtClean="0">
                <a:ln w="6600">
                  <a:solidFill>
                    <a:srgbClr val="C0504D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rgbClr val="C0504D"/>
                  </a:outerShdw>
                </a:effectLst>
                <a:latin typeface="Calibri"/>
              </a:rPr>
              <a:t>Математичний </a:t>
            </a:r>
            <a:r>
              <a:rPr lang="uk-UA" b="1" dirty="0" err="1" smtClean="0">
                <a:ln w="6600">
                  <a:solidFill>
                    <a:srgbClr val="C0504D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rgbClr val="C0504D"/>
                  </a:outerShdw>
                </a:effectLst>
                <a:latin typeface="Calibri"/>
              </a:rPr>
              <a:t>занзібар</a:t>
            </a:r>
            <a:endParaRPr lang="ru-UA" b="1" dirty="0">
              <a:ln w="6600">
                <a:solidFill>
                  <a:srgbClr val="C0504D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rgbClr val="C0504D"/>
                </a:outerShdw>
              </a:effectLst>
              <a:latin typeface="Calibri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6207512" y="4326673"/>
            <a:ext cx="918117" cy="50180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10574462"/>
              </p:ext>
            </p:extLst>
          </p:nvPr>
        </p:nvGraphicFramePr>
        <p:xfrm>
          <a:off x="1131851" y="1144167"/>
          <a:ext cx="3904422" cy="4208420"/>
        </p:xfrm>
        <a:graphic>
          <a:graphicData uri="http://schemas.openxmlformats.org/drawingml/2006/table">
            <a:tbl>
              <a:tblPr firstRow="1" firstCol="1" bandRow="1"/>
              <a:tblGrid>
                <a:gridCol w="2267696">
                  <a:extLst>
                    <a:ext uri="{9D8B030D-6E8A-4147-A177-3AD203B41FA5}">
                      <a16:colId xmlns:a16="http://schemas.microsoft.com/office/drawing/2014/main" val="3023934199"/>
                    </a:ext>
                  </a:extLst>
                </a:gridCol>
                <a:gridCol w="1636726">
                  <a:extLst>
                    <a:ext uri="{9D8B030D-6E8A-4147-A177-3AD203B41FA5}">
                      <a16:colId xmlns:a16="http://schemas.microsoft.com/office/drawing/2014/main" val="206132745"/>
                    </a:ext>
                  </a:extLst>
                </a:gridCol>
              </a:tblGrid>
              <a:tr h="32187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Відповідь</a:t>
                      </a:r>
                      <a:endParaRPr lang="uk-UA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Буква слова</a:t>
                      </a:r>
                      <a:endParaRPr lang="uk-UA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19478538"/>
                  </a:ext>
                </a:extLst>
              </a:tr>
              <a:tr h="34595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tabLst>
                          <a:tab pos="857250" algn="l"/>
                        </a:tabLst>
                      </a:pPr>
                      <a:r>
                        <a:rPr lang="uk-UA" sz="14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6 см і 8 см</a:t>
                      </a:r>
                      <a:endParaRPr lang="uk-UA" sz="11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4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Т</a:t>
                      </a:r>
                      <a:endParaRPr lang="uk-UA" sz="12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93262174"/>
                  </a:ext>
                </a:extLst>
              </a:tr>
              <a:tr h="32187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400" b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 см</a:t>
                      </a:r>
                      <a:endParaRPr lang="uk-UA" sz="1200" b="1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4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А</a:t>
                      </a:r>
                      <a:endParaRPr lang="uk-UA" sz="12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48314840"/>
                  </a:ext>
                </a:extLst>
              </a:tr>
              <a:tr h="32187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400" b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26см </a:t>
                      </a:r>
                      <a:endParaRPr lang="uk-UA" sz="1200" b="1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4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Л</a:t>
                      </a:r>
                      <a:endParaRPr lang="uk-UA" sz="12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61524568"/>
                  </a:ext>
                </a:extLst>
              </a:tr>
              <a:tr h="32187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4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2см</a:t>
                      </a:r>
                      <a:endParaRPr lang="uk-UA" sz="12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4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</a:t>
                      </a:r>
                      <a:endParaRPr lang="uk-UA" sz="12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56590172"/>
                  </a:ext>
                </a:extLst>
              </a:tr>
              <a:tr h="32187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400" b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6см і 4 см</a:t>
                      </a:r>
                      <a:endParaRPr lang="uk-UA" sz="1200" b="1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4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Я</a:t>
                      </a:r>
                      <a:endParaRPr lang="uk-UA" sz="12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23066532"/>
                  </a:ext>
                </a:extLst>
              </a:tr>
              <a:tr h="32187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400" b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10см</a:t>
                      </a:r>
                      <a:endParaRPr lang="uk-UA" sz="1200" b="1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4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Ф</a:t>
                      </a:r>
                      <a:endParaRPr lang="uk-UA" sz="12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00755413"/>
                  </a:ext>
                </a:extLst>
              </a:tr>
              <a:tr h="32187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400" b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14см і 28 см</a:t>
                      </a:r>
                      <a:endParaRPr lang="uk-UA" sz="1200" b="1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4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</a:t>
                      </a:r>
                      <a:endParaRPr lang="uk-UA" sz="12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62955241"/>
                  </a:ext>
                </a:extLst>
              </a:tr>
              <a:tr h="32187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400" b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36см</a:t>
                      </a:r>
                      <a:endParaRPr lang="uk-UA" sz="1200" b="1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4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Е</a:t>
                      </a:r>
                      <a:endParaRPr lang="uk-UA" sz="12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91295759"/>
                  </a:ext>
                </a:extLst>
              </a:tr>
              <a:tr h="32187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400" b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25см</a:t>
                      </a:r>
                      <a:endParaRPr lang="uk-UA" sz="1200" b="1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4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</a:t>
                      </a:r>
                      <a:endParaRPr lang="uk-UA" sz="12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94929680"/>
                  </a:ext>
                </a:extLst>
              </a:tr>
              <a:tr h="32187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400" b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3см, 4 см, 5 см</a:t>
                      </a:r>
                      <a:endParaRPr lang="uk-UA" sz="1200" b="1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4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</a:t>
                      </a:r>
                      <a:endParaRPr lang="uk-UA" sz="12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38020230"/>
                  </a:ext>
                </a:extLst>
              </a:tr>
              <a:tr h="32187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400" b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7см</a:t>
                      </a:r>
                      <a:endParaRPr lang="uk-UA" sz="1200" b="1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4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Ц</a:t>
                      </a:r>
                      <a:endParaRPr lang="uk-UA" sz="12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07752130"/>
                  </a:ext>
                </a:extLst>
              </a:tr>
              <a:tr h="32187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400" b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 см</a:t>
                      </a:r>
                      <a:endParaRPr lang="uk-UA" sz="1200" b="1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4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І</a:t>
                      </a:r>
                      <a:endParaRPr lang="uk-UA" sz="12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56592238"/>
                  </a:ext>
                </a:extLst>
              </a:tr>
            </a:tbl>
          </a:graphicData>
        </a:graphic>
      </p:graphicFrame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6137273"/>
              </p:ext>
            </p:extLst>
          </p:nvPr>
        </p:nvGraphicFramePr>
        <p:xfrm>
          <a:off x="5229921" y="1848775"/>
          <a:ext cx="6322740" cy="1689534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1267078">
                  <a:extLst>
                    <a:ext uri="{9D8B030D-6E8A-4147-A177-3AD203B41FA5}">
                      <a16:colId xmlns:a16="http://schemas.microsoft.com/office/drawing/2014/main" val="11010773"/>
                    </a:ext>
                  </a:extLst>
                </a:gridCol>
                <a:gridCol w="1263283">
                  <a:extLst>
                    <a:ext uri="{9D8B030D-6E8A-4147-A177-3AD203B41FA5}">
                      <a16:colId xmlns:a16="http://schemas.microsoft.com/office/drawing/2014/main" val="146595739"/>
                    </a:ext>
                  </a:extLst>
                </a:gridCol>
                <a:gridCol w="1263283">
                  <a:extLst>
                    <a:ext uri="{9D8B030D-6E8A-4147-A177-3AD203B41FA5}">
                      <a16:colId xmlns:a16="http://schemas.microsoft.com/office/drawing/2014/main" val="1009560629"/>
                    </a:ext>
                  </a:extLst>
                </a:gridCol>
                <a:gridCol w="1263283">
                  <a:extLst>
                    <a:ext uri="{9D8B030D-6E8A-4147-A177-3AD203B41FA5}">
                      <a16:colId xmlns:a16="http://schemas.microsoft.com/office/drawing/2014/main" val="3174853427"/>
                    </a:ext>
                  </a:extLst>
                </a:gridCol>
                <a:gridCol w="1265813">
                  <a:extLst>
                    <a:ext uri="{9D8B030D-6E8A-4147-A177-3AD203B41FA5}">
                      <a16:colId xmlns:a16="http://schemas.microsoft.com/office/drawing/2014/main" val="2605605819"/>
                    </a:ext>
                  </a:extLst>
                </a:gridCol>
              </a:tblGrid>
              <a:tr h="844767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1</a:t>
                      </a:r>
                      <a:endParaRPr lang="uk-UA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2</a:t>
                      </a:r>
                      <a:endParaRPr lang="uk-UA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3</a:t>
                      </a:r>
                      <a:endParaRPr lang="uk-UA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4</a:t>
                      </a:r>
                      <a:endParaRPr lang="uk-UA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5</a:t>
                      </a:r>
                      <a:endParaRPr lang="uk-UA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958725007"/>
                  </a:ext>
                </a:extLst>
              </a:tr>
              <a:tr h="844767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400" kern="1400">
                          <a:effectLst/>
                        </a:rPr>
                        <a:t> </a:t>
                      </a:r>
                      <a:endParaRPr lang="uk-UA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400" kern="1400">
                          <a:effectLst/>
                        </a:rPr>
                        <a:t> </a:t>
                      </a:r>
                      <a:endParaRPr lang="uk-UA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400" kern="1400">
                          <a:effectLst/>
                        </a:rPr>
                        <a:t> </a:t>
                      </a:r>
                      <a:endParaRPr lang="uk-UA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400" kern="1400">
                          <a:effectLst/>
                        </a:rPr>
                        <a:t> </a:t>
                      </a:r>
                      <a:endParaRPr lang="uk-UA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400" kern="1400" dirty="0">
                          <a:effectLst/>
                        </a:rPr>
                        <a:t> </a:t>
                      </a:r>
                      <a:endParaRPr lang="uk-UA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822539653"/>
                  </a:ext>
                </a:extLst>
              </a:tr>
            </a:tbl>
          </a:graphicData>
        </a:graphic>
      </p:graphicFrame>
      <p:graphicFrame>
        <p:nvGraphicFramePr>
          <p:cNvPr id="14" name="Таблица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92989622"/>
              </p:ext>
            </p:extLst>
          </p:nvPr>
        </p:nvGraphicFramePr>
        <p:xfrm>
          <a:off x="5375185" y="4148253"/>
          <a:ext cx="6177475" cy="2322799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{7DF18680-E054-41AD-8BC1-D1AEF772440D}</a:tableStyleId>
              </a:tblPr>
              <a:tblGrid>
                <a:gridCol w="1235495">
                  <a:extLst>
                    <a:ext uri="{9D8B030D-6E8A-4147-A177-3AD203B41FA5}">
                      <a16:colId xmlns:a16="http://schemas.microsoft.com/office/drawing/2014/main" val="3510843555"/>
                    </a:ext>
                  </a:extLst>
                </a:gridCol>
                <a:gridCol w="1235495">
                  <a:extLst>
                    <a:ext uri="{9D8B030D-6E8A-4147-A177-3AD203B41FA5}">
                      <a16:colId xmlns:a16="http://schemas.microsoft.com/office/drawing/2014/main" val="665439078"/>
                    </a:ext>
                  </a:extLst>
                </a:gridCol>
                <a:gridCol w="1235495">
                  <a:extLst>
                    <a:ext uri="{9D8B030D-6E8A-4147-A177-3AD203B41FA5}">
                      <a16:colId xmlns:a16="http://schemas.microsoft.com/office/drawing/2014/main" val="3486627673"/>
                    </a:ext>
                  </a:extLst>
                </a:gridCol>
                <a:gridCol w="1235495">
                  <a:extLst>
                    <a:ext uri="{9D8B030D-6E8A-4147-A177-3AD203B41FA5}">
                      <a16:colId xmlns:a16="http://schemas.microsoft.com/office/drawing/2014/main" val="2941990656"/>
                    </a:ext>
                  </a:extLst>
                </a:gridCol>
                <a:gridCol w="1235495">
                  <a:extLst>
                    <a:ext uri="{9D8B030D-6E8A-4147-A177-3AD203B41FA5}">
                      <a16:colId xmlns:a16="http://schemas.microsoft.com/office/drawing/2014/main" val="2550423892"/>
                    </a:ext>
                  </a:extLst>
                </a:gridCol>
              </a:tblGrid>
              <a:tr h="814039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</a:rPr>
                        <a:t>1</a:t>
                      </a:r>
                      <a:endParaRPr lang="uk-UA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</a:rPr>
                        <a:t>2</a:t>
                      </a:r>
                      <a:endParaRPr lang="uk-UA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</a:rPr>
                        <a:t>3</a:t>
                      </a:r>
                      <a:endParaRPr lang="uk-UA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</a:rPr>
                        <a:t>4</a:t>
                      </a:r>
                      <a:endParaRPr lang="uk-UA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</a:rPr>
                        <a:t>5</a:t>
                      </a:r>
                      <a:endParaRPr lang="uk-UA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06599460"/>
                  </a:ext>
                </a:extLst>
              </a:tr>
              <a:tr h="81403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6600" kern="1400" dirty="0" smtClean="0">
                          <a:effectLst/>
                        </a:rPr>
                        <a:t>Ф</a:t>
                      </a:r>
                      <a:endParaRPr lang="uk-UA" sz="6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6600" kern="1400" dirty="0">
                          <a:effectLst/>
                        </a:rPr>
                        <a:t>а</a:t>
                      </a:r>
                      <a:endParaRPr lang="uk-UA" sz="6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6600" kern="1400" dirty="0">
                          <a:effectLst/>
                        </a:rPr>
                        <a:t>л</a:t>
                      </a:r>
                      <a:endParaRPr lang="uk-UA" sz="6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6600" kern="1400" dirty="0">
                          <a:effectLst/>
                        </a:rPr>
                        <a:t>е</a:t>
                      </a:r>
                      <a:endParaRPr lang="uk-UA" sz="6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6600" kern="1400" dirty="0">
                          <a:effectLst/>
                        </a:rPr>
                        <a:t>с</a:t>
                      </a:r>
                      <a:endParaRPr lang="uk-UA" sz="6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61816594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83251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Заголовок 13">
            <a:extLst>
              <a:ext uri="{FF2B5EF4-FFF2-40B4-BE49-F238E27FC236}">
                <a16:creationId xmlns:a16="http://schemas.microsoft.com/office/drawing/2014/main" id="{B8769B89-9551-4495-90DA-C7C86201CE9D}"/>
              </a:ext>
            </a:extLst>
          </p:cNvPr>
          <p:cNvSpPr txBox="1">
            <a:spLocks/>
          </p:cNvSpPr>
          <p:nvPr/>
        </p:nvSpPr>
        <p:spPr>
          <a:xfrm>
            <a:off x="4044901" y="228600"/>
            <a:ext cx="4325223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uk-UA" b="1" dirty="0" smtClean="0">
                <a:ln w="6600">
                  <a:solidFill>
                    <a:srgbClr val="C0504D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rgbClr val="C0504D"/>
                  </a:outerShdw>
                </a:effectLst>
                <a:latin typeface="Calibri"/>
              </a:rPr>
              <a:t>Практичні задачі</a:t>
            </a:r>
            <a:endParaRPr lang="ru-UA" b="1" dirty="0">
              <a:ln w="6600">
                <a:solidFill>
                  <a:srgbClr val="C0504D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rgbClr val="C0504D"/>
                </a:outerShdw>
              </a:effectLst>
              <a:latin typeface="Calibri"/>
            </a:endParaRPr>
          </a:p>
        </p:txBody>
      </p:sp>
      <p:sp>
        <p:nvSpPr>
          <p:cNvPr id="7" name="Содержимое 8"/>
          <p:cNvSpPr txBox="1">
            <a:spLocks/>
          </p:cNvSpPr>
          <p:nvPr/>
        </p:nvSpPr>
        <p:spPr>
          <a:xfrm>
            <a:off x="241930" y="1221804"/>
            <a:ext cx="8692492" cy="1538171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uk-UA" altLang="uk-UA" sz="2000" b="1" dirty="0" smtClean="0"/>
              <a:t>       </a:t>
            </a:r>
            <a:r>
              <a:rPr lang="uk-UA" altLang="uk-UA" sz="2400" b="1" dirty="0" smtClean="0"/>
              <a:t>Задача 1. Над входом у дачний будинок є навіс. Згодом виникла потреба поставити підпори до середини навісу. Як, не вимірюючи, знайти довжину підпори? (відрізка Е</a:t>
            </a:r>
            <a:r>
              <a:rPr lang="en-US" altLang="uk-UA" sz="2400" b="1" dirty="0" smtClean="0"/>
              <a:t>F</a:t>
            </a:r>
            <a:r>
              <a:rPr lang="uk-UA" altLang="uk-UA" sz="2400" b="1" dirty="0" smtClean="0"/>
              <a:t>), якщо відповідні краї навісу віддалені від поверхні землі на 2,5м і 3,5м? </a:t>
            </a:r>
            <a:endParaRPr lang="uk-UA" altLang="uk-UA" sz="2400" b="1" dirty="0"/>
          </a:p>
        </p:txBody>
      </p:sp>
      <p:pic>
        <p:nvPicPr>
          <p:cNvPr id="8" name="Picture 3" descr="C:\Documents and Settings\User\Мои документы\загружено (13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150" y="4908762"/>
            <a:ext cx="3387080" cy="16935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45212" y="1231861"/>
            <a:ext cx="3206959" cy="3503753"/>
          </a:xfrm>
          <a:prstGeom prst="rect">
            <a:avLst/>
          </a:prstGeom>
        </p:spPr>
      </p:pic>
      <p:pic>
        <p:nvPicPr>
          <p:cNvPr id="12" name="Рисунок 5" descr="к задаче 4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612"/>
          <a:stretch/>
        </p:blipFill>
        <p:spPr bwMode="auto">
          <a:xfrm>
            <a:off x="2538052" y="2983737"/>
            <a:ext cx="3468028" cy="25414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5886422" y="5101983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indent="450850" algn="just" eaLnBrk="0" fontAlgn="base" hangingPunct="0">
              <a:spcBef>
                <a:spcPct val="0"/>
              </a:spcBef>
              <a:spcAft>
                <a:spcPct val="0"/>
              </a:spcAft>
              <a:tabLst>
                <a:tab pos="2476500" algn="l"/>
              </a:tabLst>
            </a:pPr>
            <a:r>
              <a:rPr lang="uk-UA" altLang="uk-UA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Обчислимо </a:t>
            </a:r>
            <a:r>
              <a:rPr lang="uk-UA" alt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довжину підпори  FE, як довжину середньої лінії трапеції.</a:t>
            </a:r>
            <a:endParaRPr lang="uk-UA" altLang="uk-UA" sz="1050" dirty="0"/>
          </a:p>
          <a:p>
            <a:pPr lvl="0" indent="450850" algn="just" eaLnBrk="0" fontAlgn="base" hangingPunct="0">
              <a:spcBef>
                <a:spcPct val="0"/>
              </a:spcBef>
              <a:spcAft>
                <a:spcPct val="0"/>
              </a:spcAft>
              <a:tabLst>
                <a:tab pos="2476500" algn="l"/>
              </a:tabLst>
            </a:pPr>
            <a:r>
              <a:rPr lang="uk-UA" alt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FE = (2,5+3,5)/2.</a:t>
            </a:r>
            <a:endParaRPr lang="uk-UA" altLang="uk-UA" sz="1050" dirty="0"/>
          </a:p>
          <a:p>
            <a:pPr lvl="0" indent="450850" algn="just" eaLnBrk="0" fontAlgn="base" hangingPunct="0">
              <a:spcBef>
                <a:spcPct val="0"/>
              </a:spcBef>
              <a:spcAft>
                <a:spcPct val="0"/>
              </a:spcAft>
              <a:tabLst>
                <a:tab pos="2476500" algn="l"/>
              </a:tabLst>
            </a:pPr>
            <a:r>
              <a:rPr lang="uk-UA" alt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Відповідь: довжина підпори </a:t>
            </a:r>
            <a:r>
              <a:rPr lang="uk-UA" altLang="uk-UA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 </a:t>
            </a:r>
            <a:r>
              <a:rPr lang="uk-UA" alt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метри</a:t>
            </a:r>
            <a:endParaRPr lang="uk-UA" altLang="uk-UA" sz="2400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1213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Заголовок 13">
            <a:extLst>
              <a:ext uri="{FF2B5EF4-FFF2-40B4-BE49-F238E27FC236}">
                <a16:creationId xmlns:a16="http://schemas.microsoft.com/office/drawing/2014/main" id="{B8769B89-9551-4495-90DA-C7C86201CE9D}"/>
              </a:ext>
            </a:extLst>
          </p:cNvPr>
          <p:cNvSpPr txBox="1">
            <a:spLocks/>
          </p:cNvSpPr>
          <p:nvPr/>
        </p:nvSpPr>
        <p:spPr>
          <a:xfrm>
            <a:off x="2425564" y="261175"/>
            <a:ext cx="4325223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uk-UA" b="1" dirty="0" smtClean="0">
                <a:ln w="6600">
                  <a:solidFill>
                    <a:srgbClr val="C0504D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rgbClr val="C0504D"/>
                  </a:outerShdw>
                </a:effectLst>
                <a:latin typeface="Calibri"/>
              </a:rPr>
              <a:t>Практичні задачі</a:t>
            </a:r>
            <a:endParaRPr lang="ru-UA" b="1" dirty="0">
              <a:ln w="6600">
                <a:solidFill>
                  <a:srgbClr val="C0504D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rgbClr val="C0504D"/>
                </a:outerShdw>
              </a:effectLst>
              <a:latin typeface="Calibri"/>
            </a:endParaRPr>
          </a:p>
        </p:txBody>
      </p:sp>
      <p:sp>
        <p:nvSpPr>
          <p:cNvPr id="7" name="Содержимое 8"/>
          <p:cNvSpPr txBox="1">
            <a:spLocks/>
          </p:cNvSpPr>
          <p:nvPr/>
        </p:nvSpPr>
        <p:spPr>
          <a:xfrm>
            <a:off x="241930" y="1221804"/>
            <a:ext cx="8692492" cy="1538171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uk-UA" altLang="uk-UA" sz="2000" b="1" dirty="0" smtClean="0"/>
              <a:t>       </a:t>
            </a:r>
            <a:endParaRPr lang="uk-UA" altLang="uk-UA" sz="2400" b="1" dirty="0"/>
          </a:p>
        </p:txBody>
      </p:sp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241930" y="1190315"/>
            <a:ext cx="7798099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altLang="uk-UA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Задача 2. Знайдіть </a:t>
            </a:r>
            <a:r>
              <a:rPr kumimoji="0" lang="uk-UA" altLang="uk-UA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відстань від кінця транспортера до поверхні землі (яку безпосередньо виміряти не можна), якщо другий його кінець і середина віддалені від поверхні землі відповідно на 0,5 м і 2 м </a:t>
            </a:r>
            <a:endParaRPr kumimoji="0" lang="uk-UA" altLang="uk-UA" sz="3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87924" y="261175"/>
            <a:ext cx="3660582" cy="2415447"/>
          </a:xfrm>
          <a:prstGeom prst="rect">
            <a:avLst/>
          </a:prstGeom>
        </p:spPr>
      </p:pic>
      <p:pic>
        <p:nvPicPr>
          <p:cNvPr id="10" name="Рисунок 2" descr="к задаче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930" y="2759975"/>
            <a:ext cx="3726163" cy="2478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3714450" y="2203266"/>
            <a:ext cx="7978977" cy="21695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457056" tIns="457056" rIns="628452" bIns="457056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4765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4765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4765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4765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4765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4765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4765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4765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4765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476500" algn="l"/>
              </a:tabLst>
            </a:pPr>
            <a:r>
              <a:rPr kumimoji="0" lang="ru-RU" altLang="uk-UA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 </a:t>
            </a:r>
            <a:r>
              <a:rPr kumimoji="0" lang="uk-UA" altLang="uk-UA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</a:rPr>
              <a:t>Поб</a:t>
            </a:r>
            <a:r>
              <a:rPr kumimoji="0" lang="uk-UA" altLang="uk-UA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anose="020F0502020204030204" pitchFamily="34" charset="0"/>
              </a:rPr>
              <a:t>удуємо прямокутну трапецію </a:t>
            </a:r>
            <a:r>
              <a:rPr kumimoji="0" lang="uk-UA" altLang="uk-UA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</a:rPr>
              <a:t>АВС</a:t>
            </a:r>
            <a:r>
              <a:rPr kumimoji="0" lang="en-US" altLang="uk-UA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anose="020F0502020204030204" pitchFamily="34" charset="0"/>
              </a:rPr>
              <a:t>D</a:t>
            </a:r>
            <a:r>
              <a:rPr kumimoji="0" lang="uk-UA" altLang="uk-UA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anose="020F0502020204030204" pitchFamily="34" charset="0"/>
              </a:rPr>
              <a:t>. Знаходимо відстань від кінця транспортера до поверхні землі, як довжину основи </a:t>
            </a:r>
            <a:r>
              <a:rPr kumimoji="0" lang="en-US" altLang="uk-UA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anose="020F0502020204030204" pitchFamily="34" charset="0"/>
              </a:rPr>
              <a:t>AB </a:t>
            </a:r>
            <a:r>
              <a:rPr kumimoji="0" lang="uk-UA" altLang="uk-UA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anose="020F0502020204030204" pitchFamily="34" charset="0"/>
              </a:rPr>
              <a:t>трапеції </a:t>
            </a:r>
            <a:r>
              <a:rPr kumimoji="0" lang="en-US" altLang="uk-UA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anose="020F0502020204030204" pitchFamily="34" charset="0"/>
              </a:rPr>
              <a:t>ABCD</a:t>
            </a:r>
            <a:r>
              <a:rPr kumimoji="0" lang="uk-UA" altLang="uk-UA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anose="020F0502020204030204" pitchFamily="34" charset="0"/>
              </a:rPr>
              <a:t>: </a:t>
            </a:r>
            <a:endParaRPr kumimoji="0" lang="ru-RU" altLang="uk-UA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6069330" y="559117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uk-UA"/>
          </a:p>
        </p:txBody>
      </p:sp>
      <p:sp>
        <p:nvSpPr>
          <p:cNvPr id="14" name="Прямоугольник 13"/>
          <p:cNvSpPr/>
          <p:nvPr/>
        </p:nvSpPr>
        <p:spPr>
          <a:xfrm>
            <a:off x="5969035" y="5145388"/>
            <a:ext cx="6096000" cy="1338828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eaLnBrk="0" fontAlgn="base" hangingPunct="0">
              <a:lnSpc>
                <a:spcPct val="150000"/>
              </a:lnSpc>
              <a:spcAft>
                <a:spcPts val="0"/>
              </a:spcAft>
              <a:tabLst>
                <a:tab pos="2476500" algn="l"/>
              </a:tabLst>
            </a:pP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</a:rPr>
              <a:t> 0,5+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A</a:t>
            </a:r>
            <a:r>
              <a:rPr lang="uk-UA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В </a:t>
            </a: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</a:rPr>
              <a:t>=2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sym typeface="Symbol" panose="05050102010706020507" pitchFamily="18" charset="2"/>
              </a:rPr>
              <a:t></a:t>
            </a: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</a:rPr>
              <a:t>2</a:t>
            </a:r>
            <a:endParaRPr lang="uk-UA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 eaLnBrk="0" fontAlgn="base" hangingPunct="0">
              <a:lnSpc>
                <a:spcPct val="150000"/>
              </a:lnSpc>
              <a:spcAft>
                <a:spcPts val="0"/>
              </a:spcAft>
              <a:tabLst>
                <a:tab pos="2476500" algn="l"/>
              </a:tabLst>
            </a:pP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A</a:t>
            </a: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</a:rPr>
              <a:t>В</a:t>
            </a:r>
            <a:r>
              <a:rPr lang="uk-UA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= 4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uk-UA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-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uk-UA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0,5=3,5</a:t>
            </a:r>
            <a:endParaRPr lang="uk-UA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uk-UA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r>
              <a:rPr lang="uk-UA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Відповідь:</a:t>
            </a:r>
            <a:r>
              <a:rPr lang="uk-UA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 3,5 м.</a:t>
            </a:r>
            <a:endParaRPr lang="uk-UA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20" name="Рисунок 1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09802" y="3720604"/>
            <a:ext cx="1694137" cy="635301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09802" y="4469872"/>
            <a:ext cx="1506120" cy="7028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0273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Заголовок 13">
            <a:extLst>
              <a:ext uri="{FF2B5EF4-FFF2-40B4-BE49-F238E27FC236}">
                <a16:creationId xmlns:a16="http://schemas.microsoft.com/office/drawing/2014/main" id="{B8769B89-9551-4495-90DA-C7C86201CE9D}"/>
              </a:ext>
            </a:extLst>
          </p:cNvPr>
          <p:cNvSpPr txBox="1">
            <a:spLocks/>
          </p:cNvSpPr>
          <p:nvPr/>
        </p:nvSpPr>
        <p:spPr>
          <a:xfrm>
            <a:off x="2122246" y="261175"/>
            <a:ext cx="4931863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uk-UA" b="1" dirty="0" smtClean="0">
                <a:ln w="6600">
                  <a:solidFill>
                    <a:srgbClr val="C0504D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rgbClr val="C0504D"/>
                  </a:outerShdw>
                </a:effectLst>
                <a:latin typeface="Calibri"/>
              </a:rPr>
              <a:t>Самостійна робота</a:t>
            </a:r>
            <a:endParaRPr lang="ru-UA" b="1" dirty="0">
              <a:ln w="6600">
                <a:solidFill>
                  <a:srgbClr val="C0504D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rgbClr val="C0504D"/>
                </a:outerShdw>
              </a:effectLst>
              <a:latin typeface="Calibri"/>
            </a:endParaRPr>
          </a:p>
        </p:txBody>
      </p:sp>
      <p:sp>
        <p:nvSpPr>
          <p:cNvPr id="7" name="Содержимое 8"/>
          <p:cNvSpPr txBox="1">
            <a:spLocks/>
          </p:cNvSpPr>
          <p:nvPr/>
        </p:nvSpPr>
        <p:spPr>
          <a:xfrm>
            <a:off x="241930" y="1221804"/>
            <a:ext cx="8692492" cy="1538171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uk-UA" altLang="uk-UA" sz="2000" b="1" dirty="0" smtClean="0"/>
              <a:t>       </a:t>
            </a:r>
            <a:endParaRPr lang="uk-UA" altLang="uk-UA" sz="2400" b="1" dirty="0"/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6069330" y="559117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uk-UA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64169" y="1363111"/>
            <a:ext cx="5378533" cy="4856806"/>
          </a:xfrm>
          <a:prstGeom prst="rect">
            <a:avLst/>
          </a:prstGeom>
        </p:spPr>
      </p:pic>
      <p:pic>
        <p:nvPicPr>
          <p:cNvPr id="13" name="Picture 6" descr="AMDOUB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070572" y="3913544"/>
            <a:ext cx="983246" cy="23063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6483055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Заголовок 13">
            <a:extLst>
              <a:ext uri="{FF2B5EF4-FFF2-40B4-BE49-F238E27FC236}">
                <a16:creationId xmlns:a16="http://schemas.microsoft.com/office/drawing/2014/main" id="{B8769B89-9551-4495-90DA-C7C86201CE9D}"/>
              </a:ext>
            </a:extLst>
          </p:cNvPr>
          <p:cNvSpPr txBox="1">
            <a:spLocks/>
          </p:cNvSpPr>
          <p:nvPr/>
        </p:nvSpPr>
        <p:spPr>
          <a:xfrm>
            <a:off x="2565444" y="261175"/>
            <a:ext cx="4045466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uk-UA" b="1" dirty="0" smtClean="0">
                <a:ln w="6600">
                  <a:solidFill>
                    <a:srgbClr val="C0504D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rgbClr val="C0504D"/>
                  </a:outerShdw>
                </a:effectLst>
                <a:latin typeface="Calibri"/>
              </a:rPr>
              <a:t>Підсумки уроку</a:t>
            </a:r>
            <a:endParaRPr lang="ru-UA" b="1" dirty="0">
              <a:ln w="6600">
                <a:solidFill>
                  <a:srgbClr val="C0504D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rgbClr val="C0504D"/>
                </a:outerShdw>
              </a:effectLst>
              <a:latin typeface="Calibri"/>
            </a:endParaRPr>
          </a:p>
        </p:txBody>
      </p:sp>
      <p:sp>
        <p:nvSpPr>
          <p:cNvPr id="7" name="Содержимое 8"/>
          <p:cNvSpPr txBox="1">
            <a:spLocks/>
          </p:cNvSpPr>
          <p:nvPr/>
        </p:nvSpPr>
        <p:spPr>
          <a:xfrm>
            <a:off x="241930" y="1221804"/>
            <a:ext cx="8692492" cy="1538171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uk-UA" altLang="uk-UA" sz="2000" b="1" dirty="0" smtClean="0"/>
              <a:t>       </a:t>
            </a:r>
            <a:endParaRPr lang="uk-UA" altLang="uk-UA" sz="2400" b="1" dirty="0"/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6069330" y="559117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uk-UA"/>
          </a:p>
        </p:txBody>
      </p:sp>
      <p:sp>
        <p:nvSpPr>
          <p:cNvPr id="2" name="Прямоугольник 1"/>
          <p:cNvSpPr/>
          <p:nvPr/>
        </p:nvSpPr>
        <p:spPr>
          <a:xfrm>
            <a:off x="844753" y="1984551"/>
            <a:ext cx="925356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/>
              </a:rPr>
              <a:t>Сьогодні</a:t>
            </a:r>
            <a:r>
              <a:rPr lang="ru-RU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/>
              </a:rPr>
              <a:t> на </a:t>
            </a:r>
            <a:r>
              <a:rPr lang="ru-RU" sz="5400" b="1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/>
              </a:rPr>
              <a:t>уроці</a:t>
            </a:r>
            <a:r>
              <a:rPr lang="ru-RU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/>
              </a:rPr>
              <a:t> я </a:t>
            </a:r>
            <a:r>
              <a:rPr lang="ru-RU" sz="5400" b="1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/>
              </a:rPr>
              <a:t>дізнався</a:t>
            </a:r>
            <a:r>
              <a:rPr lang="ru-RU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/>
              </a:rPr>
              <a:t>…</a:t>
            </a:r>
            <a:endParaRPr lang="ru-RU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tx2">
                  <a:lumMod val="75000"/>
                </a:schemeClr>
              </a:solidFill>
              <a:effectLst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078930" y="3326198"/>
            <a:ext cx="399500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/>
              </a:rPr>
              <a:t>Я </a:t>
            </a:r>
            <a:r>
              <a:rPr lang="ru-RU" sz="5400" b="1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/>
              </a:rPr>
              <a:t>навчився</a:t>
            </a:r>
            <a:r>
              <a:rPr lang="ru-RU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/>
              </a:rPr>
              <a:t>…</a:t>
            </a:r>
            <a:endParaRPr lang="ru-RU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tx2">
                  <a:lumMod val="75000"/>
                </a:schemeClr>
              </a:solidFill>
              <a:effectLst/>
            </a:endParaRPr>
          </a:p>
        </p:txBody>
      </p:sp>
      <p:pic>
        <p:nvPicPr>
          <p:cNvPr id="6148" name="Picture 4" descr="Метелик на долоні - Ukrainske Slovo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388" b="14838"/>
          <a:stretch/>
        </p:blipFill>
        <p:spPr bwMode="auto">
          <a:xfrm>
            <a:off x="6291420" y="3338415"/>
            <a:ext cx="4926707" cy="2831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72010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Заголовок 13">
            <a:extLst>
              <a:ext uri="{FF2B5EF4-FFF2-40B4-BE49-F238E27FC236}">
                <a16:creationId xmlns:a16="http://schemas.microsoft.com/office/drawing/2014/main" id="{B8769B89-9551-4495-90DA-C7C86201CE9D}"/>
              </a:ext>
            </a:extLst>
          </p:cNvPr>
          <p:cNvSpPr txBox="1">
            <a:spLocks/>
          </p:cNvSpPr>
          <p:nvPr/>
        </p:nvSpPr>
        <p:spPr>
          <a:xfrm>
            <a:off x="2108941" y="261175"/>
            <a:ext cx="4958473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uk-UA" b="1" dirty="0" smtClean="0">
                <a:ln w="6600">
                  <a:solidFill>
                    <a:srgbClr val="C0504D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rgbClr val="C0504D"/>
                  </a:outerShdw>
                </a:effectLst>
                <a:latin typeface="Calibri"/>
              </a:rPr>
              <a:t>Домашнє завдання</a:t>
            </a:r>
            <a:endParaRPr lang="ru-UA" b="1" dirty="0">
              <a:ln w="6600">
                <a:solidFill>
                  <a:srgbClr val="C0504D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rgbClr val="C0504D"/>
                </a:outerShdw>
              </a:effectLst>
              <a:latin typeface="Calibri"/>
            </a:endParaRPr>
          </a:p>
        </p:txBody>
      </p:sp>
      <p:sp>
        <p:nvSpPr>
          <p:cNvPr id="7" name="Содержимое 8"/>
          <p:cNvSpPr txBox="1">
            <a:spLocks/>
          </p:cNvSpPr>
          <p:nvPr/>
        </p:nvSpPr>
        <p:spPr>
          <a:xfrm>
            <a:off x="241930" y="1221804"/>
            <a:ext cx="8692492" cy="1538171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uk-UA" altLang="uk-UA" sz="2000" b="1" dirty="0" smtClean="0"/>
              <a:t>       </a:t>
            </a:r>
            <a:endParaRPr lang="uk-UA" altLang="uk-UA" sz="2400" b="1" dirty="0"/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6069330" y="559117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uk-UA"/>
          </a:p>
        </p:txBody>
      </p:sp>
      <p:sp>
        <p:nvSpPr>
          <p:cNvPr id="2" name="Прямоугольник 1"/>
          <p:cNvSpPr/>
          <p:nvPr/>
        </p:nvSpPr>
        <p:spPr>
          <a:xfrm>
            <a:off x="2204454" y="1984551"/>
            <a:ext cx="653416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/>
              </a:rPr>
              <a:t>Рівень</a:t>
            </a:r>
            <a:r>
              <a:rPr lang="ru-RU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/>
              </a:rPr>
              <a:t> А . № 334, 349</a:t>
            </a:r>
            <a:endParaRPr lang="ru-RU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tx2">
                  <a:lumMod val="75000"/>
                </a:schemeClr>
              </a:solidFill>
              <a:effectLst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889396" y="3061057"/>
            <a:ext cx="704502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/>
              </a:rPr>
              <a:t>Рівень</a:t>
            </a:r>
            <a:r>
              <a:rPr lang="ru-RU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/>
              </a:rPr>
              <a:t> Б.№ 340,  351</a:t>
            </a:r>
            <a:endParaRPr lang="ru-RU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tx2">
                  <a:lumMod val="75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4162699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428" name="Рисунок 66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0" y="1"/>
            <a:ext cx="9144000" cy="6410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145741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65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03512" y="0"/>
            <a:ext cx="5760640" cy="1143000"/>
          </a:xfrm>
        </p:spPr>
        <p:txBody>
          <a:bodyPr>
            <a:normAutofit fontScale="90000"/>
          </a:bodyPr>
          <a:lstStyle/>
          <a:p>
            <a:pPr algn="l"/>
            <a:r>
              <a:rPr lang="uk-UA" b="1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Задача на увагу (1 бал)</a:t>
            </a:r>
            <a:endParaRPr lang="ru-RU" b="1" u="sng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847528" y="5805265"/>
            <a:ext cx="525658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36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847528" y="5157193"/>
            <a:ext cx="525658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Порахуйте трапеції</a:t>
            </a:r>
            <a:endParaRPr lang="ru-RU" sz="36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1631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5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Picture 2" descr="F:\фони матемаиик\35939792.jpg"/>
          <p:cNvPicPr>
            <a:picLocks noChangeAspect="1" noChangeArrowheads="1"/>
          </p:cNvPicPr>
          <p:nvPr/>
        </p:nvPicPr>
        <p:blipFill>
          <a:blip r:embed="rId2" cstate="print"/>
          <a:srcRect l="13233"/>
          <a:stretch>
            <a:fillRect/>
          </a:stretch>
        </p:blipFill>
        <p:spPr bwMode="auto">
          <a:xfrm>
            <a:off x="1524000" y="-61511"/>
            <a:ext cx="9144000" cy="6919511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b="1" dirty="0" err="1" smtClean="0"/>
              <a:t>Пазли</a:t>
            </a:r>
            <a:r>
              <a:rPr lang="uk-UA" b="1" dirty="0" smtClean="0"/>
              <a:t> «Трапеція» </a:t>
            </a:r>
            <a:r>
              <a:rPr lang="uk-UA" dirty="0" smtClean="0"/>
              <a:t>( 1 бал)</a:t>
            </a:r>
            <a:endParaRPr lang="ru-RU" dirty="0"/>
          </a:p>
        </p:txBody>
      </p:sp>
      <p:grpSp>
        <p:nvGrpSpPr>
          <p:cNvPr id="4" name="Группа 11"/>
          <p:cNvGrpSpPr>
            <a:grpSpLocks/>
          </p:cNvGrpSpPr>
          <p:nvPr/>
        </p:nvGrpSpPr>
        <p:grpSpPr bwMode="auto">
          <a:xfrm>
            <a:off x="1775520" y="1700809"/>
            <a:ext cx="5040560" cy="1862509"/>
            <a:chOff x="1285852" y="2000240"/>
            <a:chExt cx="4855488" cy="1571636"/>
          </a:xfrm>
        </p:grpSpPr>
        <p:grpSp>
          <p:nvGrpSpPr>
            <p:cNvPr id="5" name="Прямоугольный треугольник 4"/>
            <p:cNvGrpSpPr>
              <a:grpSpLocks/>
            </p:cNvGrpSpPr>
            <p:nvPr/>
          </p:nvGrpSpPr>
          <p:grpSpPr bwMode="auto">
            <a:xfrm>
              <a:off x="3219621" y="1887575"/>
              <a:ext cx="1882009" cy="1830248"/>
              <a:chOff x="2401824" y="2127504"/>
              <a:chExt cx="1572768" cy="1414272"/>
            </a:xfrm>
          </p:grpSpPr>
          <p:pic>
            <p:nvPicPr>
              <p:cNvPr id="15" name="Прямоугольный треугольник 4"/>
              <p:cNvPicPr>
                <a:picLocks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2401824" y="2127504"/>
                <a:ext cx="1572768" cy="14142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16" name="Text Box 37"/>
              <p:cNvSpPr txBox="1">
                <a:spLocks noChangeArrowheads="1"/>
              </p:cNvSpPr>
              <p:nvPr/>
            </p:nvSpPr>
            <p:spPr bwMode="auto">
              <a:xfrm>
                <a:off x="2631517" y="2922985"/>
                <a:ext cx="686547" cy="40481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lang="ru-RU">
                  <a:solidFill>
                    <a:srgbClr val="FFFFFF"/>
                  </a:solidFill>
                  <a:latin typeface="Calibri" pitchFamily="34" charset="0"/>
                </a:endParaRPr>
              </a:p>
            </p:txBody>
          </p:sp>
        </p:grpSp>
        <p:grpSp>
          <p:nvGrpSpPr>
            <p:cNvPr id="6" name="Прямоугольный треугольник 6"/>
            <p:cNvGrpSpPr>
              <a:grpSpLocks/>
            </p:cNvGrpSpPr>
            <p:nvPr/>
          </p:nvGrpSpPr>
          <p:grpSpPr bwMode="auto">
            <a:xfrm>
              <a:off x="3183148" y="1919131"/>
              <a:ext cx="1882009" cy="1830248"/>
              <a:chOff x="2371344" y="2151888"/>
              <a:chExt cx="1572768" cy="1414272"/>
            </a:xfrm>
          </p:grpSpPr>
          <p:pic>
            <p:nvPicPr>
              <p:cNvPr id="13" name="Прямоугольный треугольник 6"/>
              <p:cNvPicPr>
                <a:picLocks noChangeArrowheads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2371344" y="2151888"/>
                <a:ext cx="1572768" cy="14142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14" name="Text Box 40"/>
              <p:cNvSpPr txBox="1">
                <a:spLocks noChangeArrowheads="1"/>
              </p:cNvSpPr>
              <p:nvPr/>
            </p:nvSpPr>
            <p:spPr bwMode="auto">
              <a:xfrm rot="10800000">
                <a:off x="3089215" y="2315766"/>
                <a:ext cx="686547" cy="40481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lang="ru-RU">
                  <a:solidFill>
                    <a:srgbClr val="FFFFFF"/>
                  </a:solidFill>
                  <a:latin typeface="Calibri" pitchFamily="34" charset="0"/>
                </a:endParaRPr>
              </a:p>
            </p:txBody>
          </p:sp>
        </p:grpSp>
        <p:grpSp>
          <p:nvGrpSpPr>
            <p:cNvPr id="7" name="Прямоугольный треугольник 7"/>
            <p:cNvGrpSpPr>
              <a:grpSpLocks/>
            </p:cNvGrpSpPr>
            <p:nvPr/>
          </p:nvGrpSpPr>
          <p:grpSpPr bwMode="auto">
            <a:xfrm>
              <a:off x="4963032" y="1863908"/>
              <a:ext cx="1269262" cy="1853915"/>
              <a:chOff x="3858768" y="2109216"/>
              <a:chExt cx="1060704" cy="1432560"/>
            </a:xfrm>
          </p:grpSpPr>
          <p:pic>
            <p:nvPicPr>
              <p:cNvPr id="11" name="Прямоугольный треугольник 7"/>
              <p:cNvPicPr>
                <a:picLocks noChangeArrowheads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3858768" y="2109216"/>
                <a:ext cx="1060704" cy="143256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12" name="Text Box 43"/>
              <p:cNvSpPr txBox="1">
                <a:spLocks noChangeArrowheads="1"/>
              </p:cNvSpPr>
              <p:nvPr/>
            </p:nvSpPr>
            <p:spPr bwMode="auto">
              <a:xfrm>
                <a:off x="4045952" y="2922985"/>
                <a:ext cx="435006" cy="40481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lang="ru-RU">
                  <a:solidFill>
                    <a:srgbClr val="FFFFFF"/>
                  </a:solidFill>
                  <a:latin typeface="Calibri" pitchFamily="34" charset="0"/>
                </a:endParaRPr>
              </a:p>
            </p:txBody>
          </p:sp>
        </p:grpSp>
        <p:grpSp>
          <p:nvGrpSpPr>
            <p:cNvPr id="8" name="Прямоугольный треугольник 8"/>
            <p:cNvGrpSpPr>
              <a:grpSpLocks/>
            </p:cNvGrpSpPr>
            <p:nvPr/>
          </p:nvGrpSpPr>
          <p:grpSpPr bwMode="auto">
            <a:xfrm>
              <a:off x="1104184" y="1895464"/>
              <a:ext cx="2246739" cy="1822359"/>
              <a:chOff x="633984" y="2133600"/>
              <a:chExt cx="1877568" cy="1408176"/>
            </a:xfrm>
          </p:grpSpPr>
          <p:pic>
            <p:nvPicPr>
              <p:cNvPr id="9" name="Прямоугольный треугольник 8"/>
              <p:cNvPicPr>
                <a:picLocks noChangeArrowheads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633984" y="2133600"/>
                <a:ext cx="1877568" cy="140817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10" name="Text Box 46"/>
              <p:cNvSpPr txBox="1">
                <a:spLocks noChangeArrowheads="1"/>
              </p:cNvSpPr>
              <p:nvPr/>
            </p:nvSpPr>
            <p:spPr bwMode="auto">
              <a:xfrm>
                <a:off x="1482298" y="2922985"/>
                <a:ext cx="835796" cy="40481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lang="ru-RU">
                  <a:solidFill>
                    <a:srgbClr val="FFFFFF"/>
                  </a:solidFill>
                  <a:latin typeface="Calibri" pitchFamily="34" charset="0"/>
                </a:endParaRPr>
              </a:p>
            </p:txBody>
          </p:sp>
        </p:grpSp>
      </p:grpSp>
      <p:grpSp>
        <p:nvGrpSpPr>
          <p:cNvPr id="17" name="Группа 12"/>
          <p:cNvGrpSpPr>
            <a:grpSpLocks/>
          </p:cNvGrpSpPr>
          <p:nvPr/>
        </p:nvGrpSpPr>
        <p:grpSpPr bwMode="auto">
          <a:xfrm>
            <a:off x="7104113" y="3140968"/>
            <a:ext cx="3333345" cy="1800200"/>
            <a:chOff x="3357554" y="2000240"/>
            <a:chExt cx="2781167" cy="1571636"/>
          </a:xfrm>
        </p:grpSpPr>
        <p:grpSp>
          <p:nvGrpSpPr>
            <p:cNvPr id="18" name="Прямоугольный треугольник 13"/>
            <p:cNvGrpSpPr>
              <a:grpSpLocks/>
            </p:cNvGrpSpPr>
            <p:nvPr/>
          </p:nvGrpSpPr>
          <p:grpSpPr bwMode="auto">
            <a:xfrm>
              <a:off x="3222873" y="1887576"/>
              <a:ext cx="1874158" cy="1830246"/>
              <a:chOff x="5455920" y="2127504"/>
              <a:chExt cx="1615440" cy="1414272"/>
            </a:xfrm>
          </p:grpSpPr>
          <p:pic>
            <p:nvPicPr>
              <p:cNvPr id="25" name="Прямоугольный треугольник 13"/>
              <p:cNvPicPr>
                <a:picLocks noChangeArrowheads="1"/>
              </p:cNvPicPr>
              <p:nvPr/>
            </p:nvPicPr>
            <p:blipFill>
              <a:blip r:embed="rId7" cstate="print"/>
              <a:srcRect/>
              <a:stretch>
                <a:fillRect/>
              </a:stretch>
            </p:blipFill>
            <p:spPr bwMode="auto">
              <a:xfrm>
                <a:off x="5455920" y="2127504"/>
                <a:ext cx="1615440" cy="14142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26" name="Text Box 18"/>
              <p:cNvSpPr txBox="1">
                <a:spLocks noChangeArrowheads="1"/>
              </p:cNvSpPr>
              <p:nvPr/>
            </p:nvSpPr>
            <p:spPr bwMode="auto">
              <a:xfrm>
                <a:off x="5690030" y="2922984"/>
                <a:ext cx="708128" cy="40481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lang="ru-RU">
                  <a:solidFill>
                    <a:srgbClr val="FFFFFF"/>
                  </a:solidFill>
                  <a:latin typeface="Calibri" pitchFamily="34" charset="0"/>
                </a:endParaRPr>
              </a:p>
            </p:txBody>
          </p:sp>
        </p:grpSp>
        <p:grpSp>
          <p:nvGrpSpPr>
            <p:cNvPr id="19" name="Прямоугольный треугольник 14"/>
            <p:cNvGrpSpPr>
              <a:grpSpLocks/>
            </p:cNvGrpSpPr>
            <p:nvPr/>
          </p:nvGrpSpPr>
          <p:grpSpPr bwMode="auto">
            <a:xfrm>
              <a:off x="3187511" y="1919132"/>
              <a:ext cx="1874158" cy="1830246"/>
              <a:chOff x="5425440" y="2151888"/>
              <a:chExt cx="1615440" cy="1414272"/>
            </a:xfrm>
          </p:grpSpPr>
          <p:pic>
            <p:nvPicPr>
              <p:cNvPr id="23" name="Прямоугольный треугольник 14"/>
              <p:cNvPicPr>
                <a:picLocks noChangeArrowheads="1"/>
              </p:cNvPicPr>
              <p:nvPr/>
            </p:nvPicPr>
            <p:blipFill>
              <a:blip r:embed="rId8" cstate="print"/>
              <a:srcRect/>
              <a:stretch>
                <a:fillRect/>
              </a:stretch>
            </p:blipFill>
            <p:spPr bwMode="auto">
              <a:xfrm>
                <a:off x="5425440" y="2151888"/>
                <a:ext cx="1615440" cy="14142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24" name="Text Box 21"/>
              <p:cNvSpPr txBox="1">
                <a:spLocks noChangeArrowheads="1"/>
              </p:cNvSpPr>
              <p:nvPr/>
            </p:nvSpPr>
            <p:spPr bwMode="auto">
              <a:xfrm rot="10800000">
                <a:off x="6162116" y="2315765"/>
                <a:ext cx="708128" cy="40481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lang="ru-RU">
                  <a:solidFill>
                    <a:srgbClr val="FFFFFF"/>
                  </a:solidFill>
                  <a:latin typeface="Calibri" pitchFamily="34" charset="0"/>
                </a:endParaRPr>
              </a:p>
            </p:txBody>
          </p:sp>
        </p:grpSp>
        <p:grpSp>
          <p:nvGrpSpPr>
            <p:cNvPr id="20" name="Прямоугольный треугольник 15"/>
            <p:cNvGrpSpPr>
              <a:grpSpLocks/>
            </p:cNvGrpSpPr>
            <p:nvPr/>
          </p:nvGrpSpPr>
          <p:grpSpPr bwMode="auto">
            <a:xfrm>
              <a:off x="4962657" y="1871798"/>
              <a:ext cx="1258868" cy="1846024"/>
              <a:chOff x="6955536" y="2115312"/>
              <a:chExt cx="1085088" cy="1426464"/>
            </a:xfrm>
          </p:grpSpPr>
          <p:pic>
            <p:nvPicPr>
              <p:cNvPr id="21" name="Прямоугольный треугольник 15"/>
              <p:cNvPicPr>
                <a:picLocks noChangeArrowheads="1"/>
              </p:cNvPicPr>
              <p:nvPr/>
            </p:nvPicPr>
            <p:blipFill>
              <a:blip r:embed="rId9" cstate="print"/>
              <a:srcRect/>
              <a:stretch>
                <a:fillRect/>
              </a:stretch>
            </p:blipFill>
            <p:spPr bwMode="auto">
              <a:xfrm>
                <a:off x="6955536" y="2115312"/>
                <a:ext cx="1085088" cy="142646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22" name="Text Box 24"/>
              <p:cNvSpPr txBox="1">
                <a:spLocks noChangeArrowheads="1"/>
              </p:cNvSpPr>
              <p:nvPr/>
            </p:nvSpPr>
            <p:spPr bwMode="auto">
              <a:xfrm>
                <a:off x="7146669" y="2922984"/>
                <a:ext cx="448681" cy="40481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lang="ru-RU">
                  <a:solidFill>
                    <a:srgbClr val="FFFFFF"/>
                  </a:solidFill>
                  <a:latin typeface="Calibri" pitchFamily="34" charset="0"/>
                </a:endParaRPr>
              </a:p>
            </p:txBody>
          </p:sp>
        </p:grpSp>
      </p:grpSp>
      <p:grpSp>
        <p:nvGrpSpPr>
          <p:cNvPr id="27" name="Группа 26"/>
          <p:cNvGrpSpPr>
            <a:grpSpLocks/>
          </p:cNvGrpSpPr>
          <p:nvPr/>
        </p:nvGrpSpPr>
        <p:grpSpPr bwMode="auto">
          <a:xfrm>
            <a:off x="2351584" y="4733994"/>
            <a:ext cx="4320480" cy="2124007"/>
            <a:chOff x="2857488" y="4286256"/>
            <a:chExt cx="3248376" cy="2123358"/>
          </a:xfrm>
        </p:grpSpPr>
        <p:grpSp>
          <p:nvGrpSpPr>
            <p:cNvPr id="28" name="Прямоугольный треугольник 5"/>
            <p:cNvGrpSpPr>
              <a:grpSpLocks/>
            </p:cNvGrpSpPr>
            <p:nvPr/>
          </p:nvGrpSpPr>
          <p:grpSpPr bwMode="auto">
            <a:xfrm>
              <a:off x="2743232" y="4224485"/>
              <a:ext cx="2944637" cy="1541817"/>
              <a:chOff x="2743200" y="4224528"/>
              <a:chExt cx="2944368" cy="1542288"/>
            </a:xfrm>
          </p:grpSpPr>
          <p:pic>
            <p:nvPicPr>
              <p:cNvPr id="32" name="Прямоугольный треугольник 5"/>
              <p:cNvPicPr>
                <a:picLocks noChangeArrowheads="1"/>
              </p:cNvPicPr>
              <p:nvPr/>
            </p:nvPicPr>
            <p:blipFill>
              <a:blip r:embed="rId10" cstate="print"/>
              <a:srcRect/>
              <a:stretch>
                <a:fillRect/>
              </a:stretch>
            </p:blipFill>
            <p:spPr bwMode="auto">
              <a:xfrm>
                <a:off x="2743200" y="4224528"/>
                <a:ext cx="2944368" cy="1542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33" name="Text Box 29"/>
              <p:cNvSpPr txBox="1">
                <a:spLocks noChangeArrowheads="1"/>
              </p:cNvSpPr>
              <p:nvPr/>
            </p:nvSpPr>
            <p:spPr bwMode="auto">
              <a:xfrm rot="10800000">
                <a:off x="3083646" y="4399463"/>
                <a:ext cx="1357198" cy="45257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lang="ru-RU">
                  <a:solidFill>
                    <a:srgbClr val="FFFFFF"/>
                  </a:solidFill>
                  <a:latin typeface="Calibri" pitchFamily="34" charset="0"/>
                </a:endParaRPr>
              </a:p>
            </p:txBody>
          </p:sp>
        </p:grpSp>
        <p:grpSp>
          <p:nvGrpSpPr>
            <p:cNvPr id="29" name="Прямоугольный треугольник 17"/>
            <p:cNvGrpSpPr>
              <a:grpSpLocks/>
            </p:cNvGrpSpPr>
            <p:nvPr/>
          </p:nvGrpSpPr>
          <p:grpSpPr bwMode="auto">
            <a:xfrm>
              <a:off x="2682266" y="4206202"/>
              <a:ext cx="3670128" cy="1547911"/>
              <a:chOff x="2682240" y="4206240"/>
              <a:chExt cx="3669792" cy="1548384"/>
            </a:xfrm>
          </p:grpSpPr>
          <p:pic>
            <p:nvPicPr>
              <p:cNvPr id="30" name="Прямоугольный треугольник 17"/>
              <p:cNvPicPr>
                <a:picLocks noChangeArrowheads="1"/>
              </p:cNvPicPr>
              <p:nvPr/>
            </p:nvPicPr>
            <p:blipFill>
              <a:blip r:embed="rId11" cstate="print"/>
              <a:srcRect/>
              <a:stretch>
                <a:fillRect/>
              </a:stretch>
            </p:blipFill>
            <p:spPr bwMode="auto">
              <a:xfrm>
                <a:off x="2682240" y="4206240"/>
                <a:ext cx="3669792" cy="154838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31" name="Text Box 32"/>
              <p:cNvSpPr txBox="1">
                <a:spLocks noChangeArrowheads="1"/>
              </p:cNvSpPr>
              <p:nvPr/>
            </p:nvSpPr>
            <p:spPr bwMode="auto">
              <a:xfrm rot="9207704">
                <a:off x="4091131" y="4817444"/>
                <a:ext cx="1533724" cy="51084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lang="ru-RU">
                  <a:solidFill>
                    <a:srgbClr val="FFFFFF"/>
                  </a:solidFill>
                  <a:latin typeface="Calibri" pitchFamily="34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852655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математика - 1!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963</TotalTime>
  <Words>617</Words>
  <Application>Microsoft Office PowerPoint</Application>
  <PresentationFormat>Широкоэкранный</PresentationFormat>
  <Paragraphs>189</Paragraphs>
  <Slides>30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30</vt:i4>
      </vt:variant>
    </vt:vector>
  </HeadingPairs>
  <TitlesOfParts>
    <vt:vector size="38" baseType="lpstr">
      <vt:lpstr>Arial</vt:lpstr>
      <vt:lpstr>Bookman Old Style</vt:lpstr>
      <vt:lpstr>Calibri</vt:lpstr>
      <vt:lpstr>Calibri Light</vt:lpstr>
      <vt:lpstr>Symbol</vt:lpstr>
      <vt:lpstr>Times New Roman</vt:lpstr>
      <vt:lpstr>Тема Office</vt:lpstr>
      <vt:lpstr>математика - 1!</vt:lpstr>
      <vt:lpstr>Презентация PowerPoint</vt:lpstr>
      <vt:lpstr>Презентация PowerPoint</vt:lpstr>
      <vt:lpstr>Перевірка домашнього завдання </vt:lpstr>
      <vt:lpstr>Презентация PowerPoint</vt:lpstr>
      <vt:lpstr>Презентация PowerPoint</vt:lpstr>
      <vt:lpstr>   М – маємо удосконалити вміння застосовувати означення і властивості середньої лінії трапеції до розв’язування задач;  Е - ефективно працювати, показати практичне застосування геометрії в повсякденному житті; Т - творче ставлення до справи, толерантність по     відношенню до однокласників; А - активно співпрацювати.  </vt:lpstr>
      <vt:lpstr>Екскурс в історію </vt:lpstr>
      <vt:lpstr>1. В трикутнику можна провести 3 середні лінії    2. Дві сторони трикутника сполучили відрізком, не паралельним до третьої сторони. Чи є цей відрізок середньою лінією трикутника?  </vt:lpstr>
      <vt:lpstr>3. У трикутнику ABC сторона АВ дорівнює 6 м Чи правильно, що середня лінія трикутника ABC, яка паралельна стороні АВ дорівнює 12 см?   </vt:lpstr>
      <vt:lpstr>4. Точки М, Р і О — середини сторін трикутника ABC. Чи правильно, що периметр трикутника ABC в 2 рази більший периметра трикутника  МРО ?   5. Якщо всі середні лінії трикутника рівні, то трикутник рівносторонній  </vt:lpstr>
      <vt:lpstr>6.Середня лінія сполучає середини основ трапеції.   7.Середня лінія трапеції сполучає бічні сторони трапеції.   8.Середня лінія трапеції дорівнює півсумі сторін трапеції.  </vt:lpstr>
      <vt:lpstr>  9.Середня лінія трапеції сполучає середини  бічних сторін трапеції.   10. Середня лінія трапеції дорівнює півсумі основ трапеції </vt:lpstr>
      <vt:lpstr>Графічний диктант  «Математична кардіограма»  </vt:lpstr>
      <vt:lpstr>Робота за готовими малюнками: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Задача на увагу (1 бал)</vt:lpstr>
      <vt:lpstr>Пазли «Трапеція» ( 1 бал)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Розв’язати задачу усно</dc:title>
  <dc:creator>AdminPC</dc:creator>
  <cp:lastModifiedBy>AdminPC</cp:lastModifiedBy>
  <cp:revision>34</cp:revision>
  <dcterms:created xsi:type="dcterms:W3CDTF">2022-11-18T09:09:53Z</dcterms:created>
  <dcterms:modified xsi:type="dcterms:W3CDTF">2022-11-21T19:48:01Z</dcterms:modified>
</cp:coreProperties>
</file>