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8" r:id="rId3"/>
    <p:sldId id="283" r:id="rId4"/>
    <p:sldId id="284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2" r:id="rId13"/>
    <p:sldId id="293" r:id="rId14"/>
    <p:sldId id="295" r:id="rId15"/>
    <p:sldId id="296" r:id="rId16"/>
    <p:sldId id="297" r:id="rId17"/>
    <p:sldId id="28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14" autoAdjust="0"/>
    <p:restoredTop sz="94660"/>
  </p:normalViewPr>
  <p:slideViewPr>
    <p:cSldViewPr>
      <p:cViewPr varScale="1">
        <p:scale>
          <a:sx n="56" d="100"/>
          <a:sy n="56" d="100"/>
        </p:scale>
        <p:origin x="-91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DAE935-6A43-48CE-8D7C-907C40ED2194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9AB539-A2F6-4806-A4A4-67E4DD3B65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0271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3465" y="476672"/>
            <a:ext cx="381642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Куб</a:t>
            </a:r>
            <a:r>
              <a:rPr lang="uk-UA" sz="4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ічний</a:t>
            </a:r>
            <a:r>
              <a:rPr lang="uk-UA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тетра</a:t>
            </a:r>
            <a:r>
              <a:rPr lang="uk-UA" sz="4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е</a:t>
            </a:r>
            <a:r>
              <a:rPr lang="uk-UA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др та його властивості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860032" y="1052736"/>
            <a:ext cx="38164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Данилова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Наталія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Володимирівна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Вчитель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математики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вищої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категорії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, Старший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вчитель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гімназії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№ 283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міста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Києва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8397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714202"/>
          </a:xfrm>
        </p:spPr>
        <p:txBody>
          <a:bodyPr>
            <a:normAutofit/>
          </a:bodyPr>
          <a:lstStyle/>
          <a:p>
            <a:r>
              <a:rPr lang="uk-UA" b="1" dirty="0"/>
              <a:t>УЯВЛЕННЯ ПРО </a:t>
            </a:r>
            <a:r>
              <a:rPr lang="uk-UA" b="1"/>
              <a:t>КУБІЧНИЙ </a:t>
            </a:r>
            <a:r>
              <a:rPr lang="uk-UA" b="1" smtClean="0"/>
              <a:t>ТЕТРАЕДР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Тетраедр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або 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трикутна піраміда-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чотиригранник, усі грані якого трикутники.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рис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.1)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2987824" y="3068960"/>
            <a:ext cx="5873750" cy="3088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57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0" y="260350"/>
            <a:ext cx="8229600" cy="5865813"/>
          </a:xfrm>
        </p:spPr>
        <p:txBody>
          <a:bodyPr>
            <a:normAutofit/>
          </a:bodyPr>
          <a:lstStyle/>
          <a:p>
            <a:r>
              <a:rPr lang="uk-UA" sz="2400" dirty="0"/>
              <a:t>Розглянемо куб</a:t>
            </a:r>
            <a:r>
              <a:rPr lang="ru-RU" sz="2400" dirty="0"/>
              <a:t>: </a:t>
            </a:r>
            <a:r>
              <a:rPr lang="en-US" sz="2400" b="1" i="1" dirty="0"/>
              <a:t>ABCDA</a:t>
            </a:r>
            <a:r>
              <a:rPr lang="ru-RU" sz="2400" b="1" i="1" baseline="-25000" dirty="0"/>
              <a:t>1</a:t>
            </a:r>
            <a:r>
              <a:rPr lang="en-US" sz="2400" b="1" i="1" dirty="0"/>
              <a:t>B</a:t>
            </a:r>
            <a:r>
              <a:rPr lang="ru-RU" sz="2400" b="1" i="1" baseline="-25000" dirty="0"/>
              <a:t>1</a:t>
            </a:r>
            <a:r>
              <a:rPr lang="en-US" sz="2400" b="1" i="1" dirty="0"/>
              <a:t>C</a:t>
            </a:r>
            <a:r>
              <a:rPr lang="ru-RU" sz="2400" b="1" i="1" baseline="-25000" dirty="0"/>
              <a:t>1</a:t>
            </a:r>
            <a:r>
              <a:rPr lang="en-US" sz="2400" b="1" i="1" dirty="0"/>
              <a:t>D</a:t>
            </a:r>
            <a:r>
              <a:rPr lang="ru-RU" sz="2400" b="1" i="1" baseline="-25000" dirty="0"/>
              <a:t>1 </a:t>
            </a:r>
            <a:r>
              <a:rPr lang="uk-UA" sz="2400" dirty="0"/>
              <a:t>(рис</a:t>
            </a:r>
            <a:r>
              <a:rPr lang="ru-RU" sz="2400" dirty="0"/>
              <a:t>.2)</a:t>
            </a:r>
          </a:p>
          <a:p>
            <a:r>
              <a:rPr lang="ru-RU" sz="2400" dirty="0" err="1" smtClean="0"/>
              <a:t>Назовемо</a:t>
            </a:r>
            <a:r>
              <a:rPr lang="ru-RU" sz="2400" dirty="0" smtClean="0"/>
              <a:t> </a:t>
            </a:r>
            <a:r>
              <a:rPr lang="ru-RU" sz="2400" b="1" i="1" dirty="0"/>
              <a:t>серединами куба</a:t>
            </a:r>
            <a:r>
              <a:rPr lang="ru-RU" sz="2400" b="1" dirty="0"/>
              <a:t> </a:t>
            </a:r>
            <a:r>
              <a:rPr lang="ru-RU" sz="2400" dirty="0" err="1"/>
              <a:t>середини</a:t>
            </a:r>
            <a:r>
              <a:rPr lang="ru-RU" sz="2400" dirty="0"/>
              <a:t> </a:t>
            </a:r>
            <a:r>
              <a:rPr lang="ru-RU" sz="2400" dirty="0" err="1"/>
              <a:t>його</a:t>
            </a:r>
            <a:r>
              <a:rPr lang="ru-RU" sz="2400" dirty="0"/>
              <a:t> ребер </a:t>
            </a:r>
            <a:r>
              <a:rPr lang="uk-UA" sz="2400" dirty="0"/>
              <a:t>точки</a:t>
            </a:r>
            <a:r>
              <a:rPr lang="ru-RU" sz="2400" dirty="0"/>
              <a:t> </a:t>
            </a:r>
            <a:r>
              <a:rPr lang="ru-RU" sz="2400" dirty="0" smtClean="0"/>
              <a:t>    ( </a:t>
            </a:r>
            <a:r>
              <a:rPr lang="en-US" sz="2400" b="1" i="1" dirty="0"/>
              <a:t>T</a:t>
            </a:r>
            <a:r>
              <a:rPr lang="ru-RU" sz="2400" b="1" i="1" baseline="-25000" dirty="0"/>
              <a:t>1</a:t>
            </a:r>
            <a:r>
              <a:rPr lang="ru-RU" sz="2400" b="1" i="1" dirty="0"/>
              <a:t>, </a:t>
            </a:r>
            <a:r>
              <a:rPr lang="en-US" sz="2400" b="1" i="1" dirty="0"/>
              <a:t>T</a:t>
            </a:r>
            <a:r>
              <a:rPr lang="ru-RU" sz="2400" b="1" i="1" baseline="-25000" dirty="0"/>
              <a:t>2</a:t>
            </a:r>
            <a:r>
              <a:rPr lang="ru-RU" sz="2400" b="1" i="1" dirty="0"/>
              <a:t>, …, </a:t>
            </a:r>
            <a:r>
              <a:rPr lang="en-US" sz="2400" b="1" i="1" dirty="0"/>
              <a:t>T</a:t>
            </a:r>
            <a:r>
              <a:rPr lang="ru-RU" sz="2400" b="1" i="1" baseline="-25000" dirty="0"/>
              <a:t>12 </a:t>
            </a:r>
            <a:r>
              <a:rPr lang="ru-RU" sz="2400" dirty="0"/>
              <a:t>)  та </a:t>
            </a:r>
            <a:r>
              <a:rPr lang="ru-RU" sz="2400" dirty="0" err="1"/>
              <a:t>центри</a:t>
            </a:r>
            <a:r>
              <a:rPr lang="ru-RU" sz="2400" dirty="0"/>
              <a:t> </a:t>
            </a:r>
            <a:r>
              <a:rPr lang="uk-UA" sz="2400" dirty="0"/>
              <a:t>симетрії його граней точки ( </a:t>
            </a:r>
            <a:r>
              <a:rPr lang="en-US" sz="2400" b="1" i="1" dirty="0"/>
              <a:t>O</a:t>
            </a:r>
            <a:r>
              <a:rPr lang="ru-RU" sz="2400" b="1" i="1" baseline="-25000" dirty="0"/>
              <a:t>1</a:t>
            </a:r>
            <a:r>
              <a:rPr lang="ru-RU" sz="2400" b="1" i="1" dirty="0"/>
              <a:t>, </a:t>
            </a:r>
            <a:r>
              <a:rPr lang="en-US" sz="2400" b="1" i="1" dirty="0"/>
              <a:t>O</a:t>
            </a:r>
            <a:r>
              <a:rPr lang="ru-RU" sz="2400" b="1" i="1" baseline="-25000" dirty="0"/>
              <a:t>2</a:t>
            </a:r>
            <a:r>
              <a:rPr lang="ru-RU" sz="2400" b="1" i="1" dirty="0"/>
              <a:t>, …, </a:t>
            </a:r>
            <a:r>
              <a:rPr lang="en-US" sz="2400" b="1" i="1" dirty="0"/>
              <a:t>O</a:t>
            </a:r>
            <a:r>
              <a:rPr lang="ru-RU" sz="2400" b="1" i="1" baseline="-25000" dirty="0"/>
              <a:t>6</a:t>
            </a:r>
            <a:r>
              <a:rPr lang="ru-RU" sz="2400" b="1" i="1" dirty="0"/>
              <a:t>)</a:t>
            </a:r>
            <a:r>
              <a:rPr lang="ru-RU" sz="2400" dirty="0"/>
              <a:t>, а </a:t>
            </a:r>
            <a:r>
              <a:rPr lang="ru-RU" sz="2400" dirty="0" err="1"/>
              <a:t>також</a:t>
            </a:r>
            <a:r>
              <a:rPr lang="ru-RU" sz="2400" dirty="0"/>
              <a:t> центр </a:t>
            </a:r>
            <a:r>
              <a:rPr lang="ru-RU" sz="2400" dirty="0" err="1"/>
              <a:t>симетр</a:t>
            </a:r>
            <a:r>
              <a:rPr lang="uk-UA" sz="2400" dirty="0" err="1"/>
              <a:t>ії</a:t>
            </a:r>
            <a:r>
              <a:rPr lang="ru-RU" sz="2400" dirty="0"/>
              <a:t> куба- точку </a:t>
            </a:r>
            <a:r>
              <a:rPr lang="en-US" sz="2400" b="1" i="1" dirty="0"/>
              <a:t>Q </a:t>
            </a:r>
            <a:r>
              <a:rPr lang="ru-RU" sz="2400" dirty="0"/>
              <a:t>(</a:t>
            </a:r>
            <a:r>
              <a:rPr lang="uk-UA" sz="2400" dirty="0"/>
              <a:t>рис</a:t>
            </a:r>
            <a:r>
              <a:rPr lang="ru-RU" sz="2400" dirty="0"/>
              <a:t>.2). ( Дал</a:t>
            </a:r>
            <a:r>
              <a:rPr lang="uk-UA" sz="2400" dirty="0"/>
              <a:t>і будем </a:t>
            </a:r>
            <a:r>
              <a:rPr lang="uk-UA" sz="2400" dirty="0" smtClean="0"/>
              <a:t>дотримуватися </a:t>
            </a:r>
            <a:r>
              <a:rPr lang="uk-UA" sz="2400" dirty="0"/>
              <a:t>тих самих позначень </a:t>
            </a:r>
            <a:r>
              <a:rPr lang="uk-UA" sz="2400" dirty="0" smtClean="0"/>
              <a:t>)</a:t>
            </a:r>
            <a:endParaRPr lang="en-US" sz="2400" dirty="0" smtClean="0"/>
          </a:p>
          <a:p>
            <a:endParaRPr lang="ru-RU" sz="2400" dirty="0"/>
          </a:p>
        </p:txBody>
      </p:sp>
      <p:pic>
        <p:nvPicPr>
          <p:cNvPr id="4" name="Рисунок 3" descr="C:\Users\Miha\AppData\Local\Temp\geogebra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61" r="849"/>
          <a:stretch/>
        </p:blipFill>
        <p:spPr bwMode="auto">
          <a:xfrm>
            <a:off x="1619672" y="2348880"/>
            <a:ext cx="7078459" cy="35283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79800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95536" y="260350"/>
            <a:ext cx="7834064" cy="5865813"/>
          </a:xfrm>
        </p:spPr>
        <p:txBody>
          <a:bodyPr>
            <a:normAutofit/>
          </a:bodyPr>
          <a:lstStyle/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рисунку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можемо спостерігати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тетраедр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, який вписаний у куб і спирається на три вершини і на точку симетрії  куба. Можна створювати нові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тетраедри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варіюючи середини куба, наприклад, зробив його вершинами середину ребра куба, діагоналі та грані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683568" y="2276872"/>
            <a:ext cx="7491204" cy="3698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36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uk-UA" b="1" dirty="0"/>
              <a:t>РІЗНОВИДИ КУБІЧНОГО </a:t>
            </a:r>
            <a:r>
              <a:rPr lang="uk-UA" b="1" dirty="0" smtClean="0"/>
              <a:t>ТЕТРАЕДРА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ЧОТИРИ ВЕРШИНИ КУБА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Кубічний тетраедр 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b="1" i="1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ABC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 descr="C:\Users\Miha\AppData\Local\Temp\geogebra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48880"/>
            <a:ext cx="7560840" cy="38884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520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uk-UA" sz="2700" b="1" dirty="0">
                <a:latin typeface="Times New Roman" pitchFamily="18" charset="0"/>
                <a:cs typeface="Times New Roman" pitchFamily="18" charset="0"/>
              </a:rPr>
              <a:t>ТРИ ВЕРШИНИ І ОДНА СЕРЕДИНА КУБА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pPr algn="ctr"/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Кубічний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тетраедр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ADCQ</a:t>
            </a:r>
          </a:p>
          <a:p>
            <a:endParaRPr lang="ru-RU" dirty="0"/>
          </a:p>
        </p:txBody>
      </p:sp>
      <p:pic>
        <p:nvPicPr>
          <p:cNvPr id="4" name="Рисунок 3" descr="C:\Users\Miha\AppData\Local\Temp\geogebra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44825"/>
            <a:ext cx="7920880" cy="42484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3235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ДВІ ВЕРШИНИ І ДВІ СЕРЕДИНИ КУБА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pPr algn="ctr"/>
            <a:r>
              <a:rPr lang="uk-UA" dirty="0">
                <a:latin typeface="Times New Roman" pitchFamily="18" charset="0"/>
                <a:cs typeface="Times New Roman" pitchFamily="18" charset="0"/>
              </a:rPr>
              <a:t>Кубічний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тетраедр 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QO</a:t>
            </a:r>
            <a:r>
              <a:rPr lang="en-US" b="1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DC</a:t>
            </a:r>
          </a:p>
          <a:p>
            <a:endParaRPr lang="ru-RU" dirty="0"/>
          </a:p>
        </p:txBody>
      </p:sp>
      <p:pic>
        <p:nvPicPr>
          <p:cNvPr id="4" name="Рисунок 3" descr="C:\Users\Miha\AppData\Local\Temp\geogebra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205" y="1754504"/>
            <a:ext cx="8280920" cy="41227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6232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ОДНА ВЕРШИНА КУБА 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ТРИ СЕРЕДИНИ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Кубічний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тетраедр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Рисунок 3" descr="C:\Users\Miha\AppData\Local\Temp\geogebra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76872"/>
            <a:ext cx="7992887" cy="4032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04420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4000" b="1" dirty="0">
                <a:latin typeface="Times New Roman" pitchFamily="18" charset="0"/>
                <a:cs typeface="Times New Roman" pitchFamily="18" charset="0"/>
              </a:rPr>
              <a:t>ЧОТИРИ СЕРЕДИНИ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pPr algn="ctr"/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Кубічний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тетраедр 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sz="2800" b="1" i="1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800" b="1" i="1" baseline="-250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800" b="1" i="1" baseline="-25000" dirty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800" b="1" i="1" baseline="-25000" dirty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755576" y="1699894"/>
            <a:ext cx="7344815" cy="4105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050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/>
          </a:bodyPr>
          <a:lstStyle/>
          <a:p>
            <a:r>
              <a:rPr lang="uk-UA" sz="3100" b="1" dirty="0" smtClean="0">
                <a:latin typeface="Times New Roman" pitchFamily="18" charset="0"/>
                <a:cs typeface="Times New Roman" pitchFamily="18" charset="0"/>
              </a:rPr>
              <a:t>РОЗВ’ЯЗАННЯ КУБІЧНОГО ТЕТРАЕДРА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705703"/>
            <a:ext cx="8229600" cy="4314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17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uk-UA" sz="4900" b="1" dirty="0">
                <a:latin typeface="Times New Roman" pitchFamily="18" charset="0"/>
                <a:cs typeface="Times New Roman" pitchFamily="18" charset="0"/>
              </a:rPr>
              <a:t>Ребра: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algn="ctr"/>
                <a:r>
                  <a:rPr lang="en-US" b="1" dirty="0">
                    <a:latin typeface="Times New Roman" pitchFamily="18" charset="0"/>
                    <a:cs typeface="Times New Roman" pitchFamily="18" charset="0"/>
                  </a:rPr>
                  <a:t>AD = CD = a , AQ =</a:t>
                </a:r>
                <a14:m>
                  <m:oMath xmlns:m="http://schemas.openxmlformats.org/officeDocument/2006/math">
                    <m:r>
                      <a:rPr lang="en-US" b="1" i="1">
                        <a:latin typeface="Cambria Math"/>
                      </a:rPr>
                      <m:t> </m:t>
                    </m:r>
                    <m:f>
                      <m:fPr>
                        <m:ctrlPr>
                          <a:rPr lang="ru-RU" b="1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b="1" i="1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US" b="1" i="1">
                            <a:latin typeface="Cambria Math"/>
                          </a:rPr>
                          <m:t>𝟐</m:t>
                        </m:r>
                      </m:den>
                    </m:f>
                    <m:r>
                      <a:rPr lang="en-US" b="1" i="1">
                        <a:latin typeface="Cambria Math"/>
                      </a:rPr>
                      <m:t> </m:t>
                    </m:r>
                  </m:oMath>
                </a14:m>
                <a:r>
                  <a:rPr lang="en-US" b="1" dirty="0">
                    <a:latin typeface="Times New Roman" pitchFamily="18" charset="0"/>
                    <a:cs typeface="Times New Roman" pitchFamily="18" charset="0"/>
                  </a:rPr>
                  <a:t>AC</a:t>
                </a:r>
                <a:r>
                  <a:rPr lang="en-US" b="1" baseline="-25000" dirty="0">
                    <a:latin typeface="Times New Roman" pitchFamily="18" charset="0"/>
                    <a:cs typeface="Times New Roman" pitchFamily="18" charset="0"/>
                  </a:rPr>
                  <a:t>1 </a:t>
                </a:r>
                <a:r>
                  <a:rPr lang="en-US" b="1" dirty="0">
                    <a:latin typeface="Times New Roman" pitchFamily="18" charset="0"/>
                    <a:cs typeface="Times New Roman" pitchFamily="18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US" b="1" i="1">
                        <a:latin typeface="Cambria Math"/>
                      </a:rPr>
                      <m:t> </m:t>
                    </m:r>
                    <m:f>
                      <m:fPr>
                        <m:ctrlPr>
                          <a:rPr lang="ru-RU" b="1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b="1" i="1">
                            <a:latin typeface="Cambria Math"/>
                          </a:rPr>
                          <m:t>𝒂</m:t>
                        </m:r>
                        <m:r>
                          <a:rPr lang="en-US" b="1" i="1">
                            <a:latin typeface="Cambria Math"/>
                          </a:rPr>
                          <m:t>√</m:t>
                        </m:r>
                        <m:r>
                          <a:rPr lang="en-US" b="1" i="1"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en-US" b="1" i="1">
                            <a:latin typeface="Cambria Math"/>
                          </a:rPr>
                          <m:t>𝟐</m:t>
                        </m:r>
                      </m:den>
                    </m:f>
                    <m:r>
                      <a:rPr lang="en-US" b="1" i="1">
                        <a:latin typeface="Cambria Math"/>
                      </a:rPr>
                      <m:t> </m:t>
                    </m:r>
                  </m:oMath>
                </a14:m>
                <a:r>
                  <a:rPr lang="en-US" b="1" dirty="0">
                    <a:latin typeface="Times New Roman" pitchFamily="18" charset="0"/>
                    <a:cs typeface="Times New Roman" pitchFamily="18" charset="0"/>
                  </a:rPr>
                  <a:t>,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en-US" b="1" dirty="0">
                    <a:latin typeface="Times New Roman" pitchFamily="18" charset="0"/>
                    <a:cs typeface="Times New Roman" pitchFamily="18" charset="0"/>
                  </a:rPr>
                  <a:t>CQ = DQ  =</a:t>
                </a:r>
                <a14:m>
                  <m:oMath xmlns:m="http://schemas.openxmlformats.org/officeDocument/2006/math">
                    <m:r>
                      <a:rPr lang="en-US" b="1" i="1">
                        <a:latin typeface="Cambria Math"/>
                      </a:rPr>
                      <m:t>  </m:t>
                    </m:r>
                    <m:f>
                      <m:fPr>
                        <m:ctrlPr>
                          <a:rPr lang="ru-RU" b="1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b="1" i="1">
                            <a:latin typeface="Cambria Math"/>
                          </a:rPr>
                          <m:t>𝒂</m:t>
                        </m:r>
                        <m:rad>
                          <m:radPr>
                            <m:degHide m:val="on"/>
                            <m:ctrlPr>
                              <a:rPr lang="ru-RU" b="1" i="1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b="1" i="1">
                                <a:latin typeface="Cambria Math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b="1" i="1"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b="1" dirty="0">
                    <a:latin typeface="Times New Roman" pitchFamily="18" charset="0"/>
                    <a:cs typeface="Times New Roman" pitchFamily="18" charset="0"/>
                  </a:rPr>
                  <a:t> , AC = </a:t>
                </a:r>
                <a14:m>
                  <m:oMath xmlns:m="http://schemas.openxmlformats.org/officeDocument/2006/math">
                    <m:r>
                      <a:rPr lang="en-US" b="1" i="1">
                        <a:latin typeface="Cambria Math"/>
                      </a:rPr>
                      <m:t>𝒂</m:t>
                    </m:r>
                    <m:rad>
                      <m:radPr>
                        <m:degHide m:val="on"/>
                        <m:ctrlPr>
                          <a:rPr lang="ru-RU" b="1" i="1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US" b="1" i="1">
                            <a:latin typeface="Cambria Math"/>
                          </a:rPr>
                          <m:t>𝟐</m:t>
                        </m:r>
                      </m:e>
                    </m:rad>
                  </m:oMath>
                </a14:m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0401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Плоскі 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кути: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algn="ctr"/>
                <a:r>
                  <a:rPr lang="uk-UA" b="1" dirty="0">
                    <a:latin typeface="Times New Roman" pitchFamily="18" charset="0"/>
                    <a:cs typeface="Times New Roman" pitchFamily="18" charset="0"/>
                  </a:rPr>
                  <a:t>а)</a:t>
                </a:r>
                <a:r>
                  <a:rPr lang="uk-UA" dirty="0">
                    <a:latin typeface="Times New Roman" pitchFamily="18" charset="0"/>
                    <a:cs typeface="Times New Roman" pitchFamily="18" charset="0"/>
                  </a:rPr>
                  <a:t>при вершині А: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uk-UA" dirty="0">
                    <a:latin typeface="Times New Roman" pitchFamily="18" charset="0"/>
                    <a:cs typeface="Times New Roman" pitchFamily="18" charset="0"/>
                  </a:rPr>
                  <a:t>так як 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ABCD</a:t>
                </a:r>
                <a:r>
                  <a:rPr lang="uk-UA" dirty="0">
                    <a:latin typeface="Times New Roman" pitchFamily="18" charset="0"/>
                    <a:cs typeface="Times New Roman" pitchFamily="18" charset="0"/>
                  </a:rPr>
                  <a:t>  -квадрат, то: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uk-UA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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CAD = 45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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en-US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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QAO</a:t>
                </a:r>
                <a:r>
                  <a:rPr lang="en-US" baseline="-25000" dirty="0">
                    <a:latin typeface="Times New Roman" pitchFamily="18" charset="0"/>
                    <a:cs typeface="Times New Roman" pitchFamily="18" charset="0"/>
                  </a:rPr>
                  <a:t>1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=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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C</a:t>
                </a:r>
                <a:r>
                  <a:rPr lang="en-US" baseline="-25000" dirty="0">
                    <a:latin typeface="Times New Roman" pitchFamily="18" charset="0"/>
                    <a:cs typeface="Times New Roman" pitchFamily="18" charset="0"/>
                  </a:rPr>
                  <a:t>1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AC =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arccos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/>
                      </a:rPr>
                      <m:t> </m:t>
                    </m:r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𝐴𝐶</m:t>
                        </m:r>
                      </m:num>
                      <m:den>
                        <m:r>
                          <a:rPr lang="en-US" i="1">
                            <a:latin typeface="Cambria Math"/>
                          </a:rPr>
                          <m:t>𝐴𝐶</m:t>
                        </m:r>
                        <m:r>
                          <a:rPr lang="en-US" i="1">
                            <a:latin typeface="Cambria Math"/>
                          </a:rPr>
                          <m:t>1</m:t>
                        </m:r>
                      </m:den>
                    </m:f>
                  </m:oMath>
                </a14:m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arccos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i="1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ru-RU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/>
                              </a:rPr>
                              <m:t>2</m:t>
                            </m:r>
                          </m:num>
                          <m:den>
                            <m:r>
                              <a:rPr lang="en-US" i="1">
                                <a:latin typeface="Cambria Math"/>
                              </a:rPr>
                              <m:t>3</m:t>
                            </m:r>
                          </m:den>
                        </m:f>
                      </m:e>
                    </m:rad>
                  </m:oMath>
                </a14:m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en-US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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QAD = 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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C</a:t>
                </a:r>
                <a:r>
                  <a:rPr lang="en-US" baseline="-25000" dirty="0">
                    <a:latin typeface="Times New Roman" pitchFamily="18" charset="0"/>
                    <a:cs typeface="Times New Roman" pitchFamily="18" charset="0"/>
                  </a:rPr>
                  <a:t>1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AD =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arccos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/>
                      </a:rPr>
                      <m:t> </m:t>
                    </m:r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𝐴𝐷</m:t>
                        </m:r>
                      </m:num>
                      <m:den>
                        <m:r>
                          <a:rPr lang="en-US" i="1">
                            <a:latin typeface="Cambria Math"/>
                          </a:rPr>
                          <m:t>𝐴𝐶</m:t>
                        </m:r>
                        <m:r>
                          <a:rPr lang="en-US" i="1">
                            <a:latin typeface="Cambria Math"/>
                          </a:rPr>
                          <m:t>1</m:t>
                        </m:r>
                      </m:den>
                    </m:f>
                  </m:oMath>
                </a14:m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arccos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ru-RU" i="1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i="1">
                                <a:latin typeface="Cambria Math"/>
                              </a:rPr>
                              <m:t>3</m:t>
                            </m:r>
                          </m:e>
                        </m:rad>
                      </m:den>
                    </m:f>
                  </m:oMath>
                </a14:m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188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0926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4294967295"/>
              </p:nvPr>
            </p:nvSpPr>
            <p:spPr>
              <a:xfrm>
                <a:off x="0" y="333375"/>
                <a:ext cx="8229600" cy="5399088"/>
              </a:xfrm>
            </p:spPr>
            <p:txBody>
              <a:bodyPr>
                <a:normAutofit/>
              </a:bodyPr>
              <a:lstStyle/>
              <a:p>
                <a:r>
                  <a:rPr lang="uk-UA" b="1" dirty="0">
                    <a:latin typeface="Times New Roman" pitchFamily="18" charset="0"/>
                    <a:cs typeface="Times New Roman" pitchFamily="18" charset="0"/>
                  </a:rPr>
                  <a:t>в)</a:t>
                </a:r>
                <a:r>
                  <a:rPr lang="ru-RU" dirty="0">
                    <a:latin typeface="Times New Roman" pitchFamily="18" charset="0"/>
                    <a:cs typeface="Times New Roman" pitchFamily="18" charset="0"/>
                  </a:rPr>
                  <a:t>при вершин</a:t>
                </a:r>
                <a:r>
                  <a:rPr lang="uk-UA" dirty="0">
                    <a:latin typeface="Times New Roman" pitchFamily="18" charset="0"/>
                    <a:cs typeface="Times New Roman" pitchFamily="18" charset="0"/>
                  </a:rPr>
                  <a:t>і 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Q</a:t>
                </a:r>
                <a:r>
                  <a:rPr lang="ru-RU" dirty="0">
                    <a:latin typeface="Times New Roman" pitchFamily="18" charset="0"/>
                    <a:cs typeface="Times New Roman" pitchFamily="18" charset="0"/>
                  </a:rPr>
                  <a:t>:</a:t>
                </a:r>
              </a:p>
              <a:p>
                <a:r>
                  <a:rPr lang="ru-RU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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AQD</a:t>
                </a:r>
                <a:r>
                  <a:rPr lang="ru-RU" dirty="0"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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CQD</a:t>
                </a:r>
                <a:r>
                  <a:rPr lang="ru-RU" dirty="0"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arccos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ru-RU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ru-RU" i="1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ru-RU" dirty="0">
                    <a:latin typeface="Times New Roman" pitchFamily="18" charset="0"/>
                    <a:cs typeface="Times New Roman" pitchFamily="18" charset="0"/>
                  </a:rPr>
                  <a:t>,</a:t>
                </a:r>
              </a:p>
              <a:p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cos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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AQD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𝐴𝑄</m:t>
                        </m:r>
                        <m:r>
                          <a:rPr lang="en-US" i="1">
                            <a:latin typeface="Cambria Math"/>
                          </a:rPr>
                          <m:t>²+</m:t>
                        </m:r>
                        <m:r>
                          <a:rPr lang="en-US" i="1">
                            <a:latin typeface="Cambria Math"/>
                          </a:rPr>
                          <m:t>𝑄𝐷</m:t>
                        </m:r>
                        <m:r>
                          <a:rPr lang="en-US" i="1">
                            <a:latin typeface="Cambria Math"/>
                          </a:rPr>
                          <m:t>²+</m:t>
                        </m:r>
                        <m:r>
                          <a:rPr lang="en-US" i="1">
                            <a:latin typeface="Cambria Math"/>
                          </a:rPr>
                          <m:t>𝐴𝐷</m:t>
                        </m:r>
                        <m:r>
                          <a:rPr lang="en-US" i="1">
                            <a:latin typeface="Cambria Math"/>
                          </a:rPr>
                          <m:t>²</m:t>
                        </m:r>
                      </m:num>
                      <m:den>
                        <m:r>
                          <a:rPr lang="en-US" i="1">
                            <a:latin typeface="Cambria Math"/>
                          </a:rPr>
                          <m:t>2</m:t>
                        </m:r>
                        <m:r>
                          <a:rPr lang="en-US" i="1">
                            <a:latin typeface="Cambria Math"/>
                          </a:rPr>
                          <m:t>𝐴𝑄</m:t>
                        </m:r>
                        <m:r>
                          <a:rPr lang="en-US" i="1">
                            <a:latin typeface="Cambria Math"/>
                          </a:rPr>
                          <m:t>·</m:t>
                        </m:r>
                        <m:r>
                          <a:rPr lang="en-US" i="1">
                            <a:latin typeface="Cambria Math"/>
                          </a:rPr>
                          <m:t>𝑄𝐷</m:t>
                        </m:r>
                      </m:den>
                    </m:f>
                  </m:oMath>
                </a14:m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ru-RU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/>
                              </a:rPr>
                              <m:t>3</m:t>
                            </m:r>
                            <m:r>
                              <a:rPr lang="en-US" i="1">
                                <a:latin typeface="Cambria Math"/>
                              </a:rPr>
                              <m:t>𝑎</m:t>
                            </m:r>
                            <m:r>
                              <a:rPr lang="en-US" i="1">
                                <a:latin typeface="Cambria Math"/>
                              </a:rPr>
                              <m:t>²</m:t>
                            </m:r>
                          </m:num>
                          <m:den>
                            <m:r>
                              <a:rPr lang="en-US" i="1">
                                <a:latin typeface="Cambria Math"/>
                              </a:rPr>
                              <m:t>4</m:t>
                            </m:r>
                          </m:den>
                        </m:f>
                        <m:r>
                          <a:rPr lang="en-US" i="1">
                            <a:latin typeface="Cambria Math"/>
                          </a:rPr>
                          <m:t>+</m:t>
                        </m:r>
                        <m:f>
                          <m:fPr>
                            <m:ctrlPr>
                              <a:rPr lang="ru-RU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/>
                              </a:rPr>
                              <m:t>3</m:t>
                            </m:r>
                            <m:r>
                              <a:rPr lang="en-US" i="1">
                                <a:latin typeface="Cambria Math"/>
                              </a:rPr>
                              <m:t>𝑎</m:t>
                            </m:r>
                            <m:r>
                              <a:rPr lang="en-US" i="1">
                                <a:latin typeface="Cambria Math"/>
                              </a:rPr>
                              <m:t>²</m:t>
                            </m:r>
                          </m:num>
                          <m:den>
                            <m:r>
                              <a:rPr lang="en-US" i="1">
                                <a:latin typeface="Cambria Math"/>
                              </a:rPr>
                              <m:t>4</m:t>
                            </m:r>
                          </m:den>
                        </m:f>
                        <m:r>
                          <a:rPr lang="en-US" i="1">
                            <a:latin typeface="Cambria Math"/>
                          </a:rPr>
                          <m:t>−</m:t>
                        </m:r>
                        <m:r>
                          <a:rPr lang="en-US" i="1">
                            <a:latin typeface="Cambria Math"/>
                          </a:rPr>
                          <m:t>𝑎</m:t>
                        </m:r>
                        <m:r>
                          <a:rPr lang="en-US" i="1">
                            <a:latin typeface="Cambria Math"/>
                          </a:rPr>
                          <m:t>²</m:t>
                        </m:r>
                      </m:num>
                      <m:den>
                        <m:r>
                          <a:rPr lang="en-US" i="1">
                            <a:latin typeface="Cambria Math"/>
                          </a:rPr>
                          <m:t>2·</m:t>
                        </m:r>
                        <m:f>
                          <m:fPr>
                            <m:ctrlPr>
                              <a:rPr lang="ru-RU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/>
                              </a:rPr>
                              <m:t>3</m:t>
                            </m:r>
                            <m:r>
                              <a:rPr lang="en-US" i="1">
                                <a:latin typeface="Cambria Math"/>
                              </a:rPr>
                              <m:t>𝑎</m:t>
                            </m:r>
                            <m:r>
                              <a:rPr lang="en-US" i="1">
                                <a:latin typeface="Cambria Math"/>
                              </a:rPr>
                              <m:t>²</m:t>
                            </m:r>
                          </m:num>
                          <m:den>
                            <m:r>
                              <a:rPr lang="en-US" i="1">
                                <a:latin typeface="Cambria Math"/>
                              </a:rPr>
                              <m:t>4</m:t>
                            </m:r>
                          </m:den>
                        </m:f>
                      </m:den>
                    </m:f>
                  </m:oMath>
                </a14:m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i="1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,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en-US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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AQC = π-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arccos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i="1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,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cos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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AQC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𝐴𝑄</m:t>
                        </m:r>
                        <m:r>
                          <a:rPr lang="en-US" i="1">
                            <a:latin typeface="Cambria Math"/>
                          </a:rPr>
                          <m:t>²+</m:t>
                        </m:r>
                        <m:r>
                          <a:rPr lang="en-US" i="1">
                            <a:latin typeface="Cambria Math"/>
                          </a:rPr>
                          <m:t>𝑄𝐶</m:t>
                        </m:r>
                        <m:r>
                          <a:rPr lang="en-US" i="1">
                            <a:latin typeface="Cambria Math"/>
                          </a:rPr>
                          <m:t>²−</m:t>
                        </m:r>
                        <m:r>
                          <a:rPr lang="en-US" i="1">
                            <a:latin typeface="Cambria Math"/>
                          </a:rPr>
                          <m:t>𝐴𝐶</m:t>
                        </m:r>
                        <m:r>
                          <a:rPr lang="en-US" i="1">
                            <a:latin typeface="Cambria Math"/>
                          </a:rPr>
                          <m:t>²</m:t>
                        </m:r>
                      </m:num>
                      <m:den>
                        <m:r>
                          <a:rPr lang="en-US" i="1">
                            <a:latin typeface="Cambria Math"/>
                          </a:rPr>
                          <m:t>2</m:t>
                        </m:r>
                        <m:r>
                          <a:rPr lang="en-US" i="1">
                            <a:latin typeface="Cambria Math"/>
                          </a:rPr>
                          <m:t>𝐴𝑄</m:t>
                        </m:r>
                        <m:r>
                          <a:rPr lang="en-US" i="1">
                            <a:latin typeface="Cambria Math"/>
                          </a:rPr>
                          <m:t>·</m:t>
                        </m:r>
                        <m:r>
                          <a:rPr lang="en-US" i="1">
                            <a:latin typeface="Cambria Math"/>
                          </a:rPr>
                          <m:t>𝑄𝐶</m:t>
                        </m:r>
                      </m:den>
                    </m:f>
                  </m:oMath>
                </a14:m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=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ru-RU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/>
                              </a:rPr>
                              <m:t>3</m:t>
                            </m:r>
                            <m:r>
                              <a:rPr lang="en-US" i="1">
                                <a:latin typeface="Cambria Math"/>
                              </a:rPr>
                              <m:t>𝑎</m:t>
                            </m:r>
                            <m:r>
                              <a:rPr lang="en-US" i="1">
                                <a:latin typeface="Cambria Math"/>
                              </a:rPr>
                              <m:t>²</m:t>
                            </m:r>
                          </m:num>
                          <m:den>
                            <m:r>
                              <a:rPr lang="en-US" i="1">
                                <a:latin typeface="Cambria Math"/>
                              </a:rPr>
                              <m:t>4</m:t>
                            </m:r>
                          </m:den>
                        </m:f>
                        <m:r>
                          <a:rPr lang="en-US" i="1">
                            <a:latin typeface="Cambria Math"/>
                          </a:rPr>
                          <m:t>+</m:t>
                        </m:r>
                        <m:f>
                          <m:fPr>
                            <m:ctrlPr>
                              <a:rPr lang="ru-RU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/>
                              </a:rPr>
                              <m:t>3</m:t>
                            </m:r>
                            <m:r>
                              <a:rPr lang="en-US" i="1">
                                <a:latin typeface="Cambria Math"/>
                              </a:rPr>
                              <m:t>𝑎</m:t>
                            </m:r>
                            <m:r>
                              <a:rPr lang="en-US" i="1">
                                <a:latin typeface="Cambria Math"/>
                              </a:rPr>
                              <m:t>²</m:t>
                            </m:r>
                          </m:num>
                          <m:den>
                            <m:r>
                              <a:rPr lang="en-US" i="1">
                                <a:latin typeface="Cambria Math"/>
                              </a:rPr>
                              <m:t>4</m:t>
                            </m:r>
                          </m:den>
                        </m:f>
                        <m:r>
                          <a:rPr lang="en-US" i="1">
                            <a:latin typeface="Cambria Math"/>
                          </a:rPr>
                          <m:t>−2</m:t>
                        </m:r>
                        <m:r>
                          <a:rPr lang="en-US" i="1">
                            <a:latin typeface="Cambria Math"/>
                          </a:rPr>
                          <m:t>𝑎</m:t>
                        </m:r>
                        <m:r>
                          <a:rPr lang="en-US" i="1">
                            <a:latin typeface="Cambria Math"/>
                          </a:rPr>
                          <m:t>²</m:t>
                        </m:r>
                      </m:num>
                      <m:den>
                        <m:f>
                          <m:fPr>
                            <m:ctrlPr>
                              <a:rPr lang="ru-RU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/>
                              </a:rPr>
                              <m:t>3</m:t>
                            </m:r>
                            <m:r>
                              <a:rPr lang="en-US" i="1">
                                <a:latin typeface="Cambria Math"/>
                              </a:rPr>
                              <m:t>𝑎</m:t>
                            </m:r>
                            <m:r>
                              <a:rPr lang="en-US" i="1">
                                <a:latin typeface="Cambria Math"/>
                              </a:rPr>
                              <m:t>²</m:t>
                            </m:r>
                          </m:num>
                          <m:den>
                            <m:r>
                              <a:rPr lang="en-US" i="1">
                                <a:latin typeface="Cambria Math"/>
                              </a:rPr>
                              <m:t>4</m:t>
                            </m:r>
                          </m:den>
                        </m:f>
                      </m:den>
                    </m:f>
                  </m:oMath>
                </a14:m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= 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i="1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4294967295"/>
              </p:nvPr>
            </p:nvSpPr>
            <p:spPr>
              <a:xfrm>
                <a:off x="0" y="333375"/>
                <a:ext cx="8229600" cy="5399088"/>
              </a:xfrm>
              <a:blipFill rotWithShape="1">
                <a:blip r:embed="rId2"/>
                <a:stretch>
                  <a:fillRect l="-1630" t="-158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32858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4294967295"/>
              </p:nvPr>
            </p:nvSpPr>
            <p:spPr>
              <a:xfrm>
                <a:off x="0" y="1600200"/>
                <a:ext cx="8229600" cy="4525963"/>
              </a:xfrm>
            </p:spPr>
            <p:txBody>
              <a:bodyPr/>
              <a:lstStyle/>
              <a:p>
                <a:pPr algn="ctr"/>
                <a:r>
                  <a:rPr lang="uk-UA" b="1" dirty="0">
                    <a:latin typeface="Times New Roman" pitchFamily="18" charset="0"/>
                    <a:cs typeface="Times New Roman" pitchFamily="18" charset="0"/>
                  </a:rPr>
                  <a:t>г)</a:t>
                </a:r>
                <a:r>
                  <a:rPr lang="uk-UA" dirty="0">
                    <a:latin typeface="Times New Roman" pitchFamily="18" charset="0"/>
                    <a:cs typeface="Times New Roman" pitchFamily="18" charset="0"/>
                  </a:rPr>
                  <a:t>при вершині С: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en-US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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ADC</a:t>
                </a:r>
                <a:r>
                  <a:rPr lang="ru-RU" dirty="0">
                    <a:latin typeface="Times New Roman" pitchFamily="18" charset="0"/>
                    <a:cs typeface="Times New Roman" pitchFamily="18" charset="0"/>
                  </a:rPr>
                  <a:t> = 45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</a:t>
                </a:r>
                <a:r>
                  <a:rPr lang="ru-RU" dirty="0">
                    <a:latin typeface="Times New Roman" pitchFamily="18" charset="0"/>
                    <a:cs typeface="Times New Roman" pitchFamily="18" charset="0"/>
                  </a:rPr>
                  <a:t>,</a:t>
                </a:r>
              </a:p>
              <a:p>
                <a:pPr algn="ctr"/>
                <a:r>
                  <a:rPr lang="en-US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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QCA = A</a:t>
                </a:r>
                <a:r>
                  <a:rPr lang="en-US" baseline="-25000" dirty="0">
                    <a:latin typeface="Times New Roman" pitchFamily="18" charset="0"/>
                    <a:cs typeface="Times New Roman" pitchFamily="18" charset="0"/>
                  </a:rPr>
                  <a:t>1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CA =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arccos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𝐴𝐶</m:t>
                        </m:r>
                      </m:num>
                      <m:den>
                        <m:r>
                          <a:rPr lang="en-US" i="1">
                            <a:latin typeface="Cambria Math"/>
                          </a:rPr>
                          <m:t>𝐴</m:t>
                        </m:r>
                        <m:r>
                          <a:rPr lang="en-US" i="1">
                            <a:latin typeface="Cambria Math"/>
                          </a:rPr>
                          <m:t>1</m:t>
                        </m:r>
                        <m:r>
                          <a:rPr lang="en-US" i="1">
                            <a:latin typeface="Cambria Math"/>
                          </a:rPr>
                          <m:t>𝐶</m:t>
                        </m:r>
                      </m:den>
                    </m:f>
                  </m:oMath>
                </a14:m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arccos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i="1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ru-RU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/>
                              </a:rPr>
                              <m:t>2</m:t>
                            </m:r>
                          </m:num>
                          <m:den>
                            <m:r>
                              <a:rPr lang="en-US" i="1">
                                <a:latin typeface="Cambria Math"/>
                              </a:rPr>
                              <m:t>3</m:t>
                            </m:r>
                          </m:den>
                        </m:f>
                      </m:e>
                    </m:rad>
                  </m:oMath>
                </a14:m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en-US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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QCD = 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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A</a:t>
                </a:r>
                <a:r>
                  <a:rPr lang="en-US" baseline="-25000" dirty="0">
                    <a:latin typeface="Times New Roman" pitchFamily="18" charset="0"/>
                    <a:cs typeface="Times New Roman" pitchFamily="18" charset="0"/>
                  </a:rPr>
                  <a:t>1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CD =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arccos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𝐶𝐷</m:t>
                        </m:r>
                      </m:num>
                      <m:den>
                        <m:r>
                          <a:rPr lang="en-US" i="1">
                            <a:latin typeface="Cambria Math"/>
                          </a:rPr>
                          <m:t>𝐴</m:t>
                        </m:r>
                        <m:r>
                          <a:rPr lang="en-US" i="1">
                            <a:latin typeface="Cambria Math"/>
                          </a:rPr>
                          <m:t>1</m:t>
                        </m:r>
                        <m:r>
                          <a:rPr lang="en-US" i="1">
                            <a:latin typeface="Cambria Math"/>
                          </a:rPr>
                          <m:t>𝐶</m:t>
                        </m:r>
                      </m:den>
                    </m:f>
                  </m:oMath>
                </a14:m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arccos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ru-RU" i="1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i="1">
                                <a:latin typeface="Cambria Math"/>
                              </a:rPr>
                              <m:t>3</m:t>
                            </m:r>
                          </m:e>
                        </m:rad>
                      </m:den>
                    </m:f>
                  </m:oMath>
                </a14:m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4294967295"/>
              </p:nvPr>
            </p:nvSpPr>
            <p:spPr>
              <a:xfrm>
                <a:off x="0" y="1600200"/>
                <a:ext cx="8229600" cy="4525963"/>
              </a:xfrm>
              <a:blipFill rotWithShape="1">
                <a:blip r:embed="rId2"/>
                <a:stretch>
                  <a:fillRect t="-188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37755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uk-UA" sz="4900" b="1" dirty="0">
                <a:latin typeface="Times New Roman" pitchFamily="18" charset="0"/>
                <a:cs typeface="Times New Roman" pitchFamily="18" charset="0"/>
              </a:rPr>
              <a:t>Кути між сусідніми ребрами</a:t>
            </a:r>
            <a:r>
              <a:rPr lang="uk-UA" b="1" dirty="0"/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між ребрами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QD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AC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(кут φ</a:t>
            </a:r>
            <a:r>
              <a:rPr lang="ru-RU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):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uk-UA" dirty="0">
                <a:latin typeface="Times New Roman" pitchFamily="18" charset="0"/>
                <a:cs typeface="Times New Roman" pitchFamily="18" charset="0"/>
              </a:rPr>
              <a:t>відрізок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BD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- проекція прямої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QD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на площину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ABC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 ,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uk-UA" dirty="0">
                <a:latin typeface="Times New Roman" pitchFamily="18" charset="0"/>
                <a:cs typeface="Times New Roman" pitchFamily="18" charset="0"/>
              </a:rPr>
              <a:t>відрізки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AC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BD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перпендикулярні, тому за теоремою про три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перпендикуляри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QD </a:t>
            </a:r>
            <a:r>
              <a:rPr lang="uk-UA" dirty="0">
                <a:latin typeface="Times New Roman" pitchFamily="18" charset="0"/>
                <a:cs typeface="Times New Roman" pitchFamily="18" charset="0"/>
                <a:sym typeface="Symbol"/>
              </a:rPr>
              <a:t>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AC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, φ</a:t>
            </a:r>
            <a:r>
              <a:rPr lang="ru-RU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= 90</a:t>
            </a:r>
            <a:r>
              <a:rPr lang="uk-UA" dirty="0">
                <a:latin typeface="Times New Roman" pitchFamily="18" charset="0"/>
                <a:cs typeface="Times New Roman" pitchFamily="18" charset="0"/>
                <a:sym typeface="Symbol"/>
              </a:rPr>
              <a:t>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/>
              <a:t/>
            </a:r>
            <a:br>
              <a:rPr lang="ru-RU" dirty="0"/>
            </a:br>
            <a:endParaRPr lang="en-US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4580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4294967295"/>
              </p:nvPr>
            </p:nvSpPr>
            <p:spPr>
              <a:xfrm>
                <a:off x="0" y="1916113"/>
                <a:ext cx="8229600" cy="4210050"/>
              </a:xfrm>
            </p:spPr>
            <p:txBody>
              <a:bodyPr>
                <a:normAutofit lnSpcReduction="10000"/>
              </a:bodyPr>
              <a:lstStyle/>
              <a:p>
                <a:pPr algn="ctr"/>
                <a:r>
                  <a:rPr lang="uk-UA" sz="3600" b="1" dirty="0">
                    <a:latin typeface="Times New Roman" pitchFamily="18" charset="0"/>
                    <a:cs typeface="Times New Roman" pitchFamily="18" charset="0"/>
                  </a:rPr>
                  <a:t>б)</a:t>
                </a:r>
                <a:r>
                  <a:rPr lang="uk-UA" sz="3600" dirty="0">
                    <a:latin typeface="Times New Roman" pitchFamily="18" charset="0"/>
                    <a:cs typeface="Times New Roman" pitchFamily="18" charset="0"/>
                  </a:rPr>
                  <a:t> між ребрами 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QC</a:t>
                </a:r>
                <a:r>
                  <a:rPr lang="uk-UA" sz="3600" dirty="0">
                    <a:latin typeface="Times New Roman" pitchFamily="18" charset="0"/>
                    <a:cs typeface="Times New Roman" pitchFamily="18" charset="0"/>
                  </a:rPr>
                  <a:t> і 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AD</a:t>
                </a:r>
                <a:r>
                  <a:rPr lang="uk-UA" sz="3600" dirty="0">
                    <a:latin typeface="Times New Roman" pitchFamily="18" charset="0"/>
                    <a:cs typeface="Times New Roman" pitchFamily="18" charset="0"/>
                  </a:rPr>
                  <a:t> ( кут φ</a:t>
                </a:r>
                <a:r>
                  <a:rPr lang="uk-UA" sz="3600" baseline="-25000" dirty="0"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uk-UA" sz="3600" dirty="0">
                    <a:latin typeface="Times New Roman" pitchFamily="18" charset="0"/>
                    <a:cs typeface="Times New Roman" pitchFamily="18" charset="0"/>
                  </a:rPr>
                  <a:t> )</a:t>
                </a:r>
                <a:endParaRPr lang="ru-RU" sz="3600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uk-UA" sz="3600" dirty="0">
                    <a:latin typeface="Times New Roman" pitchFamily="18" charset="0"/>
                    <a:cs typeface="Times New Roman" pitchFamily="18" charset="0"/>
                  </a:rPr>
                  <a:t>оскільки  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AD </a:t>
                </a:r>
                <a:r>
                  <a:rPr lang="uk-UA" sz="3600" dirty="0">
                    <a:latin typeface="Times New Roman" pitchFamily="18" charset="0"/>
                    <a:cs typeface="Times New Roman" pitchFamily="18" charset="0"/>
                  </a:rPr>
                  <a:t>ǁ 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BC</a:t>
                </a:r>
                <a:r>
                  <a:rPr lang="uk-UA" sz="3600" dirty="0">
                    <a:latin typeface="Times New Roman" pitchFamily="18" charset="0"/>
                    <a:cs typeface="Times New Roman" pitchFamily="18" charset="0"/>
                  </a:rPr>
                  <a:t> , то</a:t>
                </a:r>
                <a:endParaRPr lang="ru-RU" sz="3600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uk-UA" sz="3600" dirty="0">
                    <a:latin typeface="Times New Roman" pitchFamily="18" charset="0"/>
                    <a:cs typeface="Times New Roman" pitchFamily="18" charset="0"/>
                  </a:rPr>
                  <a:t>φ</a:t>
                </a:r>
                <a:r>
                  <a:rPr lang="uk-UA" sz="3600" baseline="-25000" dirty="0"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uk-UA" sz="3600" dirty="0">
                    <a:latin typeface="Times New Roman" pitchFamily="18" charset="0"/>
                    <a:cs typeface="Times New Roman" pitchFamily="18" charset="0"/>
                  </a:rPr>
                  <a:t>  = </a:t>
                </a:r>
                <a:r>
                  <a:rPr lang="uk-UA" sz="36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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QCB</a:t>
                </a:r>
                <a:r>
                  <a:rPr lang="uk-UA" sz="3600" dirty="0">
                    <a:latin typeface="Times New Roman" pitchFamily="18" charset="0"/>
                    <a:cs typeface="Times New Roman" pitchFamily="18" charset="0"/>
                  </a:rPr>
                  <a:t>  = </a:t>
                </a:r>
                <a:r>
                  <a:rPr lang="ru-RU" sz="36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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QCD</a:t>
                </a:r>
                <a:r>
                  <a:rPr lang="uk-UA" sz="3600" dirty="0">
                    <a:latin typeface="Times New Roman" pitchFamily="18" charset="0"/>
                    <a:cs typeface="Times New Roman" pitchFamily="18" charset="0"/>
                  </a:rPr>
                  <a:t>  =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arccos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600" i="1">
                            <a:latin typeface="Cambria Math"/>
                          </a:rPr>
                        </m:ctrlPr>
                      </m:fPr>
                      <m:num>
                        <m:r>
                          <a:rPr lang="uk-UA" sz="3600" i="1">
                            <a:latin typeface="Cambria Math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ru-RU" sz="3600" i="1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uk-UA" sz="3600" i="1">
                                <a:latin typeface="Cambria Math"/>
                              </a:rPr>
                              <m:t>3</m:t>
                            </m:r>
                          </m:e>
                        </m:rad>
                      </m:den>
                    </m:f>
                  </m:oMath>
                </a14:m>
                <a:r>
                  <a:rPr lang="uk-UA" sz="3600" dirty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ru-RU" sz="3600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uk-UA" sz="3600" b="1" dirty="0">
                    <a:latin typeface="Times New Roman" pitchFamily="18" charset="0"/>
                    <a:cs typeface="Times New Roman" pitchFamily="18" charset="0"/>
                  </a:rPr>
                  <a:t>в)</a:t>
                </a:r>
                <a:r>
                  <a:rPr lang="uk-UA" sz="3600" dirty="0">
                    <a:latin typeface="Times New Roman" pitchFamily="18" charset="0"/>
                    <a:cs typeface="Times New Roman" pitchFamily="18" charset="0"/>
                  </a:rPr>
                  <a:t> між 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QA</a:t>
                </a:r>
                <a:r>
                  <a:rPr lang="uk-UA" sz="3600" dirty="0">
                    <a:latin typeface="Times New Roman" pitchFamily="18" charset="0"/>
                    <a:cs typeface="Times New Roman" pitchFamily="18" charset="0"/>
                  </a:rPr>
                  <a:t> і 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DC</a:t>
                </a:r>
                <a:r>
                  <a:rPr lang="uk-UA" sz="3600" dirty="0">
                    <a:latin typeface="Times New Roman" pitchFamily="18" charset="0"/>
                    <a:cs typeface="Times New Roman" pitchFamily="18" charset="0"/>
                  </a:rPr>
                  <a:t> ( кут φ</a:t>
                </a:r>
                <a:r>
                  <a:rPr lang="uk-UA" sz="3600" baseline="-25000" dirty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uk-UA" sz="3600" dirty="0">
                    <a:latin typeface="Times New Roman" pitchFamily="18" charset="0"/>
                    <a:cs typeface="Times New Roman" pitchFamily="18" charset="0"/>
                  </a:rPr>
                  <a:t> ):</a:t>
                </a:r>
                <a:endParaRPr lang="ru-RU" sz="3600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uk-UA" sz="3600" dirty="0">
                    <a:latin typeface="Times New Roman" pitchFamily="18" charset="0"/>
                    <a:cs typeface="Times New Roman" pitchFamily="18" charset="0"/>
                  </a:rPr>
                  <a:t>φ</a:t>
                </a:r>
                <a:r>
                  <a:rPr lang="uk-UA" sz="3600" baseline="-25000" dirty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uk-UA" sz="3600" dirty="0">
                    <a:latin typeface="Times New Roman" pitchFamily="18" charset="0"/>
                    <a:cs typeface="Times New Roman" pitchFamily="18" charset="0"/>
                  </a:rPr>
                  <a:t>=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arccos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600" i="1">
                            <a:latin typeface="Cambria Math"/>
                          </a:rPr>
                        </m:ctrlPr>
                      </m:fPr>
                      <m:num>
                        <m:r>
                          <a:rPr lang="uk-UA" sz="3600" i="1">
                            <a:latin typeface="Cambria Math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ru-RU" sz="3600" i="1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uk-UA" sz="3600" i="1">
                                <a:latin typeface="Cambria Math"/>
                              </a:rPr>
                              <m:t>3</m:t>
                            </m:r>
                          </m:e>
                        </m:rad>
                      </m:den>
                    </m:f>
                  </m:oMath>
                </a14:m>
                <a:r>
                  <a:rPr lang="uk-UA" sz="3600" dirty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ru-RU" sz="36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en-US" dirty="0"/>
                  <a:t> </a:t>
                </a:r>
                <a:endParaRPr lang="ru-RU" dirty="0"/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4294967295"/>
              </p:nvPr>
            </p:nvSpPr>
            <p:spPr>
              <a:xfrm>
                <a:off x="0" y="1916113"/>
                <a:ext cx="8229600" cy="4210050"/>
              </a:xfrm>
              <a:blipFill rotWithShape="1">
                <a:blip r:embed="rId2"/>
                <a:stretch>
                  <a:fillRect t="-361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24054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СПИСОК ВИКОРИСТАНИХ ДЖЕРЕЛ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Адамар</a:t>
            </a:r>
            <a:r>
              <a:rPr lang="uk-UA" sz="2100" dirty="0">
                <a:latin typeface="Times New Roman" pitchFamily="18" charset="0"/>
                <a:cs typeface="Times New Roman" pitchFamily="18" charset="0"/>
              </a:rPr>
              <a:t> Ж. </a:t>
            </a:r>
            <a:r>
              <a:rPr lang="uk-UA" sz="2100" dirty="0" err="1">
                <a:latin typeface="Times New Roman" pitchFamily="18" charset="0"/>
                <a:cs typeface="Times New Roman" pitchFamily="18" charset="0"/>
              </a:rPr>
              <a:t>Єлементарная</a:t>
            </a:r>
            <a:r>
              <a:rPr lang="uk-UA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100" dirty="0" err="1">
                <a:latin typeface="Times New Roman" pitchFamily="18" charset="0"/>
                <a:cs typeface="Times New Roman" pitchFamily="18" charset="0"/>
              </a:rPr>
              <a:t>геометрия</a:t>
            </a:r>
            <a:r>
              <a:rPr lang="uk-UA" sz="2100" dirty="0">
                <a:latin typeface="Times New Roman" pitchFamily="18" charset="0"/>
                <a:cs typeface="Times New Roman" pitchFamily="18" charset="0"/>
              </a:rPr>
              <a:t> : Ч.І.-М.: </a:t>
            </a:r>
            <a:r>
              <a:rPr lang="uk-UA" sz="2100" dirty="0" err="1">
                <a:latin typeface="Times New Roman" pitchFamily="18" charset="0"/>
                <a:cs typeface="Times New Roman" pitchFamily="18" charset="0"/>
              </a:rPr>
              <a:t>Учпедгиз</a:t>
            </a:r>
            <a:r>
              <a:rPr lang="uk-UA" sz="2100" dirty="0">
                <a:latin typeface="Times New Roman" pitchFamily="18" charset="0"/>
                <a:cs typeface="Times New Roman" pitchFamily="18" charset="0"/>
              </a:rPr>
              <a:t>, 1957.-607с.</a:t>
            </a:r>
            <a:endParaRPr lang="ru-RU" sz="21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2100" dirty="0" err="1">
                <a:latin typeface="Times New Roman" pitchFamily="18" charset="0"/>
                <a:cs typeface="Times New Roman" pitchFamily="18" charset="0"/>
              </a:rPr>
              <a:t>Готман</a:t>
            </a:r>
            <a:r>
              <a:rPr lang="uk-UA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>
                <a:latin typeface="Times New Roman" pitchFamily="18" charset="0"/>
                <a:cs typeface="Times New Roman" pitchFamily="18" charset="0"/>
              </a:rPr>
              <a:t>Э.Г.,Скопец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 З. А. Задача одна – решения разные.- К.: Рад.  шк.,1988-172с.</a:t>
            </a:r>
          </a:p>
          <a:p>
            <a:pPr lvl="0"/>
            <a:r>
              <a:rPr lang="ru-RU" sz="2100" dirty="0" err="1">
                <a:latin typeface="Times New Roman" pitchFamily="18" charset="0"/>
                <a:cs typeface="Times New Roman" pitchFamily="18" charset="0"/>
              </a:rPr>
              <a:t>Лоповок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 Л. М. 1000 проблемных задач по математике.- М.: Просвещение, 1995.- 237с.</a:t>
            </a:r>
          </a:p>
          <a:p>
            <a:pPr lvl="0"/>
            <a:r>
              <a:rPr lang="ru-RU" sz="2100" dirty="0" err="1">
                <a:latin typeface="Times New Roman" pitchFamily="18" charset="0"/>
                <a:cs typeface="Times New Roman" pitchFamily="18" charset="0"/>
              </a:rPr>
              <a:t>Марволо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 Д. П. </a:t>
            </a:r>
            <a:r>
              <a:rPr lang="ru-RU" sz="2100" dirty="0" err="1">
                <a:latin typeface="Times New Roman" pitchFamily="18" charset="0"/>
                <a:cs typeface="Times New Roman" pitchFamily="18" charset="0"/>
              </a:rPr>
              <a:t>Середн</a:t>
            </a:r>
            <a:r>
              <a:rPr lang="uk-UA" sz="2100" dirty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 в геометр</a:t>
            </a:r>
            <a:r>
              <a:rPr lang="uk-UA" sz="2100" dirty="0" err="1">
                <a:latin typeface="Times New Roman" pitchFamily="18" charset="0"/>
                <a:cs typeface="Times New Roman" pitchFamily="18" charset="0"/>
              </a:rPr>
              <a:t>ії</a:t>
            </a:r>
            <a:r>
              <a:rPr lang="uk-UA" sz="2100" dirty="0">
                <a:latin typeface="Times New Roman" pitchFamily="18" charset="0"/>
                <a:cs typeface="Times New Roman" pitchFamily="18" charset="0"/>
              </a:rPr>
              <a:t>/ математика у школі.-№9- 10.-2004.-68с.</a:t>
            </a:r>
            <a:endParaRPr lang="ru-RU" sz="21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2100" dirty="0" err="1">
                <a:latin typeface="Times New Roman" pitchFamily="18" charset="0"/>
                <a:cs typeface="Times New Roman" pitchFamily="18" charset="0"/>
              </a:rPr>
              <a:t>Прасолов</a:t>
            </a:r>
            <a:r>
              <a:rPr lang="uk-UA" sz="2100" dirty="0">
                <a:latin typeface="Times New Roman" pitchFamily="18" charset="0"/>
                <a:cs typeface="Times New Roman" pitchFamily="18" charset="0"/>
              </a:rPr>
              <a:t> В.В. </a:t>
            </a:r>
            <a:r>
              <a:rPr lang="uk-UA" sz="2100" dirty="0" err="1"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uk-UA" sz="2100" dirty="0">
                <a:latin typeface="Times New Roman" pitchFamily="18" charset="0"/>
                <a:cs typeface="Times New Roman" pitchFamily="18" charset="0"/>
              </a:rPr>
              <a:t> по </a:t>
            </a:r>
            <a:r>
              <a:rPr lang="uk-UA" sz="2100" dirty="0" err="1">
                <a:latin typeface="Times New Roman" pitchFamily="18" charset="0"/>
                <a:cs typeface="Times New Roman" pitchFamily="18" charset="0"/>
              </a:rPr>
              <a:t>планиметрии</a:t>
            </a:r>
            <a:r>
              <a:rPr lang="uk-UA" sz="2100" dirty="0">
                <a:latin typeface="Times New Roman" pitchFamily="18" charset="0"/>
                <a:cs typeface="Times New Roman" pitchFamily="18" charset="0"/>
              </a:rPr>
              <a:t> :Ч. І.- М.: Наука, 1991.-240с.</a:t>
            </a:r>
            <a:endParaRPr lang="ru-RU" sz="21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2100" dirty="0" err="1">
                <a:latin typeface="Times New Roman" pitchFamily="18" charset="0"/>
                <a:cs typeface="Times New Roman" pitchFamily="18" charset="0"/>
              </a:rPr>
              <a:t>Кушнир</a:t>
            </a:r>
            <a:r>
              <a:rPr lang="uk-UA" sz="2100" dirty="0">
                <a:latin typeface="Times New Roman" pitchFamily="18" charset="0"/>
                <a:cs typeface="Times New Roman" pitchFamily="18" charset="0"/>
              </a:rPr>
              <a:t> И.А. 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Эмоциональная геометрия/ И. А. Кушнир.2015.- 732с.: ил.</a:t>
            </a:r>
          </a:p>
          <a:p>
            <a:pPr lvl="0"/>
            <a:r>
              <a:rPr lang="uk-UA" sz="2100" dirty="0" err="1">
                <a:latin typeface="Times New Roman" pitchFamily="18" charset="0"/>
                <a:cs typeface="Times New Roman" pitchFamily="18" charset="0"/>
              </a:rPr>
              <a:t>Кушнир</a:t>
            </a:r>
            <a:r>
              <a:rPr lang="uk-UA" sz="2100" dirty="0">
                <a:latin typeface="Times New Roman" pitchFamily="18" charset="0"/>
                <a:cs typeface="Times New Roman" pitchFamily="18" charset="0"/>
              </a:rPr>
              <a:t> И.А. Тріумф шкільної геометрії: </a:t>
            </a:r>
            <a:r>
              <a:rPr lang="uk-UA" sz="2100" dirty="0" err="1">
                <a:latin typeface="Times New Roman" pitchFamily="18" charset="0"/>
                <a:cs typeface="Times New Roman" pitchFamily="18" charset="0"/>
              </a:rPr>
              <a:t>Навч</a:t>
            </a:r>
            <a:r>
              <a:rPr lang="uk-UA" sz="2100" dirty="0">
                <a:latin typeface="Times New Roman" pitchFamily="18" charset="0"/>
                <a:cs typeface="Times New Roman" pitchFamily="18" charset="0"/>
              </a:rPr>
              <a:t>. Посібник для 7-11 </a:t>
            </a:r>
            <a:endParaRPr lang="uk-UA" sz="21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uk-UA" sz="2100" dirty="0">
                <a:latin typeface="Times New Roman" pitchFamily="18" charset="0"/>
                <a:cs typeface="Times New Roman" pitchFamily="18" charset="0"/>
              </a:rPr>
              <a:t>Дякую за </a:t>
            </a:r>
            <a:r>
              <a:rPr lang="uk-UA" sz="2100" dirty="0" smtClean="0">
                <a:latin typeface="Times New Roman" pitchFamily="18" charset="0"/>
                <a:cs typeface="Times New Roman" pitchFamily="18" charset="0"/>
              </a:rPr>
              <a:t>увагу!</a:t>
            </a:r>
            <a:endParaRPr lang="ru-RU" sz="21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1515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1625</TotalTime>
  <Words>696</Words>
  <Application>Microsoft Office PowerPoint</Application>
  <PresentationFormat>Экран (4:3)</PresentationFormat>
  <Paragraphs>58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УЯВЛЕННЯ ПРО КУБІЧНИЙ ТЕТРАЕДР</vt:lpstr>
      <vt:lpstr>Презентация PowerPoint</vt:lpstr>
      <vt:lpstr>Презентация PowerPoint</vt:lpstr>
      <vt:lpstr>РІЗНОВИДИ КУБІЧНОГО ТЕТРАЕДРА </vt:lpstr>
      <vt:lpstr>ТРИ ВЕРШИНИ І ОДНА СЕРЕДИНА КУБА </vt:lpstr>
      <vt:lpstr>ДВІ ВЕРШИНИ І ДВІ СЕРЕДИНИ КУБА </vt:lpstr>
      <vt:lpstr>ОДНА ВЕРШИНА КУБА І ТРИ СЕРЕДИНИ </vt:lpstr>
      <vt:lpstr>ЧОТИРИ СЕРЕДИНИ  </vt:lpstr>
      <vt:lpstr>РОЗВ’ЯЗАННЯ КУБІЧНОГО ТЕТРАЕДРА </vt:lpstr>
      <vt:lpstr>Ребра: </vt:lpstr>
      <vt:lpstr>Плоскі кути: </vt:lpstr>
      <vt:lpstr>Презентация PowerPoint</vt:lpstr>
      <vt:lpstr>Презентация PowerPoint</vt:lpstr>
      <vt:lpstr>Кути між сусідніми ребрами: </vt:lpstr>
      <vt:lpstr>Презентация PowerPoint</vt:lpstr>
      <vt:lpstr>СПИСОК ВИКОРИСТАНИХ ДЖЕРЕЛ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Олег</dc:creator>
  <cp:lastModifiedBy>Наташа</cp:lastModifiedBy>
  <cp:revision>49</cp:revision>
  <dcterms:created xsi:type="dcterms:W3CDTF">2012-08-04T09:14:40Z</dcterms:created>
  <dcterms:modified xsi:type="dcterms:W3CDTF">2021-11-24T08:01:16Z</dcterms:modified>
</cp:coreProperties>
</file>