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8" r:id="rId9"/>
    <p:sldId id="264" r:id="rId10"/>
    <p:sldId id="265" r:id="rId11"/>
    <p:sldId id="269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E537B93-056F-4B16-85BF-1AB0DAAEA656}">
          <p14:sldIdLst>
            <p14:sldId id="256"/>
            <p14:sldId id="257"/>
            <p14:sldId id="258"/>
            <p14:sldId id="259"/>
          </p14:sldIdLst>
        </p14:section>
        <p14:section name="Раздел без заголовка" id="{19A9B339-AF78-4208-B8BB-404C2BC6E75A}">
          <p14:sldIdLst>
            <p14:sldId id="260"/>
            <p14:sldId id="261"/>
            <p14:sldId id="263"/>
            <p14:sldId id="268"/>
            <p14:sldId id="264"/>
            <p14:sldId id="265"/>
            <p14:sldId id="269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488" autoAdjust="0"/>
  </p:normalViewPr>
  <p:slideViewPr>
    <p:cSldViewPr snapToGrid="0">
      <p:cViewPr varScale="1">
        <p:scale>
          <a:sx n="104" d="100"/>
          <a:sy n="104" d="100"/>
        </p:scale>
        <p:origin x="18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68C5-5660-48B9-8DE0-697B5CF33CF8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18398B-7072-4BDB-80B9-96EFCE5CF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512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18398B-7072-4BDB-80B9-96EFCE5CF8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524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квадратні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</a:t>
            </a:r>
            <a:r>
              <a:rPr lang="ru-RU" dirty="0" err="1"/>
              <a:t>змогли</a:t>
            </a:r>
            <a:r>
              <a:rPr lang="ru-RU" dirty="0"/>
              <a:t> </a:t>
            </a:r>
            <a:r>
              <a:rPr lang="ru-RU" dirty="0" err="1"/>
              <a:t>розв’язати</a:t>
            </a:r>
            <a:r>
              <a:rPr lang="ru-RU" dirty="0"/>
              <a:t>  математики </a:t>
            </a:r>
            <a:r>
              <a:rPr lang="ru-RU" dirty="0" err="1"/>
              <a:t>Древнього</a:t>
            </a:r>
            <a:r>
              <a:rPr lang="ru-RU" dirty="0"/>
              <a:t> </a:t>
            </a:r>
            <a:r>
              <a:rPr lang="ru-RU" dirty="0" err="1"/>
              <a:t>Єгипту</a:t>
            </a:r>
            <a:r>
              <a:rPr lang="ru-RU" dirty="0"/>
              <a:t>. </a:t>
            </a:r>
          </a:p>
          <a:p>
            <a:r>
              <a:rPr lang="ru-RU" dirty="0" err="1"/>
              <a:t>Розв</a:t>
            </a:r>
            <a:r>
              <a:rPr lang="ru-RU" dirty="0"/>
              <a:t>&amp;#39;язування </a:t>
            </a:r>
            <a:r>
              <a:rPr lang="ru-RU" dirty="0" err="1"/>
              <a:t>рівнянь</a:t>
            </a:r>
            <a:r>
              <a:rPr lang="ru-RU" dirty="0"/>
              <a:t> другого </a:t>
            </a:r>
            <a:r>
              <a:rPr lang="ru-RU" dirty="0" err="1"/>
              <a:t>степеня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 й</a:t>
            </a:r>
          </a:p>
          <a:p>
            <a:r>
              <a:rPr lang="ru-RU" dirty="0" err="1"/>
              <a:t>квадратних</a:t>
            </a:r>
            <a:r>
              <a:rPr lang="ru-RU" dirty="0"/>
              <a:t>, у </a:t>
            </a:r>
            <a:r>
              <a:rPr lang="ru-RU" dirty="0" err="1"/>
              <a:t>стародавні</a:t>
            </a:r>
            <a:r>
              <a:rPr lang="ru-RU" dirty="0"/>
              <a:t> </a:t>
            </a:r>
            <a:r>
              <a:rPr lang="ru-RU" dirty="0" err="1"/>
              <a:t>часи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викликане</a:t>
            </a:r>
            <a:r>
              <a:rPr lang="ru-RU" dirty="0"/>
              <a:t> потребою</a:t>
            </a:r>
          </a:p>
          <a:p>
            <a:r>
              <a:rPr lang="ru-RU" dirty="0" err="1"/>
              <a:t>вирішувати</a:t>
            </a:r>
            <a:r>
              <a:rPr lang="ru-RU" dirty="0"/>
              <a:t> </a:t>
            </a:r>
            <a:r>
              <a:rPr lang="ru-RU" dirty="0" err="1"/>
              <a:t>проблеми</a:t>
            </a:r>
            <a:r>
              <a:rPr lang="ru-RU" dirty="0"/>
              <a:t> </a:t>
            </a:r>
            <a:r>
              <a:rPr lang="ru-RU" dirty="0" err="1"/>
              <a:t>пов</a:t>
            </a:r>
            <a:r>
              <a:rPr lang="ru-RU" dirty="0"/>
              <a:t>&amp;#39;язані з </a:t>
            </a:r>
            <a:r>
              <a:rPr lang="ru-RU" dirty="0" err="1"/>
              <a:t>поділом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,</a:t>
            </a:r>
          </a:p>
          <a:p>
            <a:r>
              <a:rPr lang="ru-RU" dirty="0" err="1"/>
              <a:t>знаходженням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площі</a:t>
            </a:r>
            <a:r>
              <a:rPr lang="ru-RU" dirty="0"/>
              <a:t>, </a:t>
            </a:r>
            <a:r>
              <a:rPr lang="ru-RU" dirty="0" err="1"/>
              <a:t>земельними</a:t>
            </a:r>
            <a:r>
              <a:rPr lang="ru-RU" dirty="0"/>
              <a:t> роботами </a:t>
            </a:r>
            <a:r>
              <a:rPr lang="ru-RU" dirty="0" err="1"/>
              <a:t>військового</a:t>
            </a:r>
            <a:endParaRPr lang="ru-RU" dirty="0"/>
          </a:p>
          <a:p>
            <a:r>
              <a:rPr lang="ru-RU" dirty="0"/>
              <a:t>характеру,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розвитком</a:t>
            </a:r>
            <a:r>
              <a:rPr lang="ru-RU" dirty="0"/>
              <a:t> таких наук, як математика й</a:t>
            </a:r>
          </a:p>
          <a:p>
            <a:r>
              <a:rPr lang="ru-RU" dirty="0" err="1"/>
              <a:t>астрономія</a:t>
            </a:r>
            <a:r>
              <a:rPr lang="ru-RU" dirty="0"/>
              <a:t>. </a:t>
            </a:r>
            <a:r>
              <a:rPr lang="ru-RU" dirty="0" err="1"/>
              <a:t>Квадратні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</a:t>
            </a:r>
            <a:r>
              <a:rPr lang="ru-RU" dirty="0" err="1"/>
              <a:t>вміли</a:t>
            </a:r>
            <a:endParaRPr lang="ru-RU" dirty="0"/>
          </a:p>
          <a:p>
            <a:r>
              <a:rPr lang="ru-RU" dirty="0" err="1"/>
              <a:t>розв</a:t>
            </a:r>
            <a:r>
              <a:rPr lang="ru-RU" dirty="0"/>
              <a:t>&amp;#39;язувати </a:t>
            </a:r>
            <a:r>
              <a:rPr lang="ru-RU" dirty="0" err="1"/>
              <a:t>вавилоняниблизько</a:t>
            </a:r>
            <a:r>
              <a:rPr lang="ru-RU" dirty="0"/>
              <a:t> 2000 </a:t>
            </a:r>
            <a:r>
              <a:rPr lang="ru-RU" dirty="0" err="1"/>
              <a:t>років</a:t>
            </a:r>
            <a:r>
              <a:rPr lang="ru-RU" dirty="0"/>
              <a:t> до н. е.</a:t>
            </a:r>
          </a:p>
          <a:p>
            <a:r>
              <a:rPr lang="ru-RU" dirty="0" err="1"/>
              <a:t>Серед</a:t>
            </a:r>
            <a:r>
              <a:rPr lang="ru-RU" dirty="0"/>
              <a:t> </a:t>
            </a:r>
            <a:r>
              <a:rPr lang="ru-RU" dirty="0" err="1"/>
              <a:t>клинописних</a:t>
            </a:r>
            <a:r>
              <a:rPr lang="ru-RU" dirty="0"/>
              <a:t> </a:t>
            </a:r>
            <a:r>
              <a:rPr lang="ru-RU" dirty="0" err="1"/>
              <a:t>текстів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знайдено</a:t>
            </a:r>
            <a:r>
              <a:rPr lang="ru-RU" dirty="0"/>
              <a:t> </a:t>
            </a:r>
            <a:r>
              <a:rPr lang="ru-RU" dirty="0" err="1"/>
              <a:t>приклади</a:t>
            </a:r>
            <a:endParaRPr lang="ru-RU" dirty="0"/>
          </a:p>
          <a:p>
            <a:r>
              <a:rPr lang="ru-RU" dirty="0" err="1"/>
              <a:t>розв</a:t>
            </a:r>
            <a:r>
              <a:rPr lang="ru-RU" dirty="0"/>
              <a:t>&amp;#39;язування </a:t>
            </a:r>
            <a:r>
              <a:rPr lang="ru-RU" dirty="0" err="1"/>
              <a:t>неповних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часткових</a:t>
            </a:r>
            <a:r>
              <a:rPr lang="ru-RU" dirty="0"/>
              <a:t> </a:t>
            </a:r>
            <a:r>
              <a:rPr lang="ru-RU" dirty="0" err="1"/>
              <a:t>випадків</a:t>
            </a:r>
            <a:r>
              <a:rPr lang="ru-RU" dirty="0"/>
              <a:t> </a:t>
            </a:r>
            <a:r>
              <a:rPr lang="ru-RU" dirty="0" err="1"/>
              <a:t>повних</a:t>
            </a:r>
            <a:endParaRPr lang="ru-RU" dirty="0"/>
          </a:p>
          <a:p>
            <a:r>
              <a:rPr lang="ru-RU" dirty="0" err="1"/>
              <a:t>квадратних</a:t>
            </a:r>
            <a:r>
              <a:rPr lang="ru-RU" dirty="0"/>
              <a:t> </a:t>
            </a:r>
            <a:r>
              <a:rPr lang="ru-RU" dirty="0" err="1"/>
              <a:t>рівнянь</a:t>
            </a:r>
            <a:r>
              <a:rPr lang="ru-RU" dirty="0"/>
              <a:t>.</a:t>
            </a:r>
          </a:p>
          <a:p>
            <a:r>
              <a:rPr lang="ru-RU" dirty="0"/>
              <a:t>Один з </a:t>
            </a:r>
            <a:r>
              <a:rPr lang="ru-RU" dirty="0" err="1"/>
              <a:t>математичних</a:t>
            </a:r>
            <a:r>
              <a:rPr lang="ru-RU" dirty="0"/>
              <a:t> </a:t>
            </a:r>
            <a:r>
              <a:rPr lang="ru-RU" dirty="0" err="1"/>
              <a:t>папірусів</a:t>
            </a:r>
            <a:r>
              <a:rPr lang="ru-RU" dirty="0"/>
              <a:t> </a:t>
            </a:r>
            <a:r>
              <a:rPr lang="ru-RU" dirty="0" err="1"/>
              <a:t>містив</a:t>
            </a:r>
            <a:r>
              <a:rPr lang="ru-RU" dirty="0"/>
              <a:t>  задачу: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сторони</a:t>
            </a:r>
            <a:r>
              <a:rPr lang="ru-RU" dirty="0"/>
              <a:t> поля,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форму </a:t>
            </a:r>
            <a:r>
              <a:rPr lang="ru-RU" dirty="0" err="1"/>
              <a:t>прямокутника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площа</a:t>
            </a:r>
            <a:r>
              <a:rPr lang="ru-RU" dirty="0"/>
              <a:t> 12, а ¾  </a:t>
            </a:r>
            <a:r>
              <a:rPr lang="ru-RU" dirty="0" err="1"/>
              <a:t>довжини</a:t>
            </a:r>
            <a:r>
              <a:rPr lang="ru-RU" dirty="0"/>
              <a:t> </a:t>
            </a:r>
            <a:r>
              <a:rPr lang="ru-RU" dirty="0" err="1"/>
              <a:t>дорівнюють</a:t>
            </a:r>
            <a:r>
              <a:rPr lang="ru-RU" dirty="0"/>
              <a:t> </a:t>
            </a:r>
            <a:r>
              <a:rPr lang="ru-RU" dirty="0" err="1"/>
              <a:t>ширині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	</a:t>
            </a:r>
            <a:r>
              <a:rPr lang="ru-RU" dirty="0" err="1"/>
              <a:t>Єгиптяни</a:t>
            </a:r>
            <a:r>
              <a:rPr lang="ru-RU" dirty="0"/>
              <a:t> </a:t>
            </a:r>
            <a:r>
              <a:rPr lang="ru-RU" dirty="0" err="1"/>
              <a:t>вирішили</a:t>
            </a:r>
            <a:endParaRPr lang="ru-RU" dirty="0"/>
          </a:p>
          <a:p>
            <a:r>
              <a:rPr lang="ru-RU" dirty="0" err="1"/>
              <a:t>цю</a:t>
            </a:r>
            <a:r>
              <a:rPr lang="ru-RU" dirty="0"/>
              <a:t> задачу, </a:t>
            </a:r>
            <a:r>
              <a:rPr lang="ru-RU" dirty="0" err="1"/>
              <a:t>склавши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:</a:t>
            </a:r>
          </a:p>
          <a:p>
            <a:r>
              <a:rPr lang="ru-RU" dirty="0"/>
              <a:t>	3х²:4=12.</a:t>
            </a:r>
          </a:p>
          <a:p>
            <a:r>
              <a:rPr lang="ru-RU" dirty="0"/>
              <a:t> 	</a:t>
            </a:r>
          </a:p>
          <a:p>
            <a:r>
              <a:rPr lang="ru-RU" dirty="0"/>
              <a:t>У </a:t>
            </a:r>
            <a:r>
              <a:rPr lang="ru-RU" dirty="0" err="1"/>
              <a:t>папірусі</a:t>
            </a:r>
            <a:r>
              <a:rPr lang="ru-RU" dirty="0"/>
              <a:t> дано правило</a:t>
            </a:r>
          </a:p>
          <a:p>
            <a:r>
              <a:rPr lang="ru-RU" dirty="0"/>
              <a:t> для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розв’язати</a:t>
            </a:r>
            <a:r>
              <a:rPr lang="ru-RU" dirty="0"/>
              <a:t>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 err="1"/>
              <a:t>Поділимо</a:t>
            </a:r>
            <a:r>
              <a:rPr lang="ru-RU" dirty="0"/>
              <a:t> 12 на 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dirty="0"/>
              <a:t>. </a:t>
            </a:r>
          </a:p>
          <a:p>
            <a:r>
              <a:rPr lang="ru-RU" dirty="0" err="1"/>
              <a:t>Отже</a:t>
            </a:r>
            <a:r>
              <a:rPr lang="ru-RU" dirty="0"/>
              <a:t> х²=16.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 err="1"/>
              <a:t>Довжина</a:t>
            </a:r>
            <a:r>
              <a:rPr lang="ru-RU" dirty="0"/>
              <a:t> поля </a:t>
            </a:r>
            <a:r>
              <a:rPr lang="ru-RU" dirty="0" err="1"/>
              <a:t>дорівнює</a:t>
            </a:r>
            <a:r>
              <a:rPr lang="ru-RU" dirty="0"/>
              <a:t> 4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dirty="0"/>
              <a:t> - </a:t>
            </a:r>
            <a:r>
              <a:rPr lang="ru-RU" dirty="0" err="1"/>
              <a:t>зазначено</a:t>
            </a:r>
            <a:r>
              <a:rPr lang="ru-RU" dirty="0"/>
              <a:t> в </a:t>
            </a:r>
            <a:r>
              <a:rPr lang="ru-RU" dirty="0" err="1"/>
              <a:t>папірусі</a:t>
            </a:r>
            <a:r>
              <a:rPr lang="ru-RU" dirty="0"/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18398B-7072-4BDB-80B9-96EFCE5CF8F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415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18398B-7072-4BDB-80B9-96EFCE5CF8F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453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18398B-7072-4BDB-80B9-96EFCE5CF8F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872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20774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174344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577387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982812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716727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282401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67319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15978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576336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98695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5352011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379066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5105197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530873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292458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79686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691D9-387D-4C1C-9E2D-A2549204B4D4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935E491-2FAF-409E-8D9A-D4AC3ADE7C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684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ransition spd="slow">
    <p:wip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zabiiaka_8_kvadratni%20rivnyannya.notebook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026" y="914399"/>
            <a:ext cx="7120647" cy="203308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Тема уроку:</a:t>
            </a:r>
            <a:br>
              <a:rPr lang="ru-RU" sz="4000" b="1" dirty="0"/>
            </a:br>
            <a:r>
              <a:rPr lang="uk-UA" sz="4000" b="1" dirty="0"/>
              <a:t>Квадратні рівняння. </a:t>
            </a:r>
            <a:br>
              <a:rPr lang="uk-UA" sz="4000" b="1" dirty="0"/>
            </a:br>
            <a:r>
              <a:rPr lang="uk-UA" sz="4000" b="1" dirty="0"/>
              <a:t>Неповні квадратні рівняння</a:t>
            </a:r>
            <a:endParaRPr lang="uk-UA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91680" y="5838922"/>
            <a:ext cx="5826719" cy="883153"/>
          </a:xfrm>
        </p:spPr>
        <p:txBody>
          <a:bodyPr/>
          <a:lstStyle/>
          <a:p>
            <a:pPr algn="l"/>
            <a:r>
              <a:rPr lang="ru-RU" b="1" dirty="0" err="1">
                <a:solidFill>
                  <a:srgbClr val="0070C0"/>
                </a:solidFill>
              </a:rPr>
              <a:t>Вчитель</a:t>
            </a:r>
            <a:r>
              <a:rPr lang="ru-RU" b="1" dirty="0">
                <a:solidFill>
                  <a:srgbClr val="0070C0"/>
                </a:solidFill>
              </a:rPr>
              <a:t> математики </a:t>
            </a:r>
            <a:r>
              <a:rPr lang="ru-RU" b="1" dirty="0" err="1">
                <a:solidFill>
                  <a:srgbClr val="0070C0"/>
                </a:solidFill>
              </a:rPr>
              <a:t>Ліцею</a:t>
            </a:r>
            <a:r>
              <a:rPr lang="ru-RU" b="1" dirty="0">
                <a:solidFill>
                  <a:srgbClr val="0070C0"/>
                </a:solidFill>
              </a:rPr>
              <a:t> №84 </a:t>
            </a:r>
            <a:r>
              <a:rPr lang="ru-RU" b="1" dirty="0" err="1">
                <a:solidFill>
                  <a:srgbClr val="0070C0"/>
                </a:solidFill>
              </a:rPr>
              <a:t>м.Києва</a:t>
            </a:r>
            <a:endParaRPr lang="ru-RU" b="1" dirty="0">
              <a:solidFill>
                <a:srgbClr val="0070C0"/>
              </a:solidFill>
            </a:endParaRPr>
          </a:p>
          <a:p>
            <a:pPr algn="l"/>
            <a:r>
              <a:rPr lang="ru-RU" b="1" dirty="0" err="1">
                <a:solidFill>
                  <a:srgbClr val="0070C0"/>
                </a:solidFill>
              </a:rPr>
              <a:t>Забіяка</a:t>
            </a:r>
            <a:r>
              <a:rPr lang="ru-RU" b="1" dirty="0">
                <a:solidFill>
                  <a:srgbClr val="0070C0"/>
                </a:solidFill>
              </a:rPr>
              <a:t> Марина </a:t>
            </a:r>
            <a:r>
              <a:rPr lang="ru-RU" b="1" dirty="0" err="1">
                <a:solidFill>
                  <a:srgbClr val="0070C0"/>
                </a:solidFill>
              </a:rPr>
              <a:t>Сеенівна</a:t>
            </a:r>
            <a:endParaRPr lang="ru-RU" b="1" dirty="0">
              <a:solidFill>
                <a:srgbClr val="0070C0"/>
              </a:solidFill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05847" y="2709226"/>
            <a:ext cx="2399793" cy="338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65276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967" y="90456"/>
            <a:ext cx="6347713" cy="766916"/>
          </a:xfrm>
        </p:spPr>
        <p:txBody>
          <a:bodyPr/>
          <a:lstStyle/>
          <a:p>
            <a:r>
              <a:rPr lang="uk-UA" dirty="0"/>
              <a:t>Квадратні рівняння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6857" y="857372"/>
            <a:ext cx="6676104" cy="5824782"/>
          </a:xfrm>
        </p:spPr>
        <p:txBody>
          <a:bodyPr>
            <a:noAutofit/>
          </a:bodyPr>
          <a:lstStyle/>
          <a:p>
            <a:r>
              <a:rPr lang="uk-UA" sz="2000" b="1" dirty="0">
                <a:solidFill>
                  <a:srgbClr val="FF6600"/>
                </a:solidFill>
              </a:rPr>
              <a:t>Вперше розв’язали</a:t>
            </a:r>
            <a:r>
              <a:rPr lang="uk-UA" sz="2000" dirty="0"/>
              <a:t>  у Древньому Єгипті. </a:t>
            </a:r>
          </a:p>
          <a:p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Потреби</a:t>
            </a:r>
            <a:r>
              <a:rPr lang="uk-UA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2000" dirty="0"/>
              <a:t>у використанні</a:t>
            </a:r>
            <a:br>
              <a:rPr lang="uk-UA" sz="2000" dirty="0"/>
            </a:br>
            <a:r>
              <a:rPr lang="uk-UA" sz="2000" dirty="0"/>
              <a:t>		1. </a:t>
            </a:r>
            <a:r>
              <a:rPr lang="uk-UA" sz="2000" i="1" dirty="0"/>
              <a:t>поділ землі</a:t>
            </a:r>
            <a:r>
              <a:rPr lang="uk-UA" sz="2000" dirty="0"/>
              <a:t>,</a:t>
            </a:r>
            <a:br>
              <a:rPr lang="uk-UA" sz="2000" dirty="0"/>
            </a:br>
            <a:r>
              <a:rPr lang="uk-UA" sz="2000" dirty="0"/>
              <a:t>		2. </a:t>
            </a:r>
            <a:r>
              <a:rPr lang="uk-UA" sz="2000" b="1" dirty="0"/>
              <a:t>знаходження площі</a:t>
            </a:r>
            <a:r>
              <a:rPr lang="uk-UA" sz="2000" dirty="0"/>
              <a:t>,</a:t>
            </a:r>
            <a:br>
              <a:rPr lang="uk-UA" sz="2000" dirty="0"/>
            </a:br>
            <a:r>
              <a:rPr lang="uk-UA" sz="2000" dirty="0"/>
              <a:t>		3. </a:t>
            </a:r>
            <a:r>
              <a:rPr lang="uk-UA" sz="2000" i="1" dirty="0"/>
              <a:t>земельні роботи військових</a:t>
            </a:r>
            <a:r>
              <a:rPr lang="uk-UA" sz="2000" dirty="0"/>
              <a:t>,</a:t>
            </a:r>
            <a:br>
              <a:rPr lang="uk-UA" sz="2000" dirty="0"/>
            </a:br>
            <a:r>
              <a:rPr lang="uk-UA" sz="2000" dirty="0"/>
              <a:t>		4. розвиток </a:t>
            </a:r>
            <a:r>
              <a:rPr lang="uk-UA" sz="2000" b="1" dirty="0"/>
              <a:t>математики</a:t>
            </a:r>
            <a:r>
              <a:rPr lang="uk-UA" sz="2000" dirty="0"/>
              <a:t> й </a:t>
            </a:r>
            <a:r>
              <a:rPr lang="uk-UA" sz="2000" b="1" dirty="0"/>
              <a:t>астрономії</a:t>
            </a:r>
          </a:p>
          <a:p>
            <a:r>
              <a:rPr lang="uk-UA" sz="2000" b="1" dirty="0">
                <a:solidFill>
                  <a:srgbClr val="FF6600"/>
                </a:solidFill>
              </a:rPr>
              <a:t>Задача: </a:t>
            </a:r>
          </a:p>
          <a:p>
            <a:pPr marL="1258888" indent="0">
              <a:buNone/>
            </a:pPr>
            <a:r>
              <a:rPr lang="uk-UA" sz="2000" dirty="0">
                <a:cs typeface="Arial" panose="020B0604020202020204" pitchFamily="34" charset="0"/>
              </a:rPr>
              <a:t>«</a:t>
            </a:r>
            <a:r>
              <a:rPr lang="uk-UA" sz="2000" i="1" dirty="0"/>
              <a:t>Знайти сторони поля, що має форму прямокутника, якщо його площа 12, а ¾  довжини дорівнюють ширині</a:t>
            </a:r>
            <a:r>
              <a:rPr lang="uk-UA" sz="2000" dirty="0">
                <a:cs typeface="Arial" panose="020B0604020202020204" pitchFamily="34" charset="0"/>
              </a:rPr>
              <a:t>»</a:t>
            </a:r>
            <a:r>
              <a:rPr lang="uk-UA" sz="2000" dirty="0"/>
              <a:t>.</a:t>
            </a:r>
          </a:p>
          <a:p>
            <a:pPr marL="0" indent="0">
              <a:buNone/>
            </a:pPr>
            <a:r>
              <a:rPr lang="uk-UA" sz="2000" dirty="0"/>
              <a:t>		1. </a:t>
            </a:r>
            <a:r>
              <a:rPr lang="uk-UA" sz="2000" b="1" dirty="0">
                <a:solidFill>
                  <a:schemeClr val="accent6">
                    <a:lumMod val="75000"/>
                  </a:schemeClr>
                </a:solidFill>
              </a:rPr>
              <a:t>склали рівняння</a:t>
            </a:r>
            <a:r>
              <a:rPr lang="uk-UA" sz="2000" dirty="0"/>
              <a:t>: </a:t>
            </a:r>
            <a:r>
              <a:rPr lang="uk-UA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3х² : 4 = 12</a:t>
            </a:r>
            <a:r>
              <a:rPr lang="uk-UA" sz="2000" dirty="0"/>
              <a:t>.	</a:t>
            </a:r>
          </a:p>
          <a:p>
            <a:pPr marL="0" indent="0">
              <a:buNone/>
            </a:pPr>
            <a:r>
              <a:rPr lang="uk-UA" sz="2000" dirty="0"/>
              <a:t>		2. </a:t>
            </a:r>
            <a:r>
              <a:rPr lang="uk-UA" sz="2000" b="1" dirty="0">
                <a:solidFill>
                  <a:schemeClr val="accent6">
                    <a:lumMod val="75000"/>
                  </a:schemeClr>
                </a:solidFill>
              </a:rPr>
              <a:t>розв'язали:</a:t>
            </a:r>
            <a:r>
              <a:rPr lang="uk-UA" sz="2000" dirty="0"/>
              <a:t> </a:t>
            </a:r>
          </a:p>
          <a:p>
            <a:pPr marL="1258888" indent="0">
              <a:buNone/>
            </a:pPr>
            <a:r>
              <a:rPr lang="uk-UA" sz="2000" dirty="0">
                <a:cs typeface="Arial" panose="020B0604020202020204" pitchFamily="34" charset="0"/>
              </a:rPr>
              <a:t>«</a:t>
            </a:r>
            <a:r>
              <a:rPr lang="uk-UA" sz="2000" dirty="0"/>
              <a:t>Поділимо 12 на ¾</a:t>
            </a:r>
            <a:r>
              <a:rPr lang="uk-UA" sz="2000" dirty="0">
                <a:cs typeface="Arial" panose="020B0604020202020204" pitchFamily="34" charset="0"/>
              </a:rPr>
              <a:t>» </a:t>
            </a:r>
            <a:r>
              <a:rPr lang="uk-UA" sz="20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endParaRPr lang="uk-UA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1258888" indent="0">
              <a:buNone/>
            </a:pPr>
            <a:r>
              <a:rPr lang="uk-UA" sz="2000" dirty="0">
                <a:cs typeface="Arial" panose="020B0604020202020204" pitchFamily="34" charset="0"/>
              </a:rPr>
              <a:t>«</a:t>
            </a:r>
            <a:r>
              <a:rPr lang="uk-UA" sz="2000" dirty="0"/>
              <a:t>отже х² = 16</a:t>
            </a:r>
            <a:r>
              <a:rPr lang="uk-UA" sz="2000" dirty="0">
                <a:cs typeface="Arial" panose="020B0604020202020204" pitchFamily="34" charset="0"/>
              </a:rPr>
              <a:t>»</a:t>
            </a:r>
            <a:r>
              <a:rPr lang="en-US" sz="2000" dirty="0">
                <a:cs typeface="Arial" panose="020B0604020202020204" pitchFamily="34" charset="0"/>
              </a:rPr>
              <a:t> </a:t>
            </a:r>
            <a:r>
              <a:rPr lang="uk-UA" sz="20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endParaRPr lang="uk-UA" sz="2000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marL="1258888" indent="0">
              <a:buNone/>
            </a:pPr>
            <a:r>
              <a:rPr lang="uk-UA" sz="2000" dirty="0">
                <a:cs typeface="Arial" panose="020B0604020202020204" pitchFamily="34" charset="0"/>
              </a:rPr>
              <a:t>«</a:t>
            </a:r>
            <a:r>
              <a:rPr lang="uk-UA" sz="2000" dirty="0"/>
              <a:t>довжина поля дорівнює 4</a:t>
            </a:r>
            <a:r>
              <a:rPr lang="uk-UA" sz="2000" dirty="0">
                <a:cs typeface="Arial" panose="020B0604020202020204" pitchFamily="34" charset="0"/>
              </a:rPr>
              <a:t>».</a:t>
            </a:r>
            <a:endParaRPr lang="uk-UA" sz="2000" dirty="0"/>
          </a:p>
        </p:txBody>
      </p:sp>
      <p:pic>
        <p:nvPicPr>
          <p:cNvPr id="4" name="Picture 2" descr="http://www.profistart.ru/res_ru/0_blog_17708_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EFF"/>
              </a:clrFrom>
              <a:clrTo>
                <a:srgbClr val="FD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057" y="3345601"/>
            <a:ext cx="1823883" cy="2456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http://hurghada-life.ru/wp-content/uploads/2012/05/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873" y="584121"/>
            <a:ext cx="1815067" cy="2477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21734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250" y="201470"/>
            <a:ext cx="6863293" cy="642231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Означення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квадратного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рівняння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6043" y="5096441"/>
            <a:ext cx="2289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Наприклад</a:t>
            </a:r>
            <a:r>
              <a:rPr lang="ru-RU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93141" y="5255942"/>
            <a:ext cx="2965182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/>
              <a:t>7х² + 4х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–</a:t>
            </a:r>
            <a:r>
              <a:rPr lang="ru-RU" sz="2800" dirty="0"/>
              <a:t> 3 = 0</a:t>
            </a:r>
          </a:p>
          <a:p>
            <a:r>
              <a:rPr lang="ru-RU" sz="2800" dirty="0"/>
              <a:t>х²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–</a:t>
            </a:r>
            <a:r>
              <a:rPr lang="ru-RU" sz="2800" dirty="0"/>
              <a:t> 12х + 9 = 0</a:t>
            </a:r>
          </a:p>
          <a:p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– </a:t>
            </a:r>
            <a:r>
              <a:rPr lang="ru-RU" sz="2800" dirty="0"/>
              <a:t>х² + 13х + 6 = 0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162" y="3178997"/>
            <a:ext cx="6346486" cy="792549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63865" y="4112809"/>
            <a:ext cx="2074606" cy="806245"/>
          </a:xfrm>
          <a:prstGeom prst="wedgeRoundRectCallout">
            <a:avLst>
              <a:gd name="adj1" fmla="val 62252"/>
              <a:gd name="adj2" fmla="val -110472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перший коефіцієнт</a:t>
            </a: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2503446" y="4152985"/>
            <a:ext cx="2074606" cy="806245"/>
          </a:xfrm>
          <a:prstGeom prst="wedgeRoundRectCallout">
            <a:avLst>
              <a:gd name="adj1" fmla="val -781"/>
              <a:gd name="adj2" fmla="val -104374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rgbClr val="FFFF00"/>
                </a:solidFill>
              </a:rPr>
              <a:t>другий</a:t>
            </a:r>
            <a:r>
              <a:rPr lang="ru-RU" sz="2400" dirty="0">
                <a:solidFill>
                  <a:srgbClr val="FFFF00"/>
                </a:solidFill>
              </a:rPr>
              <a:t> коефіцієнт</a:t>
            </a:r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4835816" y="4169284"/>
            <a:ext cx="2074606" cy="806245"/>
          </a:xfrm>
          <a:prstGeom prst="wedgeRoundRectCallout">
            <a:avLst>
              <a:gd name="adj1" fmla="val -59476"/>
              <a:gd name="adj2" fmla="val -113145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вільний</a:t>
            </a: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член</a:t>
            </a:r>
          </a:p>
        </p:txBody>
      </p:sp>
      <p:sp>
        <p:nvSpPr>
          <p:cNvPr id="19" name="Объект 2"/>
          <p:cNvSpPr>
            <a:spLocks noGrp="1"/>
          </p:cNvSpPr>
          <p:nvPr>
            <p:ph idx="1"/>
          </p:nvPr>
        </p:nvSpPr>
        <p:spPr>
          <a:xfrm>
            <a:off x="592109" y="909327"/>
            <a:ext cx="6347714" cy="222853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Рівняння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виду </a:t>
            </a:r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²+ </a:t>
            </a:r>
            <a:r>
              <a:rPr lang="uk-UA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+ </a:t>
            </a: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 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= 0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де </a:t>
            </a:r>
            <a:r>
              <a:rPr lang="uk-UA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х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−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змінна, </a:t>
            </a: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uk-UA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uk-UA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−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деякі числа,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при цьому </a:t>
            </a: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</a:t>
            </a:r>
            <a:r>
              <a:rPr lang="uk-UA" sz="2800" b="1" dirty="0">
                <a:solidFill>
                  <a:schemeClr val="tx1"/>
                </a:solidFill>
                <a:latin typeface="Cambria Math" panose="02040503050406030204" pitchFamily="18" charset="0"/>
              </a:rPr>
              <a:t>≠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0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називається </a:t>
            </a:r>
            <a:r>
              <a:rPr lang="uk-UA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квадратним</a:t>
            </a:r>
            <a:endParaRPr lang="uk-UA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2137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5" grpId="0" animBg="1"/>
      <p:bldP spid="17" grpId="0" animBg="1"/>
      <p:bldP spid="18" grpId="0" animBg="1"/>
      <p:bldP spid="19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38554"/>
          </a:xfrm>
        </p:spPr>
        <p:txBody>
          <a:bodyPr/>
          <a:lstStyle/>
          <a:p>
            <a:r>
              <a:rPr lang="uk-UA" dirty="0"/>
              <a:t>Види квадратних рівнянь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09599" y="1930401"/>
            <a:ext cx="3090672" cy="590062"/>
          </a:xfrm>
        </p:spPr>
        <p:txBody>
          <a:bodyPr/>
          <a:lstStyle/>
          <a:p>
            <a:pPr algn="ctr"/>
            <a:r>
              <a:rPr lang="uk-UA" sz="36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Повні</a:t>
            </a:r>
            <a:endParaRPr lang="ru-RU" sz="36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246186" y="2737246"/>
            <a:ext cx="3620454" cy="1638109"/>
          </a:xfrm>
        </p:spPr>
        <p:txBody>
          <a:bodyPr/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</a:t>
            </a:r>
            <a:r>
              <a:rPr lang="ru-RU" sz="3200" dirty="0"/>
              <a:t>х² + </a:t>
            </a:r>
            <a:r>
              <a:rPr lang="ru-RU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  <a:r>
              <a:rPr lang="ru-RU" sz="3200" dirty="0"/>
              <a:t>х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–</a:t>
            </a:r>
            <a:r>
              <a:rPr lang="ru-RU" sz="3200" dirty="0"/>
              <a:t>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</a:t>
            </a:r>
            <a:r>
              <a:rPr lang="ru-RU" sz="3200" dirty="0"/>
              <a:t> = 0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3866640" y="1914770"/>
            <a:ext cx="3090672" cy="590063"/>
          </a:xfrm>
        </p:spPr>
        <p:txBody>
          <a:bodyPr/>
          <a:lstStyle/>
          <a:p>
            <a:pPr algn="ctr"/>
            <a:r>
              <a:rPr lang="uk-UA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Неповні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3866640" y="2737247"/>
            <a:ext cx="3090672" cy="1834754"/>
          </a:xfrm>
        </p:spPr>
        <p:txBody>
          <a:bodyPr/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</a:t>
            </a:r>
            <a:r>
              <a:rPr lang="ru-RU" sz="3200" dirty="0"/>
              <a:t>х² + </a:t>
            </a:r>
            <a:r>
              <a:rPr lang="ru-RU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  <a:r>
              <a:rPr lang="ru-RU" sz="3200" dirty="0"/>
              <a:t>х = 0</a:t>
            </a:r>
          </a:p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</a:t>
            </a:r>
            <a:r>
              <a:rPr lang="ru-RU" sz="3200" dirty="0"/>
              <a:t>х²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–</a:t>
            </a:r>
            <a:r>
              <a:rPr lang="ru-RU" sz="3200" dirty="0"/>
              <a:t>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</a:t>
            </a:r>
            <a:r>
              <a:rPr lang="ru-RU" sz="3200" dirty="0"/>
              <a:t> = 0</a:t>
            </a:r>
          </a:p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</a:t>
            </a:r>
            <a:r>
              <a:rPr lang="ru-RU" sz="3200" dirty="0"/>
              <a:t>х² = 0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40864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669" y="36909"/>
            <a:ext cx="6347714" cy="975965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 розв'язання неповних квадратних рівняння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195455" y="3243362"/>
            <a:ext cx="2394154" cy="2528475"/>
          </a:xfrm>
        </p:spPr>
        <p:txBody>
          <a:bodyPr>
            <a:normAutofit/>
          </a:bodyPr>
          <a:lstStyle/>
          <a:p>
            <a:r>
              <a:rPr lang="ru-RU" sz="2400" dirty="0"/>
              <a:t>4х</a:t>
            </a:r>
            <a:r>
              <a:rPr lang="en-US" sz="2400" dirty="0"/>
              <a:t>² + 5</a:t>
            </a:r>
            <a:r>
              <a:rPr lang="uk-UA" sz="2400" dirty="0"/>
              <a:t>х</a:t>
            </a:r>
            <a:r>
              <a:rPr lang="en-US" sz="2400" dirty="0"/>
              <a:t> </a:t>
            </a:r>
            <a:r>
              <a:rPr lang="uk-UA" sz="2400" dirty="0"/>
              <a:t>=</a:t>
            </a:r>
            <a:r>
              <a:rPr lang="en-US" sz="2400" dirty="0"/>
              <a:t> </a:t>
            </a:r>
            <a:r>
              <a:rPr lang="uk-UA" sz="2400" dirty="0"/>
              <a:t>0</a:t>
            </a:r>
            <a:endParaRPr lang="en-US" sz="2400" dirty="0"/>
          </a:p>
          <a:p>
            <a:r>
              <a:rPr lang="ru-RU" sz="2400" dirty="0"/>
              <a:t>3х</a:t>
            </a:r>
            <a:r>
              <a:rPr lang="en-US" sz="2400" dirty="0"/>
              <a:t>² =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−</a:t>
            </a:r>
            <a:r>
              <a:rPr lang="en-US" sz="2400" dirty="0"/>
              <a:t>7</a:t>
            </a:r>
            <a:r>
              <a:rPr lang="uk-UA" sz="2400" dirty="0"/>
              <a:t>х</a:t>
            </a:r>
            <a:endParaRPr lang="en-US" sz="2400" dirty="0"/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−</a:t>
            </a:r>
            <a:r>
              <a:rPr lang="ru-RU" sz="2400" dirty="0"/>
              <a:t>3х</a:t>
            </a:r>
            <a:r>
              <a:rPr lang="en-US" sz="2400" dirty="0"/>
              <a:t>² + 8</a:t>
            </a:r>
            <a:r>
              <a:rPr lang="uk-UA" sz="2400" dirty="0"/>
              <a:t>х</a:t>
            </a:r>
            <a:r>
              <a:rPr lang="en-US" sz="2400" dirty="0"/>
              <a:t> </a:t>
            </a:r>
            <a:r>
              <a:rPr lang="uk-UA" sz="2400" dirty="0"/>
              <a:t>=</a:t>
            </a:r>
            <a:r>
              <a:rPr lang="en-US" sz="2400" dirty="0"/>
              <a:t> </a:t>
            </a:r>
            <a:r>
              <a:rPr lang="uk-UA" sz="2400" dirty="0"/>
              <a:t>0</a:t>
            </a:r>
            <a:endParaRPr lang="en-US" sz="2400" dirty="0"/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−</a:t>
            </a:r>
            <a:r>
              <a:rPr lang="ru-RU" sz="2400" dirty="0"/>
              <a:t>х</a:t>
            </a:r>
            <a:r>
              <a:rPr lang="en-US" sz="2400" dirty="0"/>
              <a:t>² + 12</a:t>
            </a:r>
            <a:r>
              <a:rPr lang="uk-UA" sz="2400" dirty="0"/>
              <a:t>х = 0</a:t>
            </a:r>
            <a:endParaRPr lang="en-US" sz="2400" dirty="0"/>
          </a:p>
          <a:p>
            <a:r>
              <a:rPr lang="ru-RU" sz="2400" dirty="0"/>
              <a:t>х</a:t>
            </a:r>
            <a:r>
              <a:rPr lang="en-US" sz="2400" dirty="0"/>
              <a:t>² + 7</a:t>
            </a:r>
            <a:r>
              <a:rPr lang="uk-UA" sz="2400" dirty="0"/>
              <a:t>х = 0</a:t>
            </a:r>
            <a:endParaRPr lang="ru-RU" sz="2400" dirty="0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3335475" y="4817349"/>
            <a:ext cx="2071077" cy="1908976"/>
          </a:xfrm>
        </p:spPr>
        <p:txBody>
          <a:bodyPr>
            <a:noAutofit/>
          </a:bodyPr>
          <a:lstStyle/>
          <a:p>
            <a:r>
              <a:rPr lang="ru-RU" sz="2400" dirty="0"/>
              <a:t>2х</a:t>
            </a:r>
            <a:r>
              <a:rPr lang="en-US" sz="2400" dirty="0"/>
              <a:t>²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− </a:t>
            </a:r>
            <a:r>
              <a:rPr lang="en-US" sz="2400" dirty="0"/>
              <a:t>7 = 0</a:t>
            </a:r>
            <a:endParaRPr lang="uk-UA" sz="2400" dirty="0"/>
          </a:p>
          <a:p>
            <a:r>
              <a:rPr lang="ru-RU" sz="2400" dirty="0"/>
              <a:t>4х</a:t>
            </a:r>
            <a:r>
              <a:rPr lang="en-US" sz="2400" dirty="0"/>
              <a:t>²</a:t>
            </a:r>
            <a:r>
              <a:rPr lang="uk-UA" sz="2400" dirty="0"/>
              <a:t> </a:t>
            </a:r>
            <a:r>
              <a:rPr lang="en-US" sz="2400" dirty="0"/>
              <a:t>= 25</a:t>
            </a:r>
            <a:endParaRPr lang="uk-UA" sz="2400" dirty="0"/>
          </a:p>
          <a:p>
            <a:r>
              <a:rPr lang="ru-RU" sz="2400" dirty="0"/>
              <a:t>х</a:t>
            </a:r>
            <a:r>
              <a:rPr lang="en-US" sz="2400" dirty="0"/>
              <a:t>²</a:t>
            </a:r>
            <a:r>
              <a:rPr lang="uk-UA" sz="2400" dirty="0"/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− </a:t>
            </a:r>
            <a:r>
              <a:rPr lang="en-US" sz="2400" dirty="0"/>
              <a:t>9 = 0</a:t>
            </a:r>
            <a:endParaRPr lang="uk-UA" sz="2400" dirty="0"/>
          </a:p>
          <a:p>
            <a:r>
              <a:rPr lang="ru-RU" sz="2400" dirty="0"/>
              <a:t>х</a:t>
            </a:r>
            <a:r>
              <a:rPr lang="en-US" sz="2400" dirty="0"/>
              <a:t>²</a:t>
            </a:r>
            <a:r>
              <a:rPr lang="uk-UA" sz="2400" dirty="0"/>
              <a:t> </a:t>
            </a:r>
            <a:r>
              <a:rPr lang="en-US" sz="2400" dirty="0"/>
              <a:t>+</a:t>
            </a:r>
            <a:r>
              <a:rPr lang="uk-UA" sz="2400" dirty="0"/>
              <a:t> </a:t>
            </a:r>
            <a:r>
              <a:rPr lang="en-US" sz="2400" dirty="0"/>
              <a:t>16 = 0</a:t>
            </a:r>
            <a:endParaRPr lang="ru-RU" sz="2400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372463" y="2160590"/>
            <a:ext cx="255638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135327" y="2160589"/>
            <a:ext cx="255638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574684" y="6157352"/>
            <a:ext cx="2556388" cy="2398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32270" y="1047955"/>
            <a:ext cx="2619305" cy="187468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96000"/>
                  <a:lumMod val="100000"/>
                </a:schemeClr>
              </a:gs>
              <a:gs pos="78000">
                <a:schemeClr val="accent1">
                  <a:lumMod val="20000"/>
                  <a:lumOff val="80000"/>
                </a:schemeClr>
              </a:gs>
            </a:gsLst>
            <a:lin ang="54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2200" b="1" dirty="0">
                <a:solidFill>
                  <a:schemeClr val="tx1"/>
                </a:solidFill>
              </a:rPr>
              <a:t>x</a:t>
            </a:r>
            <a:r>
              <a:rPr lang="en-US" sz="2200" b="1" baseline="52000" dirty="0">
                <a:solidFill>
                  <a:schemeClr val="tx1"/>
                </a:solidFill>
              </a:rPr>
              <a:t>2</a:t>
            </a:r>
            <a:r>
              <a:rPr lang="en-US" sz="2200" b="1" dirty="0">
                <a:solidFill>
                  <a:schemeClr val="tx1"/>
                </a:solidFill>
              </a:rPr>
              <a:t>+</a:t>
            </a:r>
            <a:r>
              <a:rPr lang="en-US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US" sz="2200" b="1" dirty="0">
                <a:solidFill>
                  <a:schemeClr val="tx1"/>
                </a:solidFill>
              </a:rPr>
              <a:t>x = 0</a:t>
            </a:r>
            <a:br>
              <a:rPr lang="en-US" sz="2200" b="1" dirty="0"/>
            </a:br>
            <a:r>
              <a:rPr lang="en-US" sz="2200" b="1" dirty="0">
                <a:solidFill>
                  <a:schemeClr val="tx1"/>
                </a:solidFill>
              </a:rPr>
              <a:t>(</a:t>
            </a:r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rial" panose="020B0604020202020204" pitchFamily="34" charset="0"/>
              </a:rPr>
              <a:t>≠ </a:t>
            </a:r>
            <a:r>
              <a:rPr lang="en-US" sz="2200" b="1" dirty="0">
                <a:solidFill>
                  <a:srgbClr val="FF0000"/>
                </a:solidFill>
              </a:rPr>
              <a:t>0</a:t>
            </a:r>
            <a:r>
              <a:rPr lang="uk-UA" sz="2200" b="1" dirty="0">
                <a:solidFill>
                  <a:schemeClr val="tx1"/>
                </a:solidFill>
              </a:rPr>
              <a:t>,</a:t>
            </a:r>
            <a:r>
              <a:rPr lang="uk-UA" sz="2200" b="1" dirty="0"/>
              <a:t> </a:t>
            </a:r>
            <a:r>
              <a:rPr lang="uk-UA" sz="2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uk-UA" sz="2200" b="1" dirty="0">
                <a:solidFill>
                  <a:schemeClr val="accent5">
                    <a:lumMod val="75000"/>
                  </a:schemeClr>
                </a:solidFill>
              </a:rPr>
              <a:t> = 0</a:t>
            </a:r>
            <a:r>
              <a:rPr lang="uk-UA" sz="2200" b="1" dirty="0">
                <a:solidFill>
                  <a:schemeClr val="tx1"/>
                </a:solidFill>
              </a:rPr>
              <a:t>)</a:t>
            </a:r>
            <a:br>
              <a:rPr lang="uk-UA" sz="2200" b="1" dirty="0"/>
            </a:br>
            <a:r>
              <a:rPr lang="en-US" sz="2200" b="1" dirty="0">
                <a:solidFill>
                  <a:schemeClr val="tx1"/>
                </a:solidFill>
              </a:rPr>
              <a:t>x(ax + b) = 0</a:t>
            </a:r>
            <a:r>
              <a:rPr lang="uk-UA" sz="2200" b="1" dirty="0">
                <a:solidFill>
                  <a:schemeClr val="tx1"/>
                </a:solidFill>
              </a:rPr>
              <a:t>,</a:t>
            </a:r>
            <a:br>
              <a:rPr lang="uk-UA" sz="2200" b="1" dirty="0">
                <a:solidFill>
                  <a:schemeClr val="tx1"/>
                </a:solidFill>
              </a:rPr>
            </a:br>
            <a:endParaRPr lang="ru-RU" sz="2200" b="1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2959577" y="1047955"/>
            <a:ext cx="2904832" cy="3681438"/>
            <a:chOff x="2959577" y="1047955"/>
            <a:chExt cx="2904832" cy="368143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Скругленный прямоугольник 12"/>
                <p:cNvSpPr/>
                <p:nvPr/>
              </p:nvSpPr>
              <p:spPr>
                <a:xfrm>
                  <a:off x="2959577" y="1047955"/>
                  <a:ext cx="2904832" cy="3681438"/>
                </a:xfrm>
                <a:prstGeom prst="roundRect">
                  <a:avLst/>
                </a:prstGeom>
                <a:gradFill flip="none" rotWithShape="1">
                  <a:gsLst>
                    <a:gs pos="0">
                      <a:schemeClr val="accent1">
                        <a:tint val="96000"/>
                        <a:lumMod val="100000"/>
                      </a:schemeClr>
                    </a:gs>
                    <a:gs pos="78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ln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200" b="1" dirty="0">
                      <a:solidFill>
                        <a:srgbClr val="FF0000"/>
                      </a:solidFill>
                    </a:rPr>
                    <a:t>a</a:t>
                  </a:r>
                  <a:r>
                    <a:rPr lang="en-US" sz="2200" b="1" dirty="0">
                      <a:solidFill>
                        <a:schemeClr val="tx1"/>
                      </a:solidFill>
                    </a:rPr>
                    <a:t>x</a:t>
                  </a:r>
                  <a:r>
                    <a:rPr lang="en-US" sz="2200" b="1" baseline="52000" dirty="0">
                      <a:solidFill>
                        <a:schemeClr val="tx1"/>
                      </a:solidFill>
                    </a:rPr>
                    <a:t>2</a:t>
                  </a:r>
                  <a:r>
                    <a:rPr lang="en-US" sz="2200" b="1" dirty="0">
                      <a:solidFill>
                        <a:schemeClr val="tx1"/>
                      </a:solidFill>
                    </a:rPr>
                    <a:t>+ </a:t>
                  </a:r>
                  <a:r>
                    <a:rPr lang="en-US" sz="2200" b="1" dirty="0">
                      <a:solidFill>
                        <a:schemeClr val="accent3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c</a:t>
                  </a:r>
                  <a:r>
                    <a:rPr lang="en-US" sz="2200" b="1" dirty="0">
                      <a:solidFill>
                        <a:schemeClr val="tx1"/>
                      </a:solidFill>
                    </a:rPr>
                    <a:t> = 0</a:t>
                  </a:r>
                  <a:br>
                    <a:rPr lang="en-US" sz="2200" b="1" dirty="0"/>
                  </a:br>
                  <a:r>
                    <a:rPr lang="en-US" sz="2200" b="1" dirty="0">
                      <a:solidFill>
                        <a:schemeClr val="tx1"/>
                      </a:solidFill>
                    </a:rPr>
                    <a:t>(</a:t>
                  </a:r>
                  <a:r>
                    <a:rPr lang="en-US" sz="2200" b="1" dirty="0">
                      <a:solidFill>
                        <a:srgbClr val="FF0000"/>
                      </a:solidFill>
                    </a:rPr>
                    <a:t>a </a:t>
                  </a:r>
                  <a:r>
                    <a:rPr lang="en-US" sz="2200" b="1" dirty="0">
                      <a:solidFill>
                        <a:srgbClr val="FF0000"/>
                      </a:solidFill>
                      <a:cs typeface="Arial" panose="020B0604020202020204" pitchFamily="34" charset="0"/>
                    </a:rPr>
                    <a:t>≠ </a:t>
                  </a:r>
                  <a:r>
                    <a:rPr lang="en-US" sz="2200" b="1" dirty="0">
                      <a:solidFill>
                        <a:srgbClr val="FF0000"/>
                      </a:solidFill>
                    </a:rPr>
                    <a:t>0</a:t>
                  </a:r>
                  <a:r>
                    <a:rPr lang="uk-UA" sz="2200" b="1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, </a:t>
                  </a:r>
                  <a:r>
                    <a:rPr lang="en-US" sz="2200" b="1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b</a:t>
                  </a:r>
                  <a:r>
                    <a:rPr lang="uk-UA" sz="2200" b="1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 = 0</a:t>
                  </a:r>
                  <a:r>
                    <a:rPr lang="uk-UA" sz="2200" b="1" dirty="0">
                      <a:solidFill>
                        <a:schemeClr val="tx1"/>
                      </a:solidFill>
                    </a:rPr>
                    <a:t>)</a:t>
                  </a:r>
                  <a:br>
                    <a:rPr lang="uk-UA" sz="2200" b="1" dirty="0"/>
                  </a:br>
                  <a14:m>
                    <m:oMath xmlns:m="http://schemas.openxmlformats.org/officeDocument/2006/math">
                      <m:sSup>
                        <m:sSupPr>
                          <m:ctrlP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2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𝒄</m:t>
                          </m:r>
                        </m:num>
                        <m:den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den>
                      </m:f>
                    </m:oMath>
                  </a14:m>
                  <a:r>
                    <a:rPr lang="en-US" sz="2200" b="1" dirty="0"/>
                    <a:t>  </a:t>
                  </a:r>
                  <a:endParaRPr lang="uk-UA" sz="2200" b="1" dirty="0"/>
                </a:p>
                <a:p>
                  <a:pPr algn="ctr"/>
                  <a:endParaRPr lang="uk-UA" sz="2200" b="1" dirty="0"/>
                </a:p>
                <a:p>
                  <a:pPr algn="ctr"/>
                  <a:endParaRPr lang="uk-UA" sz="2200" b="1" dirty="0"/>
                </a:p>
                <a:p>
                  <a:pPr algn="ctr"/>
                  <a:endParaRPr lang="uk-UA" sz="2200" b="1" dirty="0"/>
                </a:p>
                <a:p>
                  <a:pPr algn="ctr"/>
                  <a:br>
                    <a:rPr lang="en-US" sz="2200" b="1" dirty="0"/>
                  </a:br>
                  <a:endParaRPr lang="uk-UA" sz="2200" b="1" i="1" dirty="0">
                    <a:solidFill>
                      <a:schemeClr val="tx1"/>
                    </a:solidFill>
                    <a:latin typeface="Cambria Math" panose="02040503050406030204" pitchFamily="18" charset="0"/>
                  </a:endParaRPr>
                </a:p>
                <a:p>
                  <a:endParaRPr lang="en-US" sz="2200" b="1" dirty="0"/>
                </a:p>
              </p:txBody>
            </p:sp>
          </mc:Choice>
          <mc:Fallback xmlns="">
            <p:sp>
              <p:nvSpPr>
                <p:cNvPr id="13" name="Скругленный прямоугольник 1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9577" y="1047955"/>
                  <a:ext cx="2904832" cy="3681438"/>
                </a:xfrm>
                <a:prstGeom prst="roundRect">
                  <a:avLst/>
                </a:prstGeom>
                <a:blipFill>
                  <a:blip r:embed="rId2"/>
                  <a:stretch>
                    <a:fillRect/>
                  </a:stretch>
                </a:blipFill>
                <a:ln/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9" name="Прямая соединительная линия 18"/>
            <p:cNvCxnSpPr/>
            <p:nvPr/>
          </p:nvCxnSpPr>
          <p:spPr>
            <a:xfrm>
              <a:off x="3097993" y="2572402"/>
              <a:ext cx="26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0" name="Скругленный прямоугольник 19"/>
          <p:cNvSpPr/>
          <p:nvPr/>
        </p:nvSpPr>
        <p:spPr>
          <a:xfrm>
            <a:off x="6072410" y="1047955"/>
            <a:ext cx="2619305" cy="184758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96000"/>
                  <a:lumMod val="100000"/>
                </a:schemeClr>
              </a:gs>
              <a:gs pos="78000">
                <a:schemeClr val="accent1">
                  <a:lumMod val="20000"/>
                  <a:lumOff val="80000"/>
                </a:schemeClr>
              </a:gs>
            </a:gsLst>
            <a:lin ang="54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2200" b="1" dirty="0">
                <a:solidFill>
                  <a:schemeClr val="tx1"/>
                </a:solidFill>
              </a:rPr>
              <a:t>x</a:t>
            </a:r>
            <a:r>
              <a:rPr lang="en-US" sz="2200" b="1" baseline="52000" dirty="0">
                <a:solidFill>
                  <a:schemeClr val="tx1"/>
                </a:solidFill>
              </a:rPr>
              <a:t>2</a:t>
            </a:r>
            <a:r>
              <a:rPr lang="en-US" sz="2200" b="1" dirty="0">
                <a:solidFill>
                  <a:schemeClr val="tx1"/>
                </a:solidFill>
              </a:rPr>
              <a:t> = 0</a:t>
            </a:r>
            <a:br>
              <a:rPr lang="en-US" sz="2200" b="1" dirty="0"/>
            </a:br>
            <a:r>
              <a:rPr lang="en-US" sz="2200" b="1" dirty="0">
                <a:solidFill>
                  <a:schemeClr val="tx1"/>
                </a:solidFill>
              </a:rPr>
              <a:t>(</a:t>
            </a:r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rial" panose="020B0604020202020204" pitchFamily="34" charset="0"/>
              </a:rPr>
              <a:t>≠ </a:t>
            </a:r>
            <a:r>
              <a:rPr lang="en-US" sz="2200" b="1" dirty="0">
                <a:solidFill>
                  <a:srgbClr val="FF0000"/>
                </a:solidFill>
              </a:rPr>
              <a:t>0</a:t>
            </a:r>
            <a:r>
              <a:rPr lang="uk-UA" sz="2200" b="1" dirty="0">
                <a:solidFill>
                  <a:schemeClr val="tx1"/>
                </a:solidFill>
              </a:rPr>
              <a:t>,</a:t>
            </a:r>
            <a:r>
              <a:rPr lang="uk-UA" sz="2200" b="1" dirty="0"/>
              <a:t> </a:t>
            </a:r>
            <a:r>
              <a:rPr lang="en-US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uk-UA" sz="2200" b="1" dirty="0"/>
              <a:t>, </a:t>
            </a:r>
            <a:r>
              <a:rPr lang="uk-UA" sz="2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uk-UA" sz="2200" b="1" dirty="0">
                <a:solidFill>
                  <a:schemeClr val="accent5">
                    <a:lumMod val="75000"/>
                  </a:schemeClr>
                </a:solidFill>
              </a:rPr>
              <a:t> = 0</a:t>
            </a:r>
            <a:r>
              <a:rPr lang="uk-UA" sz="2200" b="1" dirty="0">
                <a:solidFill>
                  <a:schemeClr val="tx1"/>
                </a:solidFill>
              </a:rPr>
              <a:t>)</a:t>
            </a:r>
            <a:br>
              <a:rPr lang="uk-UA" sz="2200" b="1" dirty="0"/>
            </a:br>
            <a:r>
              <a:rPr lang="en-US" sz="2200" b="1" dirty="0">
                <a:solidFill>
                  <a:schemeClr val="tx1"/>
                </a:solidFill>
              </a:rPr>
              <a:t>x</a:t>
            </a:r>
            <a:r>
              <a:rPr lang="en-US" sz="2200" b="1" baseline="52000" dirty="0">
                <a:solidFill>
                  <a:schemeClr val="tx1"/>
                </a:solidFill>
              </a:rPr>
              <a:t>2</a:t>
            </a:r>
            <a:r>
              <a:rPr lang="en-US" sz="2200" b="1" dirty="0">
                <a:solidFill>
                  <a:schemeClr val="tx1"/>
                </a:solidFill>
              </a:rPr>
              <a:t> = 0</a:t>
            </a:r>
            <a:br>
              <a:rPr lang="en-US" sz="2200" b="1" dirty="0"/>
            </a:b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21" name="Объект 8"/>
          <p:cNvSpPr txBox="1">
            <a:spLocks/>
          </p:cNvSpPr>
          <p:nvPr/>
        </p:nvSpPr>
        <p:spPr>
          <a:xfrm>
            <a:off x="6277295" y="3243362"/>
            <a:ext cx="2071077" cy="19089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/>
              <a:t>2х</a:t>
            </a:r>
            <a:r>
              <a:rPr lang="en-US" sz="2400" dirty="0"/>
              <a:t>² = 0 </a:t>
            </a:r>
            <a:endParaRPr lang="ru-RU" sz="2400" dirty="0"/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− </a:t>
            </a:r>
            <a:r>
              <a:rPr lang="ru-RU" sz="2400" dirty="0"/>
              <a:t>8х</a:t>
            </a:r>
            <a:r>
              <a:rPr lang="en-US" sz="2400" dirty="0"/>
              <a:t>² = 0</a:t>
            </a:r>
          </a:p>
          <a:p>
            <a:r>
              <a:rPr lang="ru-RU" sz="2400" dirty="0"/>
              <a:t>х</a:t>
            </a:r>
            <a:r>
              <a:rPr lang="en-US" sz="2400" dirty="0"/>
              <a:t>² = 0 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19096" y="2230916"/>
                <a:ext cx="2614194" cy="631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x = 0 </a:t>
                </a:r>
                <a:r>
                  <a:rPr lang="uk-UA" sz="2400" b="1" dirty="0"/>
                  <a:t>або </a:t>
                </a:r>
                <a:r>
                  <a:rPr lang="en-US" sz="24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x = </a:t>
                </a:r>
                <a14:m>
                  <m:oMath xmlns:m="http://schemas.openxmlformats.org/officeDocument/2006/math">
                    <m:r>
                      <a:rPr lang="en-US" sz="2400" b="1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𝐛</m:t>
                        </m:r>
                      </m:num>
                      <m:den>
                        <m:r>
                          <a:rPr lang="en-US" sz="2400" b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𝐚</m:t>
                        </m:r>
                      </m:den>
                    </m:f>
                  </m:oMath>
                </a14:m>
                <a:r>
                  <a:rPr lang="en-US" sz="2400" b="1" dirty="0"/>
                  <a:t> </a:t>
                </a:r>
                <a:endParaRPr lang="ru-RU" sz="2400" b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096" y="2230916"/>
                <a:ext cx="2614194" cy="631391"/>
              </a:xfrm>
              <a:prstGeom prst="rect">
                <a:avLst/>
              </a:prstGeom>
              <a:blipFill>
                <a:blip r:embed="rId3"/>
                <a:stretch>
                  <a:fillRect l="-3972" b="-125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39766" y="2646438"/>
                <a:ext cx="1620511" cy="2054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1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2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𝒄</m:t>
                          </m:r>
                        </m:num>
                        <m:den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00B0F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22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2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sz="22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2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𝒄</m:t>
                              </m:r>
                            </m:num>
                            <m:den>
                              <m:r>
                                <a:rPr lang="en-US" sz="22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𝒂</m:t>
                              </m:r>
                            </m:den>
                          </m:f>
                        </m:e>
                      </m:rad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ad>
                        <m:radPr>
                          <m:degHide m:val="on"/>
                          <m:ctrlPr>
                            <a:rPr lang="en-US" sz="2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sz="22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2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𝒄</m:t>
                              </m:r>
                            </m:num>
                            <m:den>
                              <m:r>
                                <a:rPr lang="en-US" sz="22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𝒂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ru-RU" sz="2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766" y="2646438"/>
                <a:ext cx="1620511" cy="205492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460413" y="2651365"/>
                <a:ext cx="1331571" cy="16927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200" b="1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2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𝒄</m:t>
                          </m:r>
                        </m:num>
                        <m:den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den>
                      </m:f>
                      <m:r>
                        <a:rPr lang="en-US" sz="2200" b="1" i="0" smtClean="0">
                          <a:solidFill>
                            <a:srgbClr val="00B0F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≤</m:t>
                      </m:r>
                      <m:r>
                        <a:rPr lang="en-US" sz="22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  <m:oMath xmlns:m="http://schemas.openxmlformats.org/officeDocument/2006/math">
                      <m:r>
                        <a:rPr lang="uk-UA" sz="22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дійсних </m:t>
                      </m:r>
                    </m:oMath>
                    <m:oMath xmlns:m="http://schemas.openxmlformats.org/officeDocument/2006/math">
                      <m:r>
                        <a:rPr lang="uk-UA" sz="2200" b="0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коренів</m:t>
                      </m:r>
                    </m:oMath>
                    <m:oMath xmlns:m="http://schemas.openxmlformats.org/officeDocument/2006/math">
                      <m:r>
                        <a:rPr lang="uk-UA" sz="2200" b="0" i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немає</m:t>
                      </m:r>
                    </m:oMath>
                  </m:oMathPara>
                </a14:m>
                <a:br>
                  <a:rPr lang="en-US" sz="2200" b="1" i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</a:rPr>
                </a:br>
                <a:endParaRPr lang="ru-RU" sz="2200" b="1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0413" y="2651365"/>
                <a:ext cx="1331571" cy="169270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6952359" y="2315778"/>
            <a:ext cx="937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x = 0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3607325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 uiExpand="1" build="p"/>
      <p:bldP spid="11" grpId="0" animBg="1"/>
      <p:bldP spid="20" grpId="0" animBg="1"/>
      <p:bldP spid="21" grpId="0"/>
      <p:bldP spid="3" grpId="0"/>
      <p:bldP spid="7" grpId="0"/>
      <p:bldP spid="14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49088"/>
            <a:ext cx="7779434" cy="13208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Загальний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розв'язок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неповних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квадратних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рівнян</a:t>
            </a:r>
            <a:r>
              <a:rPr lang="ru-RU" sz="4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09599" y="2618780"/>
            <a:ext cx="2513429" cy="45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09598" y="3040602"/>
            <a:ext cx="2513429" cy="45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09598" y="3498792"/>
            <a:ext cx="2513429" cy="45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251268" y="2128077"/>
            <a:ext cx="5346479" cy="31974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а</a:t>
            </a:r>
            <a:r>
              <a:rPr lang="ru-RU" sz="4000" b="1" dirty="0">
                <a:solidFill>
                  <a:srgbClr val="3D39B3"/>
                </a:solidFill>
                <a:latin typeface="Times New Roman" panose="02020603050405020304" pitchFamily="18" charset="0"/>
              </a:rPr>
              <a:t>х</a:t>
            </a:r>
            <a:r>
              <a:rPr lang="en-US" sz="4000" b="1" dirty="0">
                <a:solidFill>
                  <a:srgbClr val="3D39B3"/>
                </a:solidFill>
                <a:latin typeface="Times New Roman" panose="02020603050405020304" pitchFamily="18" charset="0"/>
              </a:rPr>
              <a:t>²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+</a:t>
            </a:r>
            <a:r>
              <a:rPr 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</a:t>
            </a:r>
            <a:r>
              <a:rPr lang="uk-UA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х</a:t>
            </a:r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= 0</a:t>
            </a:r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(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sz="4000" b="1" dirty="0">
                <a:solidFill>
                  <a:srgbClr val="FF0000"/>
                </a:solidFill>
                <a:latin typeface="Cambria Math" panose="02040503050406030204" pitchFamily="18" charset="0"/>
              </a:rPr>
              <a:t>≠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0,</a:t>
            </a:r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rgbClr val="009300"/>
                </a:solidFill>
                <a:latin typeface="Times New Roman" panose="02020603050405020304" pitchFamily="18" charset="0"/>
              </a:rPr>
              <a:t>с = 0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ru-RU" sz="4000" dirty="0"/>
              <a:t>х</a:t>
            </a:r>
            <a:r>
              <a:rPr lang="en-US" sz="4000" dirty="0"/>
              <a:t>² + </a:t>
            </a:r>
            <a:r>
              <a:rPr 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4</a:t>
            </a:r>
            <a:r>
              <a:rPr lang="uk-UA" sz="4000" dirty="0"/>
              <a:t>х</a:t>
            </a:r>
            <a:r>
              <a:rPr lang="en-US" sz="4000" dirty="0"/>
              <a:t> </a:t>
            </a:r>
            <a:r>
              <a:rPr lang="uk-UA" sz="4000" dirty="0"/>
              <a:t>=</a:t>
            </a:r>
            <a:r>
              <a:rPr lang="en-US" sz="4000" dirty="0"/>
              <a:t> </a:t>
            </a:r>
            <a:r>
              <a:rPr lang="uk-UA" sz="4000" dirty="0"/>
              <a:t>0</a:t>
            </a:r>
            <a:endParaRPr lang="en-US" sz="4000" dirty="0"/>
          </a:p>
          <a:p>
            <a:pPr marL="0" indent="0" algn="ctr">
              <a:buNone/>
            </a:pPr>
            <a:r>
              <a:rPr lang="ru-RU" sz="4000" dirty="0"/>
              <a:t>2х(х + 2) = 0</a:t>
            </a:r>
            <a:endParaRPr lang="en-US" sz="4000" dirty="0"/>
          </a:p>
          <a:p>
            <a:pPr marL="0" indent="0" algn="ctr">
              <a:buNone/>
            </a:pPr>
            <a:r>
              <a:rPr lang="ru-RU" sz="4000" dirty="0"/>
              <a:t>х = 0 </a:t>
            </a:r>
            <a:r>
              <a:rPr lang="ru-RU" sz="4000" dirty="0" err="1"/>
              <a:t>або</a:t>
            </a:r>
            <a:r>
              <a:rPr lang="ru-RU" sz="4000" dirty="0"/>
              <a:t> х =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− </a:t>
            </a:r>
            <a:r>
              <a:rPr lang="ru-RU" sz="4000" dirty="0"/>
              <a:t>2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b="1" dirty="0">
              <a:solidFill>
                <a:srgbClr val="6032BE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086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49088"/>
            <a:ext cx="7779434" cy="13208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Загальний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розв'язок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неповних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квадратних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рівнян</a:t>
            </a:r>
            <a:r>
              <a:rPr lang="ru-RU" sz="4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09599" y="2618780"/>
            <a:ext cx="2513429" cy="45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621715" y="4541416"/>
            <a:ext cx="2513429" cy="45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216477" y="1600228"/>
            <a:ext cx="5346479" cy="910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а</a:t>
            </a:r>
            <a:r>
              <a:rPr lang="ru-RU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х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²</a:t>
            </a:r>
            <a:r>
              <a:rPr lang="uk-UA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+</a:t>
            </a:r>
            <a:r>
              <a:rPr lang="uk-UA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rgbClr val="009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с</a:t>
            </a:r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= 0</a:t>
            </a:r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(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</a:rPr>
              <a:t>≠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FFD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 = 0</a:t>
            </a:r>
            <a:r>
              <a:rPr lang="en-US" sz="40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)</a:t>
            </a:r>
            <a:endParaRPr lang="en-US" sz="2800" dirty="0"/>
          </a:p>
          <a:p>
            <a:pPr marL="0" indent="0">
              <a:buNone/>
            </a:pPr>
            <a:endParaRPr lang="en-US" sz="2800" b="1" dirty="0">
              <a:solidFill>
                <a:srgbClr val="6032BE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Объект 2"/>
              <p:cNvSpPr txBox="1">
                <a:spLocks/>
              </p:cNvSpPr>
              <p:nvPr/>
            </p:nvSpPr>
            <p:spPr>
              <a:xfrm>
                <a:off x="1216477" y="2510564"/>
                <a:ext cx="2335993" cy="36279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47500" lnSpcReduction="20000"/>
              </a:bodyPr>
              <a:lstStyle>
                <a:lvl1pPr marL="342900" indent="-3429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6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:r>
                  <a:rPr lang="ru-RU" sz="7000" dirty="0">
                    <a:solidFill>
                      <a:srgbClr val="000000"/>
                    </a:solidFill>
                  </a:rPr>
                  <a:t>9х</a:t>
                </a:r>
                <a:r>
                  <a:rPr lang="en-US" sz="7000" dirty="0">
                    <a:solidFill>
                      <a:srgbClr val="000000"/>
                    </a:solidFill>
                  </a:rPr>
                  <a:t>² </a:t>
                </a:r>
                <a:r>
                  <a:rPr lang="en-US" sz="7200" dirty="0">
                    <a:cs typeface="Arial" panose="020B0604020202020204" pitchFamily="34" charset="0"/>
                  </a:rPr>
                  <a:t>−</a:t>
                </a:r>
                <a:r>
                  <a:rPr lang="en-US" sz="7000" dirty="0">
                    <a:solidFill>
                      <a:srgbClr val="000000"/>
                    </a:solidFill>
                  </a:rPr>
                  <a:t> 4 = 0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7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7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7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7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7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7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sz="7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US" sz="7000" dirty="0">
                  <a:solidFill>
                    <a:srgbClr val="000000"/>
                  </a:solidFill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7000" b="1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7000" b="1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7000" b="1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70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7000" b="1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7000" b="1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US" sz="7000" b="1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US" sz="7000" b="1" dirty="0"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7000" b="1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000" b="1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7000" b="1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7000" b="1" i="1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7000" b="1" i="1" smtClean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7000" b="1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7000" b="1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sz="7000" b="1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ru-RU" b="1" dirty="0">
                    <a:solidFill>
                      <a:schemeClr val="accent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</p:txBody>
          </p:sp>
        </mc:Choice>
        <mc:Fallback xmlns="">
          <p:sp>
            <p:nvSpPr>
              <p:cNvPr id="8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6477" y="2510564"/>
                <a:ext cx="2335993" cy="3627954"/>
              </a:xfrm>
              <a:prstGeom prst="rect">
                <a:avLst/>
              </a:prstGeom>
              <a:blipFill>
                <a:blip r:embed="rId3"/>
                <a:stretch>
                  <a:fillRect l="-4178" t="-5210" r="-39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Объект 2"/>
              <p:cNvSpPr txBox="1">
                <a:spLocks/>
              </p:cNvSpPr>
              <p:nvPr/>
            </p:nvSpPr>
            <p:spPr>
              <a:xfrm>
                <a:off x="3957708" y="2510564"/>
                <a:ext cx="2525149" cy="31496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lnSpcReduction="10000"/>
              </a:bodyPr>
              <a:lstStyle>
                <a:lvl1pPr marL="342900" indent="-3429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6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ts val="100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80000"/>
                  </a:lnSpc>
                  <a:buNone/>
                </a:pPr>
                <a:r>
                  <a:rPr lang="ru-RU" sz="3300" dirty="0">
                    <a:solidFill>
                      <a:srgbClr val="000000"/>
                    </a:solidFill>
                  </a:rPr>
                  <a:t>9х</a:t>
                </a:r>
                <a:r>
                  <a:rPr lang="en-US" sz="3300" dirty="0">
                    <a:solidFill>
                      <a:srgbClr val="000000"/>
                    </a:solidFill>
                  </a:rPr>
                  <a:t>² + 4 = 0</a:t>
                </a:r>
              </a:p>
              <a:p>
                <a:pPr marL="0" indent="0" algn="ctr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36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uk-UA" sz="3300" b="1" dirty="0"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 algn="ctr">
                  <a:lnSpc>
                    <a:spcPct val="80000"/>
                  </a:lnSpc>
                  <a:buNone/>
                </a:pPr>
                <a:r>
                  <a:rPr lang="uk-UA" sz="3300" b="1" dirty="0">
                    <a:solidFill>
                      <a:schemeClr val="accent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дійсних </a:t>
                </a:r>
              </a:p>
              <a:p>
                <a:pPr marL="0" indent="0" algn="ctr">
                  <a:lnSpc>
                    <a:spcPct val="80000"/>
                  </a:lnSpc>
                  <a:buNone/>
                </a:pPr>
                <a:r>
                  <a:rPr lang="uk-UA" sz="3300" b="1" dirty="0">
                    <a:solidFill>
                      <a:schemeClr val="accent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коренів </a:t>
                </a:r>
              </a:p>
              <a:p>
                <a:pPr marL="0" indent="0" algn="ctr">
                  <a:lnSpc>
                    <a:spcPct val="80000"/>
                  </a:lnSpc>
                  <a:buNone/>
                </a:pPr>
                <a:r>
                  <a:rPr lang="uk-UA" sz="3300" b="1" dirty="0">
                    <a:solidFill>
                      <a:schemeClr val="accent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немає</a:t>
                </a:r>
                <a:endParaRPr lang="en-US" sz="3300" b="1" dirty="0"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 algn="ctr">
                  <a:buNone/>
                </a:pPr>
                <a:r>
                  <a:rPr lang="ru-RU" dirty="0"/>
                  <a:t> </a:t>
                </a:r>
              </a:p>
            </p:txBody>
          </p:sp>
        </mc:Choice>
        <mc:Fallback xmlns="">
          <p:sp>
            <p:nvSpPr>
              <p:cNvPr id="10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708" y="2510564"/>
                <a:ext cx="2525149" cy="3149652"/>
              </a:xfrm>
              <a:prstGeom prst="rect">
                <a:avLst/>
              </a:prstGeom>
              <a:blipFill>
                <a:blip r:embed="rId4"/>
                <a:stretch>
                  <a:fillRect t="-73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10439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49088"/>
            <a:ext cx="7779434" cy="13208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Загальний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розв'язок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неповних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квадратних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рівнян</a:t>
            </a:r>
            <a:r>
              <a:rPr lang="ru-RU" sz="4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09599" y="2618780"/>
            <a:ext cx="2513429" cy="45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621715" y="4541416"/>
            <a:ext cx="2513429" cy="45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216477" y="1778547"/>
            <a:ext cx="5346479" cy="6869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а</a:t>
            </a:r>
            <a:r>
              <a:rPr lang="ru-RU" sz="36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х</a:t>
            </a:r>
            <a:r>
              <a:rPr lang="en-US" sz="3600" b="1" dirty="0">
                <a:solidFill>
                  <a:srgbClr val="6032BE"/>
                </a:solidFill>
                <a:latin typeface="Times New Roman" panose="02020603050405020304" pitchFamily="18" charset="0"/>
              </a:rPr>
              <a:t>² = 0</a:t>
            </a: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sz="3600" b="1" dirty="0">
                <a:solidFill>
                  <a:srgbClr val="FF0000"/>
                </a:solidFill>
                <a:latin typeface="Cambria Math" panose="02040503050406030204" pitchFamily="18" charset="0"/>
              </a:rPr>
              <a:t>≠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0,</a:t>
            </a: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FFD700"/>
                </a:solidFill>
                <a:latin typeface="Times New Roman" panose="02020603050405020304" pitchFamily="18" charset="0"/>
              </a:rPr>
              <a:t>b=</a:t>
            </a:r>
            <a:r>
              <a:rPr lang="uk-UA" sz="3600" b="1" dirty="0">
                <a:solidFill>
                  <a:srgbClr val="009300"/>
                </a:solidFill>
                <a:latin typeface="Times New Roman" panose="02020603050405020304" pitchFamily="18" charset="0"/>
              </a:rPr>
              <a:t>с=0</a:t>
            </a:r>
            <a: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endParaRPr lang="ru-RU" sz="3600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2277983" y="2727439"/>
            <a:ext cx="3041268" cy="22699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000" dirty="0"/>
              <a:t>5х</a:t>
            </a:r>
            <a:r>
              <a:rPr lang="en-US" sz="4000" dirty="0"/>
              <a:t>²</a:t>
            </a:r>
            <a:r>
              <a:rPr lang="uk-UA" sz="4000" dirty="0"/>
              <a:t> </a:t>
            </a:r>
            <a:r>
              <a:rPr lang="en-US" sz="4000" dirty="0"/>
              <a:t>=</a:t>
            </a:r>
            <a:r>
              <a:rPr lang="uk-UA" sz="4000" dirty="0"/>
              <a:t> </a:t>
            </a:r>
            <a:r>
              <a:rPr lang="en-US" sz="4000" dirty="0"/>
              <a:t>0</a:t>
            </a:r>
            <a:endParaRPr lang="uk-UA" sz="4000" dirty="0"/>
          </a:p>
          <a:p>
            <a:pPr marL="0" indent="0" algn="ctr">
              <a:buNone/>
            </a:pPr>
            <a:r>
              <a:rPr lang="ru-RU" sz="4000" dirty="0"/>
              <a:t>х</a:t>
            </a:r>
            <a:r>
              <a:rPr lang="en-US" sz="4000" dirty="0"/>
              <a:t>²</a:t>
            </a:r>
            <a:r>
              <a:rPr lang="uk-UA" sz="4000" dirty="0"/>
              <a:t> </a:t>
            </a:r>
            <a:r>
              <a:rPr lang="en-US" sz="4000" dirty="0"/>
              <a:t>=</a:t>
            </a:r>
            <a:r>
              <a:rPr lang="uk-UA" sz="4000" dirty="0"/>
              <a:t> </a:t>
            </a:r>
            <a:r>
              <a:rPr lang="en-US" sz="4000" dirty="0"/>
              <a:t>0</a:t>
            </a:r>
            <a:endParaRPr lang="uk-UA" sz="4000" dirty="0"/>
          </a:p>
          <a:p>
            <a:pPr marL="0" indent="0" algn="ctr">
              <a:buNone/>
            </a:pPr>
            <a:r>
              <a:rPr lang="ru-RU" sz="4000" dirty="0"/>
              <a:t>х = 0</a:t>
            </a:r>
            <a:endParaRPr lang="en-US" sz="4000" dirty="0">
              <a:solidFill>
                <a:srgbClr val="000000"/>
              </a:solidFill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9" name="Рисунок 8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32749" y="5759371"/>
            <a:ext cx="561975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596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7754" y="516987"/>
            <a:ext cx="5198850" cy="738554"/>
          </a:xfrm>
        </p:spPr>
        <p:txBody>
          <a:bodyPr/>
          <a:lstStyle/>
          <a:p>
            <a:r>
              <a:rPr lang="uk-UA" dirty="0"/>
              <a:t>Працюємо самостійно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630" y="2710376"/>
            <a:ext cx="4161692" cy="261190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За </a:t>
            </a:r>
            <a:r>
              <a:rPr lang="ru-RU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підручником</a:t>
            </a:r>
            <a:r>
              <a:rPr lang="ru-RU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:</a:t>
            </a:r>
            <a:br>
              <a:rPr lang="ru-RU" sz="28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№ 594 (1,3); 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599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(1)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b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603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(2,3), 608(2)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4755" r="9069" b="8348"/>
          <a:stretch/>
        </p:blipFill>
        <p:spPr>
          <a:xfrm flipH="1">
            <a:off x="182126" y="0"/>
            <a:ext cx="1576336" cy="17725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0707" y="2395024"/>
            <a:ext cx="2072511" cy="30673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053754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230923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Означення квадратного рівняння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1926492"/>
            <a:ext cx="6347714" cy="22285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Рівняння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виду </a:t>
            </a: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²+ </a:t>
            </a:r>
            <a:r>
              <a:rPr lang="uk-UA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+ </a:t>
            </a: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 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= 0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де </a:t>
            </a:r>
            <a:r>
              <a:rPr lang="uk-UA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х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−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змінна, </a:t>
            </a: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uk-UA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uk-UA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−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деякі числа,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при цьому </a:t>
            </a: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</a:t>
            </a:r>
            <a:r>
              <a:rPr lang="uk-UA" sz="2800" b="1" dirty="0">
                <a:solidFill>
                  <a:schemeClr val="tx1"/>
                </a:solidFill>
                <a:latin typeface="Cambria Math" panose="02040503050406030204" pitchFamily="18" charset="0"/>
              </a:rPr>
              <a:t>≠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0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називається </a:t>
            </a:r>
            <a:r>
              <a:rPr lang="uk-UA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квадратним</a:t>
            </a:r>
            <a:endParaRPr lang="uk-UA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747250" y="4461340"/>
            <a:ext cx="6347714" cy="621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²+ </a:t>
            </a:r>
            <a:r>
              <a:rPr lang="uk-UA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+ </a:t>
            </a: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 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= 0</a:t>
            </a:r>
            <a:endParaRPr lang="uk-UA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127820" y="5329083"/>
            <a:ext cx="2074606" cy="806245"/>
          </a:xfrm>
          <a:prstGeom prst="wedgeRoundRectCallout">
            <a:avLst>
              <a:gd name="adj1" fmla="val 62252"/>
              <a:gd name="adj2" fmla="val -110472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перший коефіцієнт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2556388" y="5329083"/>
            <a:ext cx="2074606" cy="806245"/>
          </a:xfrm>
          <a:prstGeom prst="wedgeRoundRectCallout">
            <a:avLst>
              <a:gd name="adj1" fmla="val -781"/>
              <a:gd name="adj2" fmla="val -104374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rgbClr val="FFFF00"/>
                </a:solidFill>
              </a:rPr>
              <a:t>другий</a:t>
            </a:r>
            <a:r>
              <a:rPr lang="ru-RU" sz="2400" dirty="0">
                <a:solidFill>
                  <a:srgbClr val="FFFF00"/>
                </a:solidFill>
              </a:rPr>
              <a:t> коефіцієнт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882706" y="5329083"/>
            <a:ext cx="2074606" cy="806245"/>
          </a:xfrm>
          <a:prstGeom prst="wedgeRoundRectCallout">
            <a:avLst>
              <a:gd name="adj1" fmla="val -62866"/>
              <a:gd name="adj2" fmla="val -111691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вільний</a:t>
            </a: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член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7820" y="124426"/>
            <a:ext cx="1897625" cy="4129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/>
              <a:t>Пригадаємо!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8636422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599" y="739112"/>
            <a:ext cx="6863293" cy="642231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Означення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квадратного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рівняння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331" y="4276539"/>
            <a:ext cx="6346486" cy="792549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63865" y="5238226"/>
            <a:ext cx="2074606" cy="806245"/>
          </a:xfrm>
          <a:prstGeom prst="wedgeRoundRectCallout">
            <a:avLst>
              <a:gd name="adj1" fmla="val 62252"/>
              <a:gd name="adj2" fmla="val -110472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перший коефіцієнт</a:t>
            </a: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2503446" y="5278402"/>
            <a:ext cx="2074606" cy="806245"/>
          </a:xfrm>
          <a:prstGeom prst="wedgeRoundRectCallout">
            <a:avLst>
              <a:gd name="adj1" fmla="val -781"/>
              <a:gd name="adj2" fmla="val -104374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rgbClr val="FFFF00"/>
                </a:solidFill>
              </a:rPr>
              <a:t>другий</a:t>
            </a:r>
            <a:r>
              <a:rPr lang="ru-RU" sz="2400" dirty="0">
                <a:solidFill>
                  <a:srgbClr val="FFFF00"/>
                </a:solidFill>
              </a:rPr>
              <a:t> коефіцієнт</a:t>
            </a:r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4835816" y="5294701"/>
            <a:ext cx="2074606" cy="806245"/>
          </a:xfrm>
          <a:prstGeom prst="wedgeRoundRectCallout">
            <a:avLst>
              <a:gd name="adj1" fmla="val -59476"/>
              <a:gd name="adj2" fmla="val -113145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вільний</a:t>
            </a: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член</a:t>
            </a:r>
          </a:p>
        </p:txBody>
      </p:sp>
      <p:sp>
        <p:nvSpPr>
          <p:cNvPr id="19" name="Объект 2"/>
          <p:cNvSpPr>
            <a:spLocks noGrp="1"/>
          </p:cNvSpPr>
          <p:nvPr>
            <p:ph idx="1"/>
          </p:nvPr>
        </p:nvSpPr>
        <p:spPr>
          <a:xfrm>
            <a:off x="562708" y="1822397"/>
            <a:ext cx="6347714" cy="222853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Рівняння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виду </a:t>
            </a:r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х²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+ </a:t>
            </a:r>
            <a:r>
              <a:rPr lang="uk-UA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х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+ </a:t>
            </a: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 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= 0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де </a:t>
            </a:r>
            <a:r>
              <a:rPr lang="uk-UA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х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−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змінна, </a:t>
            </a: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uk-UA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uk-UA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uk-UA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−</a:t>
            </a: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деякі числа,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при цьому </a:t>
            </a:r>
            <a:r>
              <a:rPr lang="uk-UA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</a:t>
            </a:r>
            <a:r>
              <a:rPr lang="uk-UA" sz="2800" b="1" dirty="0">
                <a:solidFill>
                  <a:schemeClr val="tx1"/>
                </a:solidFill>
                <a:latin typeface="Cambria Math" panose="02040503050406030204" pitchFamily="18" charset="0"/>
              </a:rPr>
              <a:t>≠</a:t>
            </a:r>
            <a:r>
              <a:rPr lang="uk-UA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0</a:t>
            </a:r>
          </a:p>
          <a:p>
            <a:pPr marL="0" indent="0" algn="ctr">
              <a:buNone/>
            </a:pPr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називається </a:t>
            </a:r>
            <a:r>
              <a:rPr lang="uk-UA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квадратним</a:t>
            </a:r>
            <a:endParaRPr lang="uk-UA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7820" y="124426"/>
            <a:ext cx="1897625" cy="4129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/>
              <a:t>Пригадаємо!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196596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393342"/>
            <a:ext cx="6347713" cy="110196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 розв'язання неповних квадратних рівнянь</a:t>
            </a:r>
            <a:b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Скругленный прямоугольник 3"/>
              <p:cNvSpPr/>
              <p:nvPr/>
            </p:nvSpPr>
            <p:spPr>
              <a:xfrm>
                <a:off x="188542" y="1934239"/>
                <a:ext cx="2619305" cy="1874684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1">
                      <a:tint val="96000"/>
                      <a:lumMod val="100000"/>
                    </a:schemeClr>
                  </a:gs>
                  <a:gs pos="78000">
                    <a:schemeClr val="accent1">
                      <a:lumMod val="20000"/>
                      <a:lumOff val="80000"/>
                    </a:schemeClr>
                  </a:gs>
                </a:gsLst>
                <a:lin ang="5400000" scaled="1"/>
                <a:tileRect/>
              </a:gradFill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2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</a:t>
                </a:r>
                <a:r>
                  <a:rPr lang="en-US" sz="2200" b="1" dirty="0">
                    <a:solidFill>
                      <a:schemeClr val="tx1"/>
                    </a:solidFill>
                  </a:rPr>
                  <a:t>x</a:t>
                </a:r>
                <a:r>
                  <a:rPr lang="en-US" sz="2200" b="1" baseline="52000" dirty="0">
                    <a:solidFill>
                      <a:schemeClr val="tx1"/>
                    </a:solidFill>
                  </a:rPr>
                  <a:t>2</a:t>
                </a:r>
                <a:r>
                  <a:rPr lang="en-US" sz="2200" b="1" dirty="0">
                    <a:solidFill>
                      <a:schemeClr val="tx1"/>
                    </a:solidFill>
                  </a:rPr>
                  <a:t>+</a:t>
                </a:r>
                <a:r>
                  <a:rPr lang="en-US" sz="2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</a:t>
                </a:r>
                <a:r>
                  <a:rPr lang="en-US" sz="2200" b="1" dirty="0">
                    <a:solidFill>
                      <a:schemeClr val="tx1"/>
                    </a:solidFill>
                  </a:rPr>
                  <a:t>x = 0</a:t>
                </a:r>
                <a:br>
                  <a:rPr lang="en-US" sz="2200" b="1" dirty="0"/>
                </a:br>
                <a:r>
                  <a:rPr lang="en-US" sz="2200" b="1" dirty="0">
                    <a:solidFill>
                      <a:schemeClr val="tx1"/>
                    </a:solidFill>
                  </a:rPr>
                  <a:t>(</a:t>
                </a:r>
                <a:r>
                  <a:rPr lang="en-US" sz="22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</a:t>
                </a:r>
                <a:r>
                  <a:rPr lang="en-US" sz="22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200" b="1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≠ </a:t>
                </a:r>
                <a:r>
                  <a:rPr lang="en-US" sz="2200" b="1" dirty="0">
                    <a:solidFill>
                      <a:srgbClr val="FF0000"/>
                    </a:solidFill>
                  </a:rPr>
                  <a:t>0</a:t>
                </a:r>
                <a:r>
                  <a:rPr lang="uk-UA" sz="2200" b="1" dirty="0">
                    <a:solidFill>
                      <a:schemeClr val="tx1"/>
                    </a:solidFill>
                  </a:rPr>
                  <a:t>,</a:t>
                </a:r>
                <a:r>
                  <a:rPr lang="uk-UA" sz="2200" b="1" dirty="0"/>
                  <a:t> </a:t>
                </a:r>
                <a:r>
                  <a:rPr lang="uk-UA" sz="2200" b="1" dirty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с</a:t>
                </a:r>
                <a:r>
                  <a:rPr lang="uk-UA" sz="2200" b="1" dirty="0">
                    <a:solidFill>
                      <a:schemeClr val="accent5">
                        <a:lumMod val="75000"/>
                      </a:schemeClr>
                    </a:solidFill>
                  </a:rPr>
                  <a:t> = 0</a:t>
                </a:r>
                <a:r>
                  <a:rPr lang="uk-UA" sz="2200" b="1" dirty="0">
                    <a:solidFill>
                      <a:schemeClr val="tx1"/>
                    </a:solidFill>
                  </a:rPr>
                  <a:t>)</a:t>
                </a:r>
                <a:br>
                  <a:rPr lang="uk-UA" sz="2200" b="1" dirty="0"/>
                </a:br>
                <a:r>
                  <a:rPr lang="en-US" sz="2200" b="1" dirty="0">
                    <a:solidFill>
                      <a:schemeClr val="tx1"/>
                    </a:solidFill>
                  </a:rPr>
                  <a:t>x(ax + b) = 0</a:t>
                </a:r>
                <a:r>
                  <a:rPr lang="uk-UA" sz="2200" b="1" dirty="0">
                    <a:solidFill>
                      <a:schemeClr val="tx1"/>
                    </a:solidFill>
                  </a:rPr>
                  <a:t>,</a:t>
                </a:r>
                <a:br>
                  <a:rPr lang="uk-UA" sz="2200" b="1" dirty="0">
                    <a:solidFill>
                      <a:schemeClr val="tx1"/>
                    </a:solidFill>
                  </a:rPr>
                </a:br>
                <a:r>
                  <a:rPr lang="en-US" sz="22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x = 0 </a:t>
                </a:r>
                <a:r>
                  <a:rPr lang="uk-UA" sz="2200" b="1" dirty="0">
                    <a:solidFill>
                      <a:schemeClr val="tx1"/>
                    </a:solidFill>
                  </a:rPr>
                  <a:t>або </a:t>
                </a:r>
                <a:r>
                  <a:rPr lang="en-US" sz="22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x = </a:t>
                </a:r>
                <a14:m>
                  <m:oMath xmlns:m="http://schemas.openxmlformats.org/officeDocument/2006/math">
                    <m:r>
                      <a:rPr lang="en-US" sz="2400" b="1" i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𝐛</m:t>
                        </m:r>
                      </m:num>
                      <m:den>
                        <m:r>
                          <a:rPr lang="en-US" sz="2400" b="1" i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𝐚</m:t>
                        </m:r>
                      </m:den>
                    </m:f>
                  </m:oMath>
                </a14:m>
                <a:r>
                  <a:rPr lang="en-US" sz="2200" b="1" dirty="0"/>
                  <a:t> </a:t>
                </a:r>
                <a:endParaRPr lang="ru-RU" sz="2200" b="1" dirty="0"/>
              </a:p>
            </p:txBody>
          </p:sp>
        </mc:Choice>
        <mc:Fallback xmlns="">
          <p:sp>
            <p:nvSpPr>
              <p:cNvPr id="4" name="Скругленный 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42" y="1934239"/>
                <a:ext cx="2619305" cy="1874684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Скругленный прямоугольник 5"/>
          <p:cNvSpPr/>
          <p:nvPr/>
        </p:nvSpPr>
        <p:spPr>
          <a:xfrm>
            <a:off x="6128682" y="1934239"/>
            <a:ext cx="2619305" cy="184758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96000"/>
                  <a:lumMod val="100000"/>
                </a:schemeClr>
              </a:gs>
              <a:gs pos="78000">
                <a:schemeClr val="accent1">
                  <a:lumMod val="20000"/>
                  <a:lumOff val="80000"/>
                </a:schemeClr>
              </a:gs>
            </a:gsLst>
            <a:lin ang="54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2200" b="1" dirty="0">
                <a:solidFill>
                  <a:schemeClr val="tx1"/>
                </a:solidFill>
              </a:rPr>
              <a:t>x</a:t>
            </a:r>
            <a:r>
              <a:rPr lang="en-US" sz="2200" b="1" baseline="52000" dirty="0">
                <a:solidFill>
                  <a:schemeClr val="tx1"/>
                </a:solidFill>
              </a:rPr>
              <a:t>2</a:t>
            </a:r>
            <a:r>
              <a:rPr lang="en-US" sz="2200" b="1" dirty="0">
                <a:solidFill>
                  <a:schemeClr val="tx1"/>
                </a:solidFill>
              </a:rPr>
              <a:t> = 0</a:t>
            </a:r>
            <a:br>
              <a:rPr lang="en-US" sz="2200" b="1" dirty="0"/>
            </a:br>
            <a:r>
              <a:rPr lang="en-US" sz="2200" b="1" dirty="0">
                <a:solidFill>
                  <a:schemeClr val="tx1"/>
                </a:solidFill>
              </a:rPr>
              <a:t>(</a:t>
            </a:r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rial" panose="020B0604020202020204" pitchFamily="34" charset="0"/>
              </a:rPr>
              <a:t>≠ </a:t>
            </a:r>
            <a:r>
              <a:rPr lang="en-US" sz="2200" b="1" dirty="0">
                <a:solidFill>
                  <a:srgbClr val="FF0000"/>
                </a:solidFill>
              </a:rPr>
              <a:t>0</a:t>
            </a:r>
            <a:r>
              <a:rPr lang="uk-UA" sz="2200" b="1" dirty="0">
                <a:solidFill>
                  <a:schemeClr val="tx1"/>
                </a:solidFill>
              </a:rPr>
              <a:t>,</a:t>
            </a:r>
            <a:r>
              <a:rPr lang="uk-UA" sz="2200" b="1" dirty="0"/>
              <a:t> </a:t>
            </a:r>
            <a:r>
              <a:rPr lang="en-US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uk-UA" sz="2200" b="1" dirty="0"/>
              <a:t>, </a:t>
            </a:r>
            <a:r>
              <a:rPr lang="uk-UA" sz="2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uk-UA" sz="2200" b="1" dirty="0">
                <a:solidFill>
                  <a:schemeClr val="accent5">
                    <a:lumMod val="75000"/>
                  </a:schemeClr>
                </a:solidFill>
              </a:rPr>
              <a:t> = 0</a:t>
            </a:r>
            <a:r>
              <a:rPr lang="uk-UA" sz="2200" b="1" dirty="0">
                <a:solidFill>
                  <a:schemeClr val="tx1"/>
                </a:solidFill>
              </a:rPr>
              <a:t>)</a:t>
            </a:r>
            <a:br>
              <a:rPr lang="uk-UA" sz="2200" b="1" dirty="0"/>
            </a:br>
            <a:r>
              <a:rPr lang="en-US" sz="2200" b="1" dirty="0">
                <a:solidFill>
                  <a:schemeClr val="tx1"/>
                </a:solidFill>
              </a:rPr>
              <a:t>x</a:t>
            </a:r>
            <a:r>
              <a:rPr lang="en-US" sz="2200" b="1" baseline="52000" dirty="0">
                <a:solidFill>
                  <a:schemeClr val="tx1"/>
                </a:solidFill>
              </a:rPr>
              <a:t>2</a:t>
            </a:r>
            <a:r>
              <a:rPr lang="en-US" sz="2200" b="1" dirty="0">
                <a:solidFill>
                  <a:schemeClr val="tx1"/>
                </a:solidFill>
              </a:rPr>
              <a:t> = 0</a:t>
            </a:r>
            <a:br>
              <a:rPr lang="en-US" sz="2200" b="1" dirty="0"/>
            </a:br>
            <a:r>
              <a:rPr lang="en-US" sz="2200" b="1" dirty="0">
                <a:solidFill>
                  <a:schemeClr val="tx1"/>
                </a:solidFill>
              </a:rPr>
              <a:t>x = 0</a:t>
            </a:r>
            <a:endParaRPr lang="ru-RU" sz="2200" b="1" dirty="0">
              <a:solidFill>
                <a:schemeClr val="tx1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015849" y="1934239"/>
            <a:ext cx="2904832" cy="3681438"/>
            <a:chOff x="3015849" y="1934239"/>
            <a:chExt cx="2904832" cy="368143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Скругленный прямоугольник 4"/>
                <p:cNvSpPr/>
                <p:nvPr/>
              </p:nvSpPr>
              <p:spPr>
                <a:xfrm>
                  <a:off x="3015849" y="1934239"/>
                  <a:ext cx="2904832" cy="3681438"/>
                </a:xfrm>
                <a:prstGeom prst="roundRect">
                  <a:avLst/>
                </a:prstGeom>
                <a:gradFill flip="none" rotWithShape="1">
                  <a:gsLst>
                    <a:gs pos="0">
                      <a:schemeClr val="accent1">
                        <a:tint val="96000"/>
                        <a:lumMod val="100000"/>
                      </a:schemeClr>
                    </a:gs>
                    <a:gs pos="78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ln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200" b="1" dirty="0">
                      <a:solidFill>
                        <a:srgbClr val="FF0000"/>
                      </a:solidFill>
                    </a:rPr>
                    <a:t>a</a:t>
                  </a:r>
                  <a:r>
                    <a:rPr lang="en-US" sz="2200" b="1" dirty="0">
                      <a:solidFill>
                        <a:schemeClr val="tx1"/>
                      </a:solidFill>
                    </a:rPr>
                    <a:t>x</a:t>
                  </a:r>
                  <a:r>
                    <a:rPr lang="en-US" sz="2200" b="1" baseline="52000" dirty="0">
                      <a:solidFill>
                        <a:schemeClr val="tx1"/>
                      </a:solidFill>
                    </a:rPr>
                    <a:t>2</a:t>
                  </a:r>
                  <a:r>
                    <a:rPr lang="en-US" sz="2200" b="1" dirty="0">
                      <a:solidFill>
                        <a:schemeClr val="tx1"/>
                      </a:solidFill>
                    </a:rPr>
                    <a:t>+ </a:t>
                  </a:r>
                  <a:r>
                    <a:rPr lang="en-US" sz="2200" b="1" dirty="0">
                      <a:solidFill>
                        <a:schemeClr val="accent3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c</a:t>
                  </a:r>
                  <a:r>
                    <a:rPr lang="en-US" sz="2200" b="1" dirty="0">
                      <a:solidFill>
                        <a:schemeClr val="tx1"/>
                      </a:solidFill>
                    </a:rPr>
                    <a:t> = 0</a:t>
                  </a:r>
                  <a:br>
                    <a:rPr lang="en-US" sz="2200" b="1" dirty="0"/>
                  </a:br>
                  <a:r>
                    <a:rPr lang="en-US" sz="2200" b="1" dirty="0">
                      <a:solidFill>
                        <a:schemeClr val="tx1"/>
                      </a:solidFill>
                    </a:rPr>
                    <a:t>(</a:t>
                  </a:r>
                  <a:r>
                    <a:rPr lang="en-US" sz="2200" b="1" dirty="0">
                      <a:solidFill>
                        <a:srgbClr val="FF0000"/>
                      </a:solidFill>
                    </a:rPr>
                    <a:t>a </a:t>
                  </a:r>
                  <a:r>
                    <a:rPr lang="en-US" sz="2200" b="1" dirty="0">
                      <a:solidFill>
                        <a:srgbClr val="FF0000"/>
                      </a:solidFill>
                      <a:cs typeface="Arial" panose="020B0604020202020204" pitchFamily="34" charset="0"/>
                    </a:rPr>
                    <a:t>≠ </a:t>
                  </a:r>
                  <a:r>
                    <a:rPr lang="en-US" sz="2200" b="1" dirty="0">
                      <a:solidFill>
                        <a:srgbClr val="FF0000"/>
                      </a:solidFill>
                    </a:rPr>
                    <a:t>0</a:t>
                  </a:r>
                  <a:r>
                    <a:rPr lang="uk-UA" sz="2200" b="1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, </a:t>
                  </a:r>
                  <a:r>
                    <a:rPr lang="en-US" sz="2200" b="1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b</a:t>
                  </a:r>
                  <a:r>
                    <a:rPr lang="uk-UA" sz="2200" b="1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 = 0</a:t>
                  </a:r>
                  <a:r>
                    <a:rPr lang="uk-UA" sz="2200" b="1" dirty="0">
                      <a:solidFill>
                        <a:schemeClr val="tx1"/>
                      </a:solidFill>
                    </a:rPr>
                    <a:t>)</a:t>
                  </a:r>
                  <a:br>
                    <a:rPr lang="uk-UA" sz="2200" b="1" dirty="0"/>
                  </a:br>
                  <a14:m>
                    <m:oMath xmlns:m="http://schemas.openxmlformats.org/officeDocument/2006/math">
                      <m:sSup>
                        <m:sSupPr>
                          <m:ctrlP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2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𝒄</m:t>
                          </m:r>
                        </m:num>
                        <m:den>
                          <m:r>
                            <a:rPr lang="en-US" sz="22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den>
                      </m:f>
                    </m:oMath>
                  </a14:m>
                  <a:r>
                    <a:rPr lang="en-US" sz="2200" b="1" dirty="0"/>
                    <a:t>  </a:t>
                  </a:r>
                  <a:br>
                    <a:rPr lang="en-US" sz="2200" b="1" dirty="0"/>
                  </a:br>
                  <a:endParaRPr lang="uk-UA" sz="2200" b="1" i="1" dirty="0">
                    <a:solidFill>
                      <a:schemeClr val="tx1"/>
                    </a:solidFill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US" sz="2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𝒄</m:t>
                            </m:r>
                          </m:num>
                          <m:den>
                            <m: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den>
                        </m:f>
                        <m:r>
                          <a:rPr lang="en-US" sz="2200" b="1" i="1" smtClean="0">
                            <a:solidFill>
                              <a:srgbClr val="00B0F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≥</m:t>
                        </m:r>
                        <m:r>
                          <a:rPr lang="en-US" sz="2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oMath>
                      <m:oMath xmlns:m="http://schemas.openxmlformats.org/officeDocument/2006/math">
                        <m:sSub>
                          <m:sSubPr>
                            <m:ctrlP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2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ad>
                          <m:radPr>
                            <m:degHide m:val="on"/>
                            <m:ctrlP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en-US" sz="2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𝒄</m:t>
                                </m:r>
                              </m:num>
                              <m:den>
                                <m:r>
                                  <a:rPr lang="en-US" sz="2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𝒂</m:t>
                                </m:r>
                              </m:den>
                            </m:f>
                          </m:e>
                        </m:rad>
                      </m:oMath>
                      <m:oMath xmlns:m="http://schemas.openxmlformats.org/officeDocument/2006/math">
                        <m:sSub>
                          <m:sSubPr>
                            <m:ctrlPr>
                              <a:rPr lang="en-US" sz="2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2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n-US" sz="2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ad>
                          <m:radPr>
                            <m:degHide m:val="on"/>
                            <m:ctrlPr>
                              <a:rPr lang="en-US" sz="2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en-US" sz="22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2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𝒄</m:t>
                                </m:r>
                              </m:num>
                              <m:den>
                                <m:r>
                                  <a:rPr lang="en-US" sz="22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𝒂</m:t>
                                </m:r>
                              </m:den>
                            </m:f>
                          </m:e>
                        </m:rad>
                      </m:oMath>
                    </m:oMathPara>
                  </a14:m>
                  <a:endParaRPr lang="en-US" sz="2200" b="1" dirty="0"/>
                </a:p>
              </p:txBody>
            </p:sp>
          </mc:Choice>
          <mc:Fallback xmlns="">
            <p:sp>
              <p:nvSpPr>
                <p:cNvPr id="5" name="Скругленный прямоугольник 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15849" y="1934239"/>
                  <a:ext cx="2904832" cy="3681438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  <a:ln/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91638" y="3481914"/>
              <a:ext cx="1329043" cy="1694835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99594" y="3315388"/>
              <a:ext cx="2737341" cy="1097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40784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7108" y="609600"/>
            <a:ext cx="5480204" cy="1320800"/>
          </a:xfrm>
        </p:spPr>
        <p:txBody>
          <a:bodyPr/>
          <a:lstStyle/>
          <a:p>
            <a:r>
              <a:rPr lang="ru-RU" dirty="0" err="1"/>
              <a:t>Домашнє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3600" dirty="0"/>
              <a:t>За підручником: </a:t>
            </a:r>
          </a:p>
          <a:p>
            <a:pPr marL="0" indent="0" algn="ctr">
              <a:buNone/>
            </a:pPr>
            <a:r>
              <a:rPr lang="ru-RU" sz="3600" b="1" dirty="0"/>
              <a:t>П.18</a:t>
            </a:r>
            <a:r>
              <a:rPr lang="ru-RU" sz="3600" dirty="0"/>
              <a:t>.</a:t>
            </a:r>
            <a:br>
              <a:rPr lang="ru-RU" sz="3600" dirty="0"/>
            </a:br>
            <a:r>
              <a:rPr lang="ru-RU" sz="3600" dirty="0">
                <a:solidFill>
                  <a:srgbClr val="FF6600"/>
                </a:solidFill>
              </a:rPr>
              <a:t>№ 595, 600, 602, 604, 609. </a:t>
            </a:r>
          </a:p>
          <a:p>
            <a:pPr marL="0" indent="0" algn="ctr">
              <a:buNone/>
            </a:pPr>
            <a:r>
              <a:rPr lang="uk-UA" sz="3600" dirty="0">
                <a:solidFill>
                  <a:srgbClr val="7030A0"/>
                </a:solidFill>
              </a:rPr>
              <a:t>Таблиця розв'язків неповних квадратних рівнянь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7799" r="11276" b="7344"/>
          <a:stretch/>
        </p:blipFill>
        <p:spPr>
          <a:xfrm flipH="1">
            <a:off x="91147" y="134842"/>
            <a:ext cx="1385961" cy="15615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04" t="18971" r="5477" b="6143"/>
          <a:stretch/>
        </p:blipFill>
        <p:spPr>
          <a:xfrm flipH="1">
            <a:off x="6189784" y="4711271"/>
            <a:ext cx="2548230" cy="203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76614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2066</TotalTime>
  <Words>934</Words>
  <Application>Microsoft Macintosh PowerPoint</Application>
  <PresentationFormat>Экран (4:3)</PresentationFormat>
  <Paragraphs>134</Paragraphs>
  <Slides>13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Cambria Math</vt:lpstr>
      <vt:lpstr>Comic Sans MS</vt:lpstr>
      <vt:lpstr>Times New Roman</vt:lpstr>
      <vt:lpstr>Trebuchet MS</vt:lpstr>
      <vt:lpstr>Wingdings 3</vt:lpstr>
      <vt:lpstr>Аспект</vt:lpstr>
      <vt:lpstr>Тема уроку: Квадратні рівняння.  Неповні квадратні рівняння</vt:lpstr>
      <vt:lpstr>Квадратні рівняння</vt:lpstr>
      <vt:lpstr>Означення квадратного рівняння</vt:lpstr>
      <vt:lpstr>Види квадратних рівнянь</vt:lpstr>
      <vt:lpstr>Методи розв'язання неповних квадратних рівняння</vt:lpstr>
      <vt:lpstr>Загальний розв'язок  неповних квадратних рівнянь</vt:lpstr>
      <vt:lpstr>Загальний розв'язок  неповних квадратних рівнянь</vt:lpstr>
      <vt:lpstr>Загальний розв'язок  неповних квадратних рівнянь</vt:lpstr>
      <vt:lpstr>Працюємо самостійно</vt:lpstr>
      <vt:lpstr>Означення квадратного рівняння</vt:lpstr>
      <vt:lpstr>Означення квадратного рівняння</vt:lpstr>
      <vt:lpstr>Методи розв'язання неповних квадратних рівнянь </vt:lpstr>
      <vt:lpstr>Домашнє завдання: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Квадратні рівняння.  Неповні квадратні рівняння</dc:title>
  <dc:creator>Юрій Анісімов</dc:creator>
  <cp:lastModifiedBy>Вадим Забияка</cp:lastModifiedBy>
  <cp:revision>51</cp:revision>
  <dcterms:created xsi:type="dcterms:W3CDTF">2018-02-17T12:59:08Z</dcterms:created>
  <dcterms:modified xsi:type="dcterms:W3CDTF">2024-10-27T16:38:44Z</dcterms:modified>
</cp:coreProperties>
</file>